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9" r:id="rId1"/>
  </p:sldMasterIdLst>
  <p:notesMasterIdLst>
    <p:notesMasterId r:id="rId19"/>
  </p:notesMasterIdLst>
  <p:handoutMasterIdLst>
    <p:handoutMasterId r:id="rId20"/>
  </p:handoutMasterIdLst>
  <p:sldIdLst>
    <p:sldId id="256" r:id="rId2"/>
    <p:sldId id="264" r:id="rId3"/>
    <p:sldId id="277" r:id="rId4"/>
    <p:sldId id="278" r:id="rId5"/>
    <p:sldId id="280" r:id="rId6"/>
    <p:sldId id="281" r:id="rId7"/>
    <p:sldId id="259" r:id="rId8"/>
    <p:sldId id="269" r:id="rId9"/>
    <p:sldId id="268" r:id="rId10"/>
    <p:sldId id="270" r:id="rId11"/>
    <p:sldId id="272" r:id="rId12"/>
    <p:sldId id="267" r:id="rId13"/>
    <p:sldId id="271" r:id="rId14"/>
    <p:sldId id="276" r:id="rId15"/>
    <p:sldId id="273" r:id="rId16"/>
    <p:sldId id="263" r:id="rId17"/>
    <p:sldId id="282" r:id="rId18"/>
  </p:sldIdLst>
  <p:sldSz cx="9144000" cy="6858000" type="screen4x3"/>
  <p:notesSz cx="6661150" cy="9871075"/>
  <p:embeddedFontLst>
    <p:embeddedFont>
      <p:font typeface="新細明體" panose="02020500000000000000" pitchFamily="18" charset="-120"/>
      <p:regular r:id="rId21"/>
    </p:embeddedFont>
    <p:embeddedFont>
      <p:font typeface="宋体" panose="02010600030101010101" pitchFamily="2" charset="-122"/>
      <p:regular r:id="rId22"/>
    </p:embeddedFont>
    <p:embeddedFont>
      <p:font typeface="Galatia SIL" panose="02000600020000020004" pitchFamily="2" charset="0"/>
      <p:regular r:id="rId23"/>
      <p:bold r:id="rId24"/>
    </p:embeddedFont>
    <p:embeddedFont>
      <p:font typeface="Algerian" panose="04020705040A02060702" pitchFamily="82" charset="0"/>
      <p:regular r:id="rId25"/>
    </p:embeddedFont>
  </p:embeddedFont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 uri="{2D200454-40CA-4A62-9FC3-DE9A4176ACB9}">
      <p15:notesGuideLst xmlns:p15="http://schemas.microsoft.com/office/powerpoint/2012/main">
        <p15:guide id="1" orient="horz" pos="3109">
          <p15:clr>
            <a:srgbClr val="A4A3A4"/>
          </p15:clr>
        </p15:guide>
        <p15:guide id="2" pos="209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0000CC"/>
    <a:srgbClr val="FF0066"/>
    <a:srgbClr val="CC6600"/>
    <a:srgbClr val="FF5050"/>
    <a:srgbClr val="EAEAEA"/>
    <a:srgbClr val="DDDDDD"/>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14" autoAdjust="0"/>
  </p:normalViewPr>
  <p:slideViewPr>
    <p:cSldViewPr>
      <p:cViewPr varScale="1">
        <p:scale>
          <a:sx n="109" d="100"/>
          <a:sy n="109" d="100"/>
        </p:scale>
        <p:origin x="1674" y="198"/>
      </p:cViewPr>
      <p:guideLst>
        <p:guide orient="horz" pos="2112"/>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53" d="100"/>
          <a:sy n="53" d="100"/>
        </p:scale>
        <p:origin x="-1242" y="-96"/>
      </p:cViewPr>
      <p:guideLst>
        <p:guide orient="horz" pos="3109"/>
        <p:guide pos="209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r>
              <a:rPr lang="zh-TW" altLang="en-US"/>
              <a:t>Learning to Communicate</a:t>
            </a:r>
            <a:endParaRPr lang="en-US" altLang="zh-TW"/>
          </a:p>
        </p:txBody>
      </p:sp>
      <p:sp>
        <p:nvSpPr>
          <p:cNvPr id="54275" name="Rectangle 3"/>
          <p:cNvSpPr>
            <a:spLocks noGrp="1" noChangeArrowheads="1"/>
          </p:cNvSpPr>
          <p:nvPr>
            <p:ph type="dt" sz="quarter" idx="1"/>
          </p:nvPr>
        </p:nvSpPr>
        <p:spPr bwMode="auto">
          <a:xfrm>
            <a:off x="3775075"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58FCD680-CDDE-4C89-AAB0-6CDBAEED8050}" type="datetime2">
              <a:rPr lang="zh-TW" altLang="en-US"/>
              <a:pPr>
                <a:defRPr/>
              </a:pPr>
              <a:t>2019年12月24日</a:t>
            </a:fld>
            <a:endParaRPr lang="en-US" altLang="zh-TW"/>
          </a:p>
        </p:txBody>
      </p:sp>
      <p:sp>
        <p:nvSpPr>
          <p:cNvPr id="54276" name="Rectangle 4"/>
          <p:cNvSpPr>
            <a:spLocks noGrp="1" noChangeArrowheads="1"/>
          </p:cNvSpPr>
          <p:nvPr>
            <p:ph type="ftr" sz="quarter" idx="2"/>
          </p:nvPr>
        </p:nvSpPr>
        <p:spPr bwMode="auto">
          <a:xfrm>
            <a:off x="0"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r>
              <a:rPr lang="zh-TW" altLang="en-US"/>
              <a:t>(c)2009, Jonathon David White http://rc.xiaotu.com</a:t>
            </a:r>
            <a:endParaRPr lang="en-US" altLang="zh-TW"/>
          </a:p>
        </p:txBody>
      </p:sp>
      <p:sp>
        <p:nvSpPr>
          <p:cNvPr id="54277" name="Rectangle 5"/>
          <p:cNvSpPr>
            <a:spLocks noGrp="1" noChangeArrowheads="1"/>
          </p:cNvSpPr>
          <p:nvPr>
            <p:ph type="sldNum" sz="quarter" idx="3"/>
          </p:nvPr>
        </p:nvSpPr>
        <p:spPr bwMode="auto">
          <a:xfrm>
            <a:off x="3775075"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3F8901DC-67C2-4E25-8B5D-1914534C3322}"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r>
              <a:rPr lang="zh-TW" altLang="en-US"/>
              <a:t>Learning to Communicate</a:t>
            </a:r>
            <a:endParaRPr lang="en-US" altLang="zh-TW"/>
          </a:p>
        </p:txBody>
      </p:sp>
      <p:sp>
        <p:nvSpPr>
          <p:cNvPr id="17411" name="Rectangle 3"/>
          <p:cNvSpPr>
            <a:spLocks noGrp="1" noChangeArrowheads="1"/>
          </p:cNvSpPr>
          <p:nvPr>
            <p:ph type="dt" idx="1"/>
          </p:nvPr>
        </p:nvSpPr>
        <p:spPr bwMode="auto">
          <a:xfrm>
            <a:off x="3775075"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A50193E4-F2CC-4DB4-87AF-1FA2A0BA0618}" type="datetime2">
              <a:rPr lang="zh-TW" altLang="en-US"/>
              <a:pPr>
                <a:defRPr/>
              </a:pPr>
              <a:t>2019年12月24日</a:t>
            </a:fld>
            <a:endParaRPr lang="en-US" altLang="zh-TW"/>
          </a:p>
        </p:txBody>
      </p:sp>
      <p:sp>
        <p:nvSpPr>
          <p:cNvPr id="3076" name="Rectangle 4"/>
          <p:cNvSpPr>
            <a:spLocks noGrp="1" noRot="1" noChangeAspect="1" noChangeArrowheads="1" noTextEdit="1"/>
          </p:cNvSpPr>
          <p:nvPr>
            <p:ph type="sldImg" idx="2"/>
          </p:nvPr>
        </p:nvSpPr>
        <p:spPr bwMode="auto">
          <a:xfrm>
            <a:off x="862013" y="739775"/>
            <a:ext cx="4937125" cy="37020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p:cNvSpPr>
            <a:spLocks noGrp="1" noChangeArrowheads="1"/>
          </p:cNvSpPr>
          <p:nvPr>
            <p:ph type="body" sz="quarter" idx="3"/>
          </p:nvPr>
        </p:nvSpPr>
        <p:spPr bwMode="auto">
          <a:xfrm>
            <a:off x="887413" y="4689475"/>
            <a:ext cx="4886325" cy="444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17414" name="Rectangle 6"/>
          <p:cNvSpPr>
            <a:spLocks noGrp="1" noChangeArrowheads="1"/>
          </p:cNvSpPr>
          <p:nvPr>
            <p:ph type="ftr" sz="quarter" idx="4"/>
          </p:nvPr>
        </p:nvSpPr>
        <p:spPr bwMode="auto">
          <a:xfrm>
            <a:off x="0"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r>
              <a:rPr lang="zh-TW" altLang="en-US"/>
              <a:t>(c)2009, Jonathon David White http://rc.xiaotu.com</a:t>
            </a:r>
            <a:endParaRPr lang="en-US" altLang="zh-TW"/>
          </a:p>
        </p:txBody>
      </p:sp>
      <p:sp>
        <p:nvSpPr>
          <p:cNvPr id="17415" name="Rectangle 7"/>
          <p:cNvSpPr>
            <a:spLocks noGrp="1" noChangeArrowheads="1"/>
          </p:cNvSpPr>
          <p:nvPr>
            <p:ph type="sldNum" sz="quarter" idx="5"/>
          </p:nvPr>
        </p:nvSpPr>
        <p:spPr bwMode="auto">
          <a:xfrm>
            <a:off x="3775075"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9552A38B-BF28-49C6-8E2B-C17FFCACC47D}"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zh-TW" altLang="en-US" sz="1200" smtClean="0"/>
              <a:t>Learning to Communicate</a:t>
            </a:r>
            <a:endParaRPr lang="en-US" altLang="zh-TW" sz="1200" smtClean="0"/>
          </a:p>
        </p:txBody>
      </p:sp>
      <p:sp>
        <p:nvSpPr>
          <p:cNvPr id="6147" name="Rectangle 3"/>
          <p:cNvSpPr>
            <a:spLocks noGrp="1" noChangeArrowheads="1"/>
          </p:cNvSpPr>
          <p:nvPr>
            <p:ph type="dt" sz="quarter" idx="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20814C9-B41C-492E-8B5A-A1150CC5FD90}" type="datetime2">
              <a:rPr lang="zh-TW" altLang="en-US" sz="1200" smtClean="0"/>
              <a:pPr/>
              <a:t>2019年12月24日</a:t>
            </a:fld>
            <a:endParaRPr lang="en-US" altLang="zh-TW" sz="1200" smtClean="0"/>
          </a:p>
        </p:txBody>
      </p:sp>
      <p:sp>
        <p:nvSpPr>
          <p:cNvPr id="6148" name="Rectangle 6"/>
          <p:cNvSpPr>
            <a:spLocks noGrp="1" noChangeArrowheads="1"/>
          </p:cNvSpPr>
          <p:nvPr>
            <p:ph type="ftr" sz="quarter" idx="4"/>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zh-TW" altLang="en-US" sz="1200" smtClean="0"/>
              <a:t>(c)2009, Jonathon David White http://rc.xiaotu.com</a:t>
            </a:r>
            <a:endParaRPr lang="en-US" altLang="zh-TW" sz="1200" smtClean="0"/>
          </a:p>
        </p:txBody>
      </p:sp>
      <p:sp>
        <p:nvSpPr>
          <p:cNvPr id="6149"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E905377-BB74-4E53-A88F-AAFD74BD059B}" type="slidenum">
              <a:rPr lang="zh-TW" altLang="en-US" sz="1200" smtClean="0"/>
              <a:pPr/>
              <a:t>1</a:t>
            </a:fld>
            <a:endParaRPr lang="en-US" altLang="zh-TW" sz="1200" smtClean="0"/>
          </a:p>
        </p:txBody>
      </p:sp>
      <p:sp>
        <p:nvSpPr>
          <p:cNvPr id="6150" name="Rectangle 2"/>
          <p:cNvSpPr>
            <a:spLocks noGrp="1" noRot="1" noChangeAspect="1" noChangeArrowheads="1" noTextEdit="1"/>
          </p:cNvSpPr>
          <p:nvPr>
            <p:ph type="sldImg"/>
          </p:nvPr>
        </p:nvSpPr>
        <p:spPr>
          <a:ln/>
        </p:spPr>
      </p:sp>
      <p:sp>
        <p:nvSpPr>
          <p:cNvPr id="6151" name="Rectangle 3"/>
          <p:cNvSpPr>
            <a:spLocks noGrp="1" noChangeArrowheads="1"/>
          </p:cNvSpPr>
          <p:nvPr>
            <p:ph type="body" idx="1"/>
          </p:nvPr>
        </p:nvSpPr>
        <p:spPr>
          <a:noFill/>
        </p:spPr>
        <p:txBody>
          <a:bodyPr/>
          <a:lstStyle/>
          <a:p>
            <a:endParaRPr lang="zh-TW"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p:spPr>
        <p:txBody>
          <a:bodyPr/>
          <a:lstStyle/>
          <a:p>
            <a:r>
              <a:rPr lang="en-US" altLang="en-US" smtClean="0"/>
              <a:t>Number 2 in the list.  </a:t>
            </a:r>
          </a:p>
          <a:p>
            <a:r>
              <a:rPr lang="en-US" altLang="en-US" smtClean="0"/>
              <a:t>Marks of a Christain: How do we know we are Christians?  Jesus said a good tree brings forth good fruit and a bad tree brings forth bad fruit.  What is our fruit?  The mark of a first love, 2</a:t>
            </a:r>
            <a:r>
              <a:rPr lang="en-US" altLang="en-US" baseline="30000" smtClean="0"/>
              <a:t>nd</a:t>
            </a:r>
            <a:r>
              <a:rPr lang="en-US" altLang="en-US" smtClean="0"/>
              <a:t> JOY</a:t>
            </a:r>
          </a:p>
        </p:txBody>
      </p:sp>
      <p:sp>
        <p:nvSpPr>
          <p:cNvPr id="10244" name="Header Placeholder 3"/>
          <p:cNvSpPr>
            <a:spLocks noGrp="1"/>
          </p:cNvSpPr>
          <p:nvPr>
            <p:ph type="hdr" sz="quarter"/>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zh-TW" altLang="en-US" sz="1200" smtClean="0"/>
              <a:t>Learning to Communicate</a:t>
            </a:r>
            <a:endParaRPr lang="en-US" altLang="zh-TW" sz="1200" smtClean="0"/>
          </a:p>
        </p:txBody>
      </p:sp>
      <p:sp>
        <p:nvSpPr>
          <p:cNvPr id="10245" name="Date Placeholder 4"/>
          <p:cNvSpPr>
            <a:spLocks noGrp="1"/>
          </p:cNvSpPr>
          <p:nvPr>
            <p:ph type="dt" sz="quarter" idx="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122B1FC-193F-4776-98AC-9C3731C7CAEC}" type="datetime2">
              <a:rPr lang="zh-TW" altLang="en-US" sz="1200" smtClean="0"/>
              <a:pPr/>
              <a:t>2019年12月24日</a:t>
            </a:fld>
            <a:endParaRPr lang="en-US" altLang="zh-TW" sz="1200" smtClean="0"/>
          </a:p>
        </p:txBody>
      </p:sp>
      <p:sp>
        <p:nvSpPr>
          <p:cNvPr id="10246" name="Footer Placeholder 5"/>
          <p:cNvSpPr>
            <a:spLocks noGrp="1"/>
          </p:cNvSpPr>
          <p:nvPr>
            <p:ph type="ftr" sz="quarter" idx="4"/>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zh-TW" altLang="en-US" sz="1200" smtClean="0"/>
              <a:t>(c)2009, Jonathon David White http://rc.xiaotu.com</a:t>
            </a:r>
            <a:endParaRPr lang="en-US" altLang="zh-TW" sz="1200" smtClean="0"/>
          </a:p>
        </p:txBody>
      </p:sp>
      <p:sp>
        <p:nvSpPr>
          <p:cNvPr id="10247" name="Slide Number Placeholder 6"/>
          <p:cNvSpPr>
            <a:spLocks noGrp="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01BE510-7080-4E09-A521-D75B46FEE321}" type="slidenum">
              <a:rPr lang="zh-TW" altLang="en-US" sz="1200" smtClean="0"/>
              <a:pPr/>
              <a:t>7</a:t>
            </a:fld>
            <a:endParaRPr lang="en-US" altLang="zh-TW" sz="120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p:spPr>
        <p:txBody>
          <a:bodyPr/>
          <a:lstStyle/>
          <a:p>
            <a:r>
              <a:rPr lang="en-US" altLang="en-US" smtClean="0"/>
              <a:t>Number 2 in the list.  </a:t>
            </a:r>
          </a:p>
          <a:p>
            <a:r>
              <a:rPr lang="en-US" altLang="en-US" smtClean="0"/>
              <a:t>Marks of a Christain: How do we know we are Christians?  Jesus said a good tree brings forth good fruit and a bad tree brings forth bad fruit.  What is our fruit?  The mark of a first love, 2</a:t>
            </a:r>
            <a:r>
              <a:rPr lang="en-US" altLang="en-US" baseline="30000" smtClean="0"/>
              <a:t>nd</a:t>
            </a:r>
            <a:r>
              <a:rPr lang="en-US" altLang="en-US" smtClean="0"/>
              <a:t> JOY</a:t>
            </a:r>
          </a:p>
        </p:txBody>
      </p:sp>
      <p:sp>
        <p:nvSpPr>
          <p:cNvPr id="12292" name="Header Placeholder 3"/>
          <p:cNvSpPr>
            <a:spLocks noGrp="1"/>
          </p:cNvSpPr>
          <p:nvPr>
            <p:ph type="hdr" sz="quarter"/>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zh-TW" altLang="en-US" sz="1200" smtClean="0"/>
              <a:t>Learning to Communicate</a:t>
            </a:r>
            <a:endParaRPr lang="en-US" altLang="zh-TW" sz="1200" smtClean="0"/>
          </a:p>
        </p:txBody>
      </p:sp>
      <p:sp>
        <p:nvSpPr>
          <p:cNvPr id="12293" name="Date Placeholder 4"/>
          <p:cNvSpPr>
            <a:spLocks noGrp="1"/>
          </p:cNvSpPr>
          <p:nvPr>
            <p:ph type="dt" sz="quarter" idx="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BF9A808-0F5C-4067-836F-9D2558C22097}" type="datetime2">
              <a:rPr lang="zh-TW" altLang="en-US" sz="1200" smtClean="0"/>
              <a:pPr/>
              <a:t>2019年12月24日</a:t>
            </a:fld>
            <a:endParaRPr lang="en-US" altLang="zh-TW" sz="1200" smtClean="0"/>
          </a:p>
        </p:txBody>
      </p:sp>
      <p:sp>
        <p:nvSpPr>
          <p:cNvPr id="12294" name="Footer Placeholder 5"/>
          <p:cNvSpPr>
            <a:spLocks noGrp="1"/>
          </p:cNvSpPr>
          <p:nvPr>
            <p:ph type="ftr" sz="quarter" idx="4"/>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zh-TW" altLang="en-US" sz="1200" smtClean="0"/>
              <a:t>(c)2009, Jonathon David White http://rc.xiaotu.com</a:t>
            </a:r>
            <a:endParaRPr lang="en-US" altLang="zh-TW" sz="1200" smtClean="0"/>
          </a:p>
        </p:txBody>
      </p:sp>
      <p:sp>
        <p:nvSpPr>
          <p:cNvPr id="12295" name="Slide Number Placeholder 6"/>
          <p:cNvSpPr>
            <a:spLocks noGrp="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D6AAD2A-50E8-4620-9250-F58C59155996}" type="slidenum">
              <a:rPr lang="zh-TW" altLang="en-US" sz="1200" smtClean="0"/>
              <a:pPr/>
              <a:t>8</a:t>
            </a:fld>
            <a:endParaRPr lang="en-US" altLang="zh-TW" sz="120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p:spPr>
        <p:txBody>
          <a:bodyPr/>
          <a:lstStyle/>
          <a:p>
            <a:endParaRPr lang="en-US" altLang="en-US" smtClean="0"/>
          </a:p>
        </p:txBody>
      </p:sp>
      <p:sp>
        <p:nvSpPr>
          <p:cNvPr id="17412" name="Header Placeholder 3"/>
          <p:cNvSpPr>
            <a:spLocks noGrp="1"/>
          </p:cNvSpPr>
          <p:nvPr>
            <p:ph type="hdr" sz="quarter"/>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zh-TW" altLang="en-US" sz="1200" smtClean="0"/>
              <a:t>Learning to Communicate</a:t>
            </a:r>
            <a:endParaRPr lang="en-US" altLang="zh-TW" sz="1200" smtClean="0"/>
          </a:p>
        </p:txBody>
      </p:sp>
      <p:sp>
        <p:nvSpPr>
          <p:cNvPr id="17413" name="Date Placeholder 4"/>
          <p:cNvSpPr>
            <a:spLocks noGrp="1"/>
          </p:cNvSpPr>
          <p:nvPr>
            <p:ph type="dt" sz="quarter" idx="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F366687-CBCB-43C6-9837-D5C2AF132A64}" type="datetime2">
              <a:rPr lang="zh-TW" altLang="en-US" sz="1200" smtClean="0"/>
              <a:pPr/>
              <a:t>2019年12月24日</a:t>
            </a:fld>
            <a:endParaRPr lang="en-US" altLang="zh-TW" sz="1200" smtClean="0"/>
          </a:p>
        </p:txBody>
      </p:sp>
      <p:sp>
        <p:nvSpPr>
          <p:cNvPr id="17414" name="Footer Placeholder 5"/>
          <p:cNvSpPr>
            <a:spLocks noGrp="1"/>
          </p:cNvSpPr>
          <p:nvPr>
            <p:ph type="ftr" sz="quarter" idx="4"/>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zh-TW" altLang="en-US" sz="1200" smtClean="0"/>
              <a:t>(c)2009, Jonathon David White http://rc.xiaotu.com</a:t>
            </a:r>
            <a:endParaRPr lang="en-US" altLang="zh-TW" sz="1200" smtClean="0"/>
          </a:p>
        </p:txBody>
      </p:sp>
      <p:sp>
        <p:nvSpPr>
          <p:cNvPr id="17415" name="Slide Number Placeholder 6"/>
          <p:cNvSpPr>
            <a:spLocks noGrp="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2606735-9A8F-4D26-9D63-446A6375C8D0}" type="slidenum">
              <a:rPr lang="zh-TW" altLang="en-US" sz="1200" smtClean="0"/>
              <a:pPr/>
              <a:t>12</a:t>
            </a:fld>
            <a:endParaRPr lang="en-US" altLang="zh-TW" sz="120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p:spPr>
        <p:txBody>
          <a:bodyPr/>
          <a:lstStyle/>
          <a:p>
            <a:r>
              <a:rPr lang="en-US" altLang="en-US" smtClean="0"/>
              <a:t>Jesus is the Focus of our Joy.  Without the correct focus, we cannot be joyful</a:t>
            </a:r>
          </a:p>
        </p:txBody>
      </p:sp>
      <p:sp>
        <p:nvSpPr>
          <p:cNvPr id="19460" name="Header Placeholder 3"/>
          <p:cNvSpPr>
            <a:spLocks noGrp="1"/>
          </p:cNvSpPr>
          <p:nvPr>
            <p:ph type="hdr" sz="quarter"/>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zh-TW" altLang="en-US" sz="1200" smtClean="0"/>
              <a:t>Learning to Communicate</a:t>
            </a:r>
            <a:endParaRPr lang="en-US" altLang="zh-TW" sz="1200" smtClean="0"/>
          </a:p>
        </p:txBody>
      </p:sp>
      <p:sp>
        <p:nvSpPr>
          <p:cNvPr id="19461" name="Date Placeholder 4"/>
          <p:cNvSpPr>
            <a:spLocks noGrp="1"/>
          </p:cNvSpPr>
          <p:nvPr>
            <p:ph type="dt" sz="quarter" idx="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AE1968E-DAC5-4279-B020-730630DC2627}" type="datetime2">
              <a:rPr lang="zh-TW" altLang="en-US" sz="1200" smtClean="0"/>
              <a:pPr/>
              <a:t>2019年12月24日</a:t>
            </a:fld>
            <a:endParaRPr lang="en-US" altLang="zh-TW" sz="1200" smtClean="0"/>
          </a:p>
        </p:txBody>
      </p:sp>
      <p:sp>
        <p:nvSpPr>
          <p:cNvPr id="19462" name="Footer Placeholder 5"/>
          <p:cNvSpPr>
            <a:spLocks noGrp="1"/>
          </p:cNvSpPr>
          <p:nvPr>
            <p:ph type="ftr" sz="quarter" idx="4"/>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zh-TW" altLang="en-US" sz="1200" smtClean="0"/>
              <a:t>(c)2009, Jonathon David White http://rc.xiaotu.com</a:t>
            </a:r>
            <a:endParaRPr lang="en-US" altLang="zh-TW" sz="1200" smtClean="0"/>
          </a:p>
        </p:txBody>
      </p:sp>
      <p:sp>
        <p:nvSpPr>
          <p:cNvPr id="19463" name="Slide Number Placeholder 6"/>
          <p:cNvSpPr>
            <a:spLocks noGrp="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E7FE312-45DF-4AAF-BA62-DE425CD93C95}" type="slidenum">
              <a:rPr lang="zh-TW" altLang="en-US" sz="1200" smtClean="0"/>
              <a:pPr/>
              <a:t>13</a:t>
            </a:fld>
            <a:endParaRPr lang="en-US" altLang="zh-TW" sz="120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3505200"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04800" y="1828800"/>
            <a:ext cx="86106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81100" y="4267200"/>
            <a:ext cx="6858000" cy="838200"/>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Tree>
    <p:extLst>
      <p:ext uri="{BB962C8B-B14F-4D97-AF65-F5344CB8AC3E}">
        <p14:creationId xmlns:p14="http://schemas.microsoft.com/office/powerpoint/2010/main" val="4082923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53454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val="4287068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458200" cy="6858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914400"/>
            <a:ext cx="42672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14400"/>
            <a:ext cx="42672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43142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1_Two Content_No Bullet">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877300" cy="6858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 y="914400"/>
            <a:ext cx="4800600" cy="54864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53000" y="914400"/>
            <a:ext cx="4114800" cy="54864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53368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48167" y="0"/>
            <a:ext cx="7886700" cy="701675"/>
          </a:xfrm>
        </p:spPr>
        <p:txBody>
          <a:body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304801" y="706438"/>
            <a:ext cx="4203138"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sp>
        <p:nvSpPr>
          <p:cNvPr id="4" name="Content Placeholder 3"/>
          <p:cNvSpPr>
            <a:spLocks noGrp="1"/>
          </p:cNvSpPr>
          <p:nvPr>
            <p:ph sz="half" idx="2"/>
          </p:nvPr>
        </p:nvSpPr>
        <p:spPr>
          <a:xfrm>
            <a:off x="304800" y="1143000"/>
            <a:ext cx="4194175" cy="5410200"/>
          </a:xfrm>
        </p:spPr>
        <p:txBody>
          <a:bodyPr/>
          <a:lstStyle>
            <a:lvl1pPr marL="514350" indent="-514350">
              <a:buFont typeface="+mj-lt"/>
              <a:buAutoNum type="arabicPeriod"/>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hasCustomPrompt="1"/>
          </p:nvPr>
        </p:nvSpPr>
        <p:spPr>
          <a:xfrm>
            <a:off x="4638114" y="706438"/>
            <a:ext cx="4277286"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sp>
        <p:nvSpPr>
          <p:cNvPr id="6" name="Content Placeholder 5"/>
          <p:cNvSpPr>
            <a:spLocks noGrp="1"/>
          </p:cNvSpPr>
          <p:nvPr>
            <p:ph sz="quarter" idx="4"/>
          </p:nvPr>
        </p:nvSpPr>
        <p:spPr>
          <a:xfrm>
            <a:off x="4629150" y="1143000"/>
            <a:ext cx="4286250" cy="5410200"/>
          </a:xfrm>
        </p:spPr>
        <p:txBody>
          <a:bodyPr/>
          <a:lstStyle>
            <a:lvl1pPr marL="514350" indent="-514350">
              <a:buFont typeface="+mj-lt"/>
              <a:buAutoNum type="arabicPeriod"/>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79144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25148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517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1187118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851587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99717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400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6400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89897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aizhu.com/"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FFFFF"/>
            </a:gs>
            <a:gs pos="50000">
              <a:srgbClr val="FBFBFB"/>
            </a:gs>
            <a:gs pos="100000">
              <a:srgbClr val="D0D0D0"/>
            </a:gs>
          </a:gsLst>
          <a:lin ang="5400000"/>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90600" y="0"/>
            <a:ext cx="70866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1027" name="Rectangle 3"/>
          <p:cNvSpPr>
            <a:spLocks noGrp="1" noChangeArrowheads="1"/>
          </p:cNvSpPr>
          <p:nvPr>
            <p:ph type="body" idx="1"/>
          </p:nvPr>
        </p:nvSpPr>
        <p:spPr bwMode="auto">
          <a:xfrm>
            <a:off x="228600" y="914400"/>
            <a:ext cx="86868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Text Box 9"/>
          <p:cNvSpPr txBox="1">
            <a:spLocks noChangeArrowheads="1"/>
          </p:cNvSpPr>
          <p:nvPr userDrawn="1"/>
        </p:nvSpPr>
        <p:spPr bwMode="auto">
          <a:xfrm>
            <a:off x="6781800" y="6400800"/>
            <a:ext cx="236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spcBef>
                <a:spcPct val="50000"/>
              </a:spcBef>
              <a:defRPr/>
            </a:pPr>
            <a:r>
              <a:rPr lang="en-US" altLang="zh-TW" smtClean="0">
                <a:solidFill>
                  <a:schemeClr val="tx2"/>
                </a:solidFill>
                <a:ea typeface="新細明體" panose="02020500000000000000" pitchFamily="18" charset="-120"/>
              </a:rPr>
              <a:t>(</a:t>
            </a:r>
            <a:fld id="{27760D3E-7DFD-4E3A-9912-1455634BB3C1}" type="slidenum">
              <a:rPr lang="en-US" altLang="zh-TW" smtClean="0">
                <a:solidFill>
                  <a:schemeClr val="tx2"/>
                </a:solidFill>
                <a:ea typeface="新細明體" panose="02020500000000000000" pitchFamily="18" charset="-120"/>
              </a:rPr>
              <a:pPr algn="r">
                <a:spcBef>
                  <a:spcPct val="50000"/>
                </a:spcBef>
                <a:defRPr/>
              </a:pPr>
              <a:t>‹#›</a:t>
            </a:fld>
            <a:r>
              <a:rPr lang="en-US" altLang="zh-TW" smtClean="0">
                <a:solidFill>
                  <a:schemeClr val="tx2"/>
                </a:solidFill>
                <a:ea typeface="新細明體" panose="02020500000000000000" pitchFamily="18" charset="-120"/>
              </a:rPr>
              <a:t>)</a:t>
            </a:r>
          </a:p>
        </p:txBody>
      </p:sp>
      <p:sp>
        <p:nvSpPr>
          <p:cNvPr id="1029" name="Text Box 10"/>
          <p:cNvSpPr txBox="1">
            <a:spLocks noChangeArrowheads="1"/>
          </p:cNvSpPr>
          <p:nvPr userDrawn="1"/>
        </p:nvSpPr>
        <p:spPr bwMode="auto">
          <a:xfrm>
            <a:off x="228600" y="6561138"/>
            <a:ext cx="815340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defRPr/>
            </a:pPr>
            <a:r>
              <a:rPr lang="en-US" altLang="zh-TW" sz="1200" dirty="0" err="1" smtClean="0">
                <a:solidFill>
                  <a:schemeClr val="tx2"/>
                </a:solidFill>
                <a:ea typeface="新細明體" panose="02020500000000000000" pitchFamily="18" charset="-120"/>
              </a:rPr>
              <a:t>Zhong</a:t>
            </a:r>
            <a:r>
              <a:rPr lang="en-US" altLang="zh-TW" sz="1200" dirty="0" smtClean="0">
                <a:solidFill>
                  <a:schemeClr val="tx2"/>
                </a:solidFill>
                <a:ea typeface="新細明體" panose="02020500000000000000" pitchFamily="18" charset="-120"/>
              </a:rPr>
              <a:t>-Li Christian Bible Church </a:t>
            </a:r>
            <a:r>
              <a:rPr lang="en-US" altLang="zh-TW" sz="1200" dirty="0" smtClean="0">
                <a:solidFill>
                  <a:srgbClr val="FF0000"/>
                </a:solidFill>
                <a:ea typeface="新細明體" panose="02020500000000000000" pitchFamily="18" charset="-120"/>
                <a:hlinkClick r:id="rId14"/>
              </a:rPr>
              <a:t>http://</a:t>
            </a:r>
            <a:r>
              <a:rPr lang="en-US" altLang="zh-TW" sz="1200" u="sng" dirty="0" smtClean="0">
                <a:solidFill>
                  <a:srgbClr val="FF0000"/>
                </a:solidFill>
                <a:ea typeface="新細明體" panose="02020500000000000000" pitchFamily="18" charset="-120"/>
                <a:hlinkClick r:id="rId14"/>
              </a:rPr>
              <a:t>www.aizhu.com</a:t>
            </a:r>
            <a:r>
              <a:rPr lang="en-US" altLang="zh-TW" sz="1200" u="sng" dirty="0" smtClean="0">
                <a:solidFill>
                  <a:srgbClr val="FF0000"/>
                </a:solidFill>
                <a:ea typeface="新細明體" panose="02020500000000000000" pitchFamily="18" charset="-120"/>
              </a:rPr>
              <a:t>/zcbc</a:t>
            </a:r>
          </a:p>
        </p:txBody>
      </p:sp>
      <p:pic>
        <p:nvPicPr>
          <p:cNvPr id="1030" name="Picture 1"/>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22225" y="36513"/>
            <a:ext cx="841375"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99"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pushihua.mid" TargetMode="Externa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381000" y="2286000"/>
            <a:ext cx="8610600" cy="2387600"/>
          </a:xfrm>
        </p:spPr>
        <p:txBody>
          <a:bodyPr/>
          <a:lstStyle/>
          <a:p>
            <a:r>
              <a:rPr lang="zh-CN" altLang="en-US" sz="14400" dirty="0" smtClean="0">
                <a:ea typeface="宋体" panose="02010600030101010101" pitchFamily="2" charset="-122"/>
              </a:rPr>
              <a:t>喜樂</a:t>
            </a:r>
            <a:r>
              <a:rPr lang="zh-CN" altLang="en-US" sz="16600" dirty="0" smtClean="0">
                <a:ea typeface="宋体" panose="02010600030101010101" pitchFamily="2" charset="-122"/>
              </a:rPr>
              <a:t> </a:t>
            </a:r>
            <a:r>
              <a:rPr lang="en-US" altLang="zh-TW" sz="13800" dirty="0" smtClean="0">
                <a:latin typeface="Algerian" panose="04020705040A02060702" pitchFamily="82" charset="0"/>
                <a:ea typeface="新細明體" panose="02020500000000000000" pitchFamily="18" charset="-120"/>
              </a:rPr>
              <a:t>Joy</a:t>
            </a:r>
            <a:r>
              <a:rPr lang="en-US" altLang="zh-TW" sz="13800" baseline="30000" dirty="0" smtClean="0">
                <a:latin typeface="Algerian" panose="04020705040A02060702" pitchFamily="82" charset="0"/>
                <a:ea typeface="新細明體" panose="02020500000000000000" pitchFamily="18" charset="-120"/>
              </a:rPr>
              <a:t>2</a:t>
            </a:r>
          </a:p>
        </p:txBody>
      </p:sp>
      <p:sp>
        <p:nvSpPr>
          <p:cNvPr id="5123" name="Rectangle 3"/>
          <p:cNvSpPr>
            <a:spLocks noGrp="1" noChangeArrowheads="1"/>
          </p:cNvSpPr>
          <p:nvPr>
            <p:ph type="subTitle" idx="1"/>
          </p:nvPr>
        </p:nvSpPr>
        <p:spPr>
          <a:xfrm>
            <a:off x="5410200" y="6475413"/>
            <a:ext cx="2971800" cy="381000"/>
          </a:xfrm>
        </p:spPr>
        <p:txBody>
          <a:bodyPr/>
          <a:lstStyle/>
          <a:p>
            <a:r>
              <a:rPr lang="en-US" altLang="zh-TW" dirty="0" smtClean="0">
                <a:ea typeface="新細明體" panose="02020500000000000000" pitchFamily="18" charset="-120"/>
              </a:rPr>
              <a:t>2018-12-09 –  7 pm</a:t>
            </a:r>
          </a:p>
        </p:txBody>
      </p:sp>
      <p:sp>
        <p:nvSpPr>
          <p:cNvPr id="5124" name="Rectangle 1"/>
          <p:cNvSpPr>
            <a:spLocks noChangeArrowheads="1"/>
          </p:cNvSpPr>
          <p:nvPr/>
        </p:nvSpPr>
        <p:spPr bwMode="auto">
          <a:xfrm>
            <a:off x="1981200" y="4419600"/>
            <a:ext cx="5791200" cy="187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2"/>
                </a:solidFill>
                <a:latin typeface="Times New Roman" panose="02020603050405020304" pitchFamily="18" charset="0"/>
              </a:defRPr>
            </a:lvl1pPr>
            <a:lvl2pPr marL="742950" indent="-285750">
              <a:spcBef>
                <a:spcPct val="20000"/>
              </a:spcBef>
              <a:buChar char="–"/>
              <a:defRPr sz="2800">
                <a:solidFill>
                  <a:schemeClr val="tx2"/>
                </a:solidFill>
                <a:latin typeface="Times New Roman" panose="02020603050405020304" pitchFamily="18" charset="0"/>
              </a:defRPr>
            </a:lvl2pPr>
            <a:lvl3pPr marL="1143000" indent="-228600">
              <a:spcBef>
                <a:spcPct val="20000"/>
              </a:spcBef>
              <a:buChar char="•"/>
              <a:defRPr sz="2400">
                <a:solidFill>
                  <a:schemeClr val="tx2"/>
                </a:solidFill>
                <a:latin typeface="Times New Roman" panose="02020603050405020304" pitchFamily="18" charset="0"/>
              </a:defRPr>
            </a:lvl3pPr>
            <a:lvl4pPr marL="1600200" indent="-228600">
              <a:spcBef>
                <a:spcPct val="20000"/>
              </a:spcBef>
              <a:buChar char="–"/>
              <a:defRPr sz="2000">
                <a:solidFill>
                  <a:schemeClr val="tx2"/>
                </a:solidFill>
                <a:latin typeface="Times New Roman" panose="02020603050405020304" pitchFamily="18" charset="0"/>
              </a:defRPr>
            </a:lvl4pPr>
            <a:lvl5pPr marL="2057400" indent="-228600">
              <a:spcBef>
                <a:spcPct val="20000"/>
              </a:spcBef>
              <a:buChar char="»"/>
              <a:defRPr sz="2000">
                <a:solidFill>
                  <a:schemeClr val="tx2"/>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2"/>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2"/>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2"/>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2"/>
                </a:solidFill>
                <a:latin typeface="Times New Roman" panose="02020603050405020304" pitchFamily="18" charset="0"/>
              </a:defRPr>
            </a:lvl9pPr>
          </a:lstStyle>
          <a:p>
            <a:pPr>
              <a:spcBef>
                <a:spcPct val="0"/>
              </a:spcBef>
              <a:buFontTx/>
              <a:buNone/>
            </a:pPr>
            <a:r>
              <a:rPr lang="el-GR" altLang="en-US" sz="7200" dirty="0">
                <a:solidFill>
                  <a:srgbClr val="FF0000"/>
                </a:solidFill>
                <a:latin typeface="Galatia SIL" panose="02000600020000020004" pitchFamily="2" charset="0"/>
              </a:rPr>
              <a:t>χαρά</a:t>
            </a:r>
            <a:r>
              <a:rPr lang="en-US" altLang="en-US" sz="7200" dirty="0">
                <a:solidFill>
                  <a:srgbClr val="FF0000"/>
                </a:solidFill>
                <a:latin typeface="Galatia SIL" panose="02000600020000020004" pitchFamily="2" charset="0"/>
              </a:rPr>
              <a:t> / </a:t>
            </a:r>
            <a:r>
              <a:rPr lang="el-GR" altLang="en-US" sz="7200" dirty="0">
                <a:solidFill>
                  <a:srgbClr val="FF0000"/>
                </a:solidFill>
                <a:latin typeface="Galatia SIL" panose="02000600020000020004" pitchFamily="2" charset="0"/>
              </a:rPr>
              <a:t>χαίρω</a:t>
            </a:r>
            <a:endParaRPr lang="en-US" altLang="en-US" sz="4400" dirty="0">
              <a:solidFill>
                <a:srgbClr val="FF0000"/>
              </a:solidFill>
              <a:latin typeface="Galatia SIL" panose="02000600020000020004" pitchFamily="2" charset="0"/>
            </a:endParaRPr>
          </a:p>
          <a:p>
            <a:pPr algn="ctr">
              <a:spcBef>
                <a:spcPct val="0"/>
              </a:spcBef>
              <a:buFontTx/>
              <a:buNone/>
            </a:pPr>
            <a:r>
              <a:rPr lang="en-US" altLang="en-US" sz="4400" dirty="0">
                <a:solidFill>
                  <a:srgbClr val="FF0000"/>
                </a:solidFill>
                <a:latin typeface="Galatia SIL" panose="02000600020000020004" pitchFamily="2" charset="0"/>
              </a:rPr>
              <a:t>57/74 </a:t>
            </a:r>
            <a:endParaRPr lang="en-US" altLang="en-US" sz="4400" dirty="0">
              <a:solidFill>
                <a:srgbClr val="FF0000"/>
              </a:solidFill>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smtClean="0">
                <a:latin typeface="Algerian" panose="04020705040A02060702" pitchFamily="82" charset="0"/>
              </a:rPr>
              <a:t>Joy</a:t>
            </a:r>
            <a:r>
              <a:rPr lang="en-US" altLang="en-US" dirty="0" smtClean="0"/>
              <a:t> of Christmas? For Who?</a:t>
            </a:r>
          </a:p>
        </p:txBody>
      </p:sp>
      <p:sp>
        <p:nvSpPr>
          <p:cNvPr id="7171" name="Content Placeholder 2"/>
          <p:cNvSpPr>
            <a:spLocks noGrp="1"/>
          </p:cNvSpPr>
          <p:nvPr>
            <p:ph idx="1"/>
          </p:nvPr>
        </p:nvSpPr>
        <p:spPr/>
        <p:txBody>
          <a:bodyPr/>
          <a:lstStyle/>
          <a:p>
            <a:pPr marL="0" indent="0">
              <a:buNone/>
            </a:pPr>
            <a:r>
              <a:rPr lang="en-US" dirty="0"/>
              <a:t>Then Herod, when he saw that he was mocked by the wise men, was exceedingly angry, and sent out, and killed all the male children who were in Bethlehem and in all the surrounding countryside, from two years old and under, according to the exact time which he had learned from the wise men. </a:t>
            </a:r>
            <a:r>
              <a:rPr lang="en-US" dirty="0" smtClean="0"/>
              <a:t>Then </a:t>
            </a:r>
            <a:r>
              <a:rPr lang="en-US" dirty="0"/>
              <a:t>that which was spoken by Jeremiah the prophet was fulfilled, saying, </a:t>
            </a:r>
            <a:r>
              <a:rPr lang="en-US" dirty="0" smtClean="0">
                <a:solidFill>
                  <a:srgbClr val="FF0000"/>
                </a:solidFill>
              </a:rPr>
              <a:t>“</a:t>
            </a:r>
            <a:r>
              <a:rPr lang="en-US" dirty="0">
                <a:solidFill>
                  <a:srgbClr val="FF0000"/>
                </a:solidFill>
              </a:rPr>
              <a:t>A voice was heard in Ramah, lamentation, weeping and great mourning, Rachel weeping for her children; she wouldn’t be comforted, because they are no more.”</a:t>
            </a:r>
            <a:r>
              <a:rPr lang="en-US" dirty="0"/>
              <a:t> </a:t>
            </a:r>
            <a:r>
              <a:rPr lang="en-US" dirty="0" smtClean="0"/>
              <a:t> </a:t>
            </a:r>
            <a:r>
              <a:rPr lang="en-US" sz="1800" dirty="0" smtClean="0"/>
              <a:t>Mt2:16-18</a:t>
            </a:r>
            <a:endParaRPr lang="en-US" sz="1800" dirty="0"/>
          </a:p>
          <a:p>
            <a:endParaRPr lang="en-US" altLang="en-US" sz="2400" dirty="0" smtClean="0"/>
          </a:p>
          <a:p>
            <a:r>
              <a:rPr lang="en-US" altLang="en-US" sz="2400" dirty="0" smtClean="0"/>
              <a:t/>
            </a:r>
            <a:br>
              <a:rPr lang="en-US" altLang="en-US" sz="2400" dirty="0" smtClean="0"/>
            </a:br>
            <a:endParaRPr lang="en-US" altLang="en-US" sz="24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smtClean="0"/>
              <a:t>Joy of Christmas? For Who?</a:t>
            </a:r>
            <a:endParaRPr lang="en-US" altLang="en-US" dirty="0" smtClean="0"/>
          </a:p>
        </p:txBody>
      </p:sp>
      <p:sp>
        <p:nvSpPr>
          <p:cNvPr id="2" name="Text Placeholder 1"/>
          <p:cNvSpPr>
            <a:spLocks noGrp="1"/>
          </p:cNvSpPr>
          <p:nvPr>
            <p:ph type="body" idx="1"/>
          </p:nvPr>
        </p:nvSpPr>
        <p:spPr/>
        <p:txBody>
          <a:bodyPr/>
          <a:lstStyle/>
          <a:p>
            <a:r>
              <a:rPr lang="en-US" dirty="0" smtClean="0"/>
              <a:t>Joy from God</a:t>
            </a:r>
            <a:endParaRPr lang="en-US" dirty="0"/>
          </a:p>
        </p:txBody>
      </p:sp>
      <p:sp>
        <p:nvSpPr>
          <p:cNvPr id="7171" name="Content Placeholder 2"/>
          <p:cNvSpPr>
            <a:spLocks noGrp="1"/>
          </p:cNvSpPr>
          <p:nvPr>
            <p:ph sz="half" idx="2"/>
          </p:nvPr>
        </p:nvSpPr>
        <p:spPr/>
        <p:txBody>
          <a:bodyPr/>
          <a:lstStyle/>
          <a:p>
            <a:r>
              <a:rPr lang="en-US" altLang="en-US" dirty="0" smtClean="0"/>
              <a:t>Wise men?</a:t>
            </a:r>
          </a:p>
          <a:p>
            <a:r>
              <a:rPr lang="en-US" altLang="en-US" dirty="0" smtClean="0"/>
              <a:t>Mothers?</a:t>
            </a:r>
          </a:p>
          <a:p>
            <a:r>
              <a:rPr lang="en-US" altLang="en-US" dirty="0" smtClean="0"/>
              <a:t>Herod?</a:t>
            </a:r>
          </a:p>
          <a:p>
            <a:r>
              <a:rPr lang="en-US" altLang="en-US" dirty="0" smtClean="0"/>
              <a:t>Shepherds?</a:t>
            </a:r>
          </a:p>
          <a:p>
            <a:r>
              <a:rPr lang="en-US" altLang="en-US" dirty="0" smtClean="0"/>
              <a:t>Mary &amp; Joseph?</a:t>
            </a:r>
            <a:br>
              <a:rPr lang="en-US" altLang="en-US" dirty="0" smtClean="0"/>
            </a:br>
            <a:endParaRPr lang="en-US" altLang="en-US" dirty="0" smtClean="0"/>
          </a:p>
        </p:txBody>
      </p:sp>
      <p:sp>
        <p:nvSpPr>
          <p:cNvPr id="3" name="Text Placeholder 2"/>
          <p:cNvSpPr>
            <a:spLocks noGrp="1"/>
          </p:cNvSpPr>
          <p:nvPr>
            <p:ph type="body" sz="quarter" idx="3"/>
          </p:nvPr>
        </p:nvSpPr>
        <p:spPr/>
        <p:txBody>
          <a:bodyPr/>
          <a:lstStyle/>
          <a:p>
            <a:r>
              <a:rPr lang="en-US" dirty="0" smtClean="0"/>
              <a:t>Suffering from Satan</a:t>
            </a:r>
            <a:endParaRPr lang="en-US" dirty="0"/>
          </a:p>
        </p:txBody>
      </p:sp>
      <p:sp>
        <p:nvSpPr>
          <p:cNvPr id="10" name="Content Placeholder 9"/>
          <p:cNvSpPr>
            <a:spLocks noGrp="1"/>
          </p:cNvSpPr>
          <p:nvPr>
            <p:ph sz="quarter" idx="4"/>
          </p:nvPr>
        </p:nvSpPr>
        <p:spPr/>
        <p:txBody>
          <a:bodyPr/>
          <a:lstStyle/>
          <a:p>
            <a:r>
              <a:rPr lang="en-US" altLang="en-US" dirty="0" smtClean="0"/>
              <a:t>Wise men?</a:t>
            </a:r>
          </a:p>
          <a:p>
            <a:r>
              <a:rPr lang="en-US" altLang="en-US" dirty="0" smtClean="0"/>
              <a:t>Mothers?</a:t>
            </a:r>
          </a:p>
          <a:p>
            <a:r>
              <a:rPr lang="en-US" altLang="en-US" dirty="0" smtClean="0"/>
              <a:t>Herod?</a:t>
            </a:r>
          </a:p>
          <a:p>
            <a:r>
              <a:rPr lang="en-US" altLang="en-US" dirty="0" smtClean="0"/>
              <a:t>Shepherds?</a:t>
            </a:r>
          </a:p>
          <a:p>
            <a:r>
              <a:rPr lang="en-US" altLang="en-US" dirty="0" smtClean="0"/>
              <a:t>Mary &amp; Joseph?</a:t>
            </a:r>
          </a:p>
        </p:txBody>
      </p:sp>
      <p:sp>
        <p:nvSpPr>
          <p:cNvPr id="11" name="&quot;No&quot; Symbol 10"/>
          <p:cNvSpPr/>
          <p:nvPr/>
        </p:nvSpPr>
        <p:spPr bwMode="auto">
          <a:xfrm>
            <a:off x="2514600" y="2438400"/>
            <a:ext cx="381000" cy="381000"/>
          </a:xfrm>
          <a:prstGeom prst="noSmoking">
            <a:avLst/>
          </a:prstGeom>
          <a:solidFill>
            <a:srgbClr val="FF0000"/>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anose="02020603050405020304" pitchFamily="18" charset="0"/>
            </a:endParaRPr>
          </a:p>
        </p:txBody>
      </p:sp>
      <p:sp>
        <p:nvSpPr>
          <p:cNvPr id="12" name="Smiley Face 11"/>
          <p:cNvSpPr/>
          <p:nvPr/>
        </p:nvSpPr>
        <p:spPr bwMode="auto">
          <a:xfrm>
            <a:off x="3124200" y="1295400"/>
            <a:ext cx="381000" cy="381000"/>
          </a:xfrm>
          <a:prstGeom prst="smileyFace">
            <a:avLst/>
          </a:prstGeom>
          <a:solidFill>
            <a:schemeClr val="accent2"/>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anose="02020603050405020304" pitchFamily="18" charset="0"/>
            </a:endParaRPr>
          </a:p>
        </p:txBody>
      </p:sp>
      <p:sp>
        <p:nvSpPr>
          <p:cNvPr id="16" name="Smiley Face 15"/>
          <p:cNvSpPr/>
          <p:nvPr/>
        </p:nvSpPr>
        <p:spPr bwMode="auto">
          <a:xfrm>
            <a:off x="3200400" y="2946913"/>
            <a:ext cx="381000" cy="381000"/>
          </a:xfrm>
          <a:prstGeom prst="smileyFace">
            <a:avLst/>
          </a:prstGeom>
          <a:solidFill>
            <a:schemeClr val="accent2"/>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anose="02020603050405020304" pitchFamily="18" charset="0"/>
            </a:endParaRPr>
          </a:p>
        </p:txBody>
      </p:sp>
      <p:sp>
        <p:nvSpPr>
          <p:cNvPr id="17" name="Smiley Face 16"/>
          <p:cNvSpPr/>
          <p:nvPr/>
        </p:nvSpPr>
        <p:spPr bwMode="auto">
          <a:xfrm>
            <a:off x="3983598" y="3581400"/>
            <a:ext cx="381000" cy="381000"/>
          </a:xfrm>
          <a:prstGeom prst="smileyFace">
            <a:avLst/>
          </a:prstGeom>
          <a:solidFill>
            <a:schemeClr val="accent2"/>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anose="02020603050405020304" pitchFamily="18" charset="0"/>
            </a:endParaRPr>
          </a:p>
        </p:txBody>
      </p:sp>
      <p:sp>
        <p:nvSpPr>
          <p:cNvPr id="18" name="&quot;No&quot; Symbol 17"/>
          <p:cNvSpPr/>
          <p:nvPr/>
        </p:nvSpPr>
        <p:spPr bwMode="auto">
          <a:xfrm>
            <a:off x="6459537" y="2408797"/>
            <a:ext cx="381000" cy="381000"/>
          </a:xfrm>
          <a:prstGeom prst="noSmoking">
            <a:avLst/>
          </a:prstGeom>
          <a:solidFill>
            <a:srgbClr val="FF0000"/>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anose="02020603050405020304" pitchFamily="18" charset="0"/>
            </a:endParaRPr>
          </a:p>
        </p:txBody>
      </p:sp>
      <p:sp>
        <p:nvSpPr>
          <p:cNvPr id="20" name="Smiley Face 19"/>
          <p:cNvSpPr/>
          <p:nvPr/>
        </p:nvSpPr>
        <p:spPr bwMode="auto">
          <a:xfrm>
            <a:off x="7069137" y="1826091"/>
            <a:ext cx="381000" cy="381000"/>
          </a:xfrm>
          <a:prstGeom prst="smileyFace">
            <a:avLst/>
          </a:prstGeom>
          <a:solidFill>
            <a:schemeClr val="accent2"/>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anose="02020603050405020304" pitchFamily="18" charset="0"/>
            </a:endParaRPr>
          </a:p>
        </p:txBody>
      </p:sp>
      <p:sp>
        <p:nvSpPr>
          <p:cNvPr id="21" name="Smiley Face 20"/>
          <p:cNvSpPr/>
          <p:nvPr/>
        </p:nvSpPr>
        <p:spPr bwMode="auto">
          <a:xfrm>
            <a:off x="7145337" y="2917310"/>
            <a:ext cx="381000" cy="381000"/>
          </a:xfrm>
          <a:prstGeom prst="smileyFace">
            <a:avLst/>
          </a:prstGeom>
          <a:solidFill>
            <a:schemeClr val="accent2"/>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anose="02020603050405020304" pitchFamily="18" charset="0"/>
            </a:endParaRPr>
          </a:p>
        </p:txBody>
      </p:sp>
      <p:sp>
        <p:nvSpPr>
          <p:cNvPr id="22" name="Smiley Face 21"/>
          <p:cNvSpPr/>
          <p:nvPr/>
        </p:nvSpPr>
        <p:spPr bwMode="auto">
          <a:xfrm>
            <a:off x="7928535" y="3551797"/>
            <a:ext cx="381000" cy="381000"/>
          </a:xfrm>
          <a:prstGeom prst="smileyFace">
            <a:avLst/>
          </a:prstGeom>
          <a:solidFill>
            <a:schemeClr val="accent2"/>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anose="02020603050405020304" pitchFamily="18" charset="0"/>
            </a:endParaRPr>
          </a:p>
        </p:txBody>
      </p:sp>
      <p:sp>
        <p:nvSpPr>
          <p:cNvPr id="13" name="TextBox 12"/>
          <p:cNvSpPr txBox="1"/>
          <p:nvPr/>
        </p:nvSpPr>
        <p:spPr>
          <a:xfrm>
            <a:off x="6248400" y="6477000"/>
            <a:ext cx="320922" cy="461665"/>
          </a:xfrm>
          <a:prstGeom prst="rect">
            <a:avLst/>
          </a:prstGeom>
          <a:noFill/>
        </p:spPr>
        <p:txBody>
          <a:bodyPr wrap="none" rtlCol="0">
            <a:spAutoFit/>
          </a:bodyPr>
          <a:lstStyle/>
          <a:p>
            <a:r>
              <a:rPr lang="en-US" dirty="0" smtClean="0"/>
              <a:t>?</a:t>
            </a:r>
            <a:endParaRPr lang="en-US" dirty="0"/>
          </a:p>
        </p:txBody>
      </p:sp>
      <p:sp>
        <p:nvSpPr>
          <p:cNvPr id="14" name="Rectangle 13"/>
          <p:cNvSpPr/>
          <p:nvPr/>
        </p:nvSpPr>
        <p:spPr>
          <a:xfrm>
            <a:off x="7069137" y="962403"/>
            <a:ext cx="537327" cy="923330"/>
          </a:xfrm>
          <a:prstGeom prst="rect">
            <a:avLst/>
          </a:prstGeom>
          <a:noFill/>
        </p:spPr>
        <p:txBody>
          <a:bodyPr wrap="none" lIns="91440" tIns="45720" rIns="91440" bIns="45720">
            <a:spAutoFit/>
          </a:bodyPr>
          <a:lstStyle/>
          <a:p>
            <a:pPr algn="ctr"/>
            <a:r>
              <a:rPr lang="en-US" sz="5400" b="1" cap="none" spc="50" dirty="0" smtClean="0">
                <a:ln w="0"/>
                <a:solidFill>
                  <a:schemeClr val="bg2"/>
                </a:solidFill>
                <a:effectLst>
                  <a:innerShdw blurRad="63500" dist="50800" dir="13500000">
                    <a:srgbClr val="000000">
                      <a:alpha val="50000"/>
                    </a:srgbClr>
                  </a:innerShdw>
                </a:effectLst>
              </a:rPr>
              <a:t>?</a:t>
            </a:r>
            <a:endParaRPr lang="en-US" sz="5400" b="1" cap="none" spc="50" dirty="0">
              <a:ln w="0"/>
              <a:solidFill>
                <a:schemeClr val="bg2"/>
              </a:solidFill>
              <a:effectLst>
                <a:innerShdw blurRad="63500" dist="50800" dir="13500000">
                  <a:srgbClr val="000000">
                    <a:alpha val="50000"/>
                  </a:srgbClr>
                </a:innerShdw>
              </a:effectLst>
            </a:endParaRPr>
          </a:p>
        </p:txBody>
      </p:sp>
      <p:sp>
        <p:nvSpPr>
          <p:cNvPr id="25" name="Rectangle 24"/>
          <p:cNvSpPr/>
          <p:nvPr/>
        </p:nvSpPr>
        <p:spPr>
          <a:xfrm>
            <a:off x="2813509" y="1510523"/>
            <a:ext cx="537327" cy="923330"/>
          </a:xfrm>
          <a:prstGeom prst="rect">
            <a:avLst/>
          </a:prstGeom>
          <a:noFill/>
        </p:spPr>
        <p:txBody>
          <a:bodyPr wrap="none" lIns="91440" tIns="45720" rIns="91440" bIns="45720">
            <a:spAutoFit/>
          </a:bodyPr>
          <a:lstStyle/>
          <a:p>
            <a:pPr algn="ctr"/>
            <a:r>
              <a:rPr lang="en-US" sz="5400" b="1" cap="none" spc="50" dirty="0" smtClean="0">
                <a:ln w="0"/>
                <a:solidFill>
                  <a:schemeClr val="bg2"/>
                </a:solidFill>
                <a:effectLst>
                  <a:innerShdw blurRad="63500" dist="50800" dir="13500000">
                    <a:srgbClr val="000000">
                      <a:alpha val="50000"/>
                    </a:srgbClr>
                  </a:innerShdw>
                </a:effectLst>
              </a:rPr>
              <a:t>?</a:t>
            </a:r>
            <a:endParaRPr lang="en-US" sz="5400" b="1" cap="none" spc="50" dirty="0">
              <a:ln w="0"/>
              <a:solidFill>
                <a:schemeClr val="bg2"/>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353534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P spid="16" grpId="0" animBg="1"/>
      <p:bldP spid="17" grpId="0" animBg="1"/>
      <p:bldP spid="18" grpId="0" animBg="1"/>
      <p:bldP spid="20" grpId="0" animBg="1"/>
      <p:bldP spid="21" grpId="0" animBg="1"/>
      <p:bldP spid="22" grpId="0" animBg="1"/>
      <p:bldP spid="14"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Joy Connected with Suffering?</a:t>
            </a:r>
            <a:endParaRPr lang="en-US" dirty="0"/>
          </a:p>
        </p:txBody>
      </p:sp>
      <p:sp>
        <p:nvSpPr>
          <p:cNvPr id="3" name="Text Placeholder 2"/>
          <p:cNvSpPr>
            <a:spLocks noGrp="1"/>
          </p:cNvSpPr>
          <p:nvPr>
            <p:ph type="body" idx="1"/>
          </p:nvPr>
        </p:nvSpPr>
        <p:spPr/>
        <p:txBody>
          <a:bodyPr/>
          <a:lstStyle/>
          <a:p>
            <a:r>
              <a:rPr lang="en-US" smtClean="0"/>
              <a:t>Suffering from Satan</a:t>
            </a:r>
            <a:endParaRPr lang="en-US" dirty="0"/>
          </a:p>
        </p:txBody>
      </p:sp>
      <p:sp>
        <p:nvSpPr>
          <p:cNvPr id="4" name="Content Placeholder 3"/>
          <p:cNvSpPr>
            <a:spLocks noGrp="1"/>
          </p:cNvSpPr>
          <p:nvPr>
            <p:ph sz="half" idx="2"/>
          </p:nvPr>
        </p:nvSpPr>
        <p:spPr/>
        <p:txBody>
          <a:bodyPr/>
          <a:lstStyle/>
          <a:p>
            <a:r>
              <a:rPr lang="en-US" dirty="0" smtClean="0">
                <a:solidFill>
                  <a:srgbClr val="FF0000"/>
                </a:solidFill>
              </a:rPr>
              <a:t>suffer</a:t>
            </a:r>
            <a:r>
              <a:rPr lang="en-US" dirty="0" smtClean="0"/>
              <a:t> dishonor for Jesus’ name. </a:t>
            </a:r>
            <a:r>
              <a:rPr lang="en-US" sz="2400" dirty="0" smtClean="0"/>
              <a:t>Ac5:41</a:t>
            </a:r>
          </a:p>
          <a:p>
            <a:r>
              <a:rPr lang="en-US" dirty="0"/>
              <a:t>t</a:t>
            </a:r>
            <a:r>
              <a:rPr lang="en-US" dirty="0" smtClean="0"/>
              <a:t>hey </a:t>
            </a:r>
            <a:r>
              <a:rPr lang="en-US" dirty="0"/>
              <a:t>threw them into </a:t>
            </a:r>
            <a:r>
              <a:rPr lang="en-US" dirty="0" smtClean="0">
                <a:solidFill>
                  <a:srgbClr val="FF0000"/>
                </a:solidFill>
              </a:rPr>
              <a:t>prison</a:t>
            </a:r>
            <a:r>
              <a:rPr lang="en-US" dirty="0" smtClean="0"/>
              <a:t>, </a:t>
            </a:r>
            <a:r>
              <a:rPr lang="en-US" dirty="0"/>
              <a:t>and secured their feet in </a:t>
            </a:r>
            <a:r>
              <a:rPr lang="en-US" dirty="0" smtClean="0"/>
              <a:t>stocks.</a:t>
            </a:r>
          </a:p>
          <a:p>
            <a:r>
              <a:rPr lang="en-US" dirty="0" smtClean="0">
                <a:solidFill>
                  <a:srgbClr val="FF0000"/>
                </a:solidFill>
              </a:rPr>
              <a:t>endured </a:t>
            </a:r>
            <a:r>
              <a:rPr lang="en-US" dirty="0"/>
              <a:t>the </a:t>
            </a:r>
            <a:r>
              <a:rPr lang="en-US" dirty="0" smtClean="0"/>
              <a:t>cross </a:t>
            </a:r>
            <a:r>
              <a:rPr lang="en-US" sz="2400" dirty="0" smtClean="0"/>
              <a:t>Hb12:2</a:t>
            </a:r>
            <a:endParaRPr lang="en-US" sz="2400" dirty="0"/>
          </a:p>
          <a:p>
            <a:pPr marL="0" indent="0">
              <a:buNone/>
            </a:pPr>
            <a:endParaRPr lang="en-US" dirty="0" smtClean="0"/>
          </a:p>
          <a:p>
            <a:endParaRPr lang="en-US" dirty="0" smtClean="0"/>
          </a:p>
          <a:p>
            <a:endParaRPr lang="en-US" dirty="0"/>
          </a:p>
        </p:txBody>
      </p:sp>
      <p:sp>
        <p:nvSpPr>
          <p:cNvPr id="5" name="Text Placeholder 4"/>
          <p:cNvSpPr>
            <a:spLocks noGrp="1"/>
          </p:cNvSpPr>
          <p:nvPr>
            <p:ph type="body" sz="quarter" idx="3"/>
          </p:nvPr>
        </p:nvSpPr>
        <p:spPr/>
        <p:txBody>
          <a:bodyPr/>
          <a:lstStyle/>
          <a:p>
            <a:r>
              <a:rPr lang="en-US" smtClean="0"/>
              <a:t>Joy from the Father</a:t>
            </a:r>
            <a:endParaRPr lang="en-US" dirty="0"/>
          </a:p>
        </p:txBody>
      </p:sp>
      <p:sp>
        <p:nvSpPr>
          <p:cNvPr id="6" name="Content Placeholder 5"/>
          <p:cNvSpPr>
            <a:spLocks noGrp="1"/>
          </p:cNvSpPr>
          <p:nvPr>
            <p:ph sz="quarter" idx="4"/>
          </p:nvPr>
        </p:nvSpPr>
        <p:spPr/>
        <p:txBody>
          <a:bodyPr/>
          <a:lstStyle/>
          <a:p>
            <a:r>
              <a:rPr lang="en-US" dirty="0" smtClean="0">
                <a:solidFill>
                  <a:srgbClr val="FF0000"/>
                </a:solidFill>
              </a:rPr>
              <a:t>rejoicing</a:t>
            </a:r>
            <a:r>
              <a:rPr lang="en-US" dirty="0" smtClean="0"/>
              <a:t> that they were counted worthy </a:t>
            </a:r>
          </a:p>
          <a:p>
            <a:r>
              <a:rPr lang="en-US" dirty="0"/>
              <a:t>Paul and Silas were praying and </a:t>
            </a:r>
            <a:r>
              <a:rPr lang="en-US" dirty="0">
                <a:solidFill>
                  <a:srgbClr val="FF0000"/>
                </a:solidFill>
              </a:rPr>
              <a:t>singing</a:t>
            </a:r>
            <a:r>
              <a:rPr lang="en-US" dirty="0"/>
              <a:t> hymns </a:t>
            </a:r>
            <a:r>
              <a:rPr lang="en-US" dirty="0" smtClean="0"/>
              <a:t>to God </a:t>
            </a:r>
            <a:r>
              <a:rPr lang="en-US" sz="2400" dirty="0" smtClean="0"/>
              <a:t>Ac16:25</a:t>
            </a:r>
          </a:p>
          <a:p>
            <a:r>
              <a:rPr lang="en-US" dirty="0"/>
              <a:t>for the </a:t>
            </a:r>
            <a:r>
              <a:rPr lang="en-US" dirty="0">
                <a:solidFill>
                  <a:srgbClr val="FF0000"/>
                </a:solidFill>
              </a:rPr>
              <a:t>joy</a:t>
            </a:r>
            <a:r>
              <a:rPr lang="en-US" dirty="0"/>
              <a:t> that was set before </a:t>
            </a:r>
            <a:r>
              <a:rPr lang="en-US" dirty="0" smtClean="0"/>
              <a:t>him</a:t>
            </a:r>
            <a:endParaRPr lang="en-US" dirty="0"/>
          </a:p>
          <a:p>
            <a:endParaRPr lang="en-US" dirty="0"/>
          </a:p>
          <a:p>
            <a:endParaRPr lang="en-US" dirty="0" smtClean="0"/>
          </a:p>
        </p:txBody>
      </p:sp>
    </p:spTree>
    <p:extLst>
      <p:ext uri="{BB962C8B-B14F-4D97-AF65-F5344CB8AC3E}">
        <p14:creationId xmlns:p14="http://schemas.microsoft.com/office/powerpoint/2010/main" val="416773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6"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Joy Connected with Suffering!</a:t>
            </a:r>
            <a:endParaRPr lang="en-US" dirty="0"/>
          </a:p>
        </p:txBody>
      </p:sp>
      <p:sp>
        <p:nvSpPr>
          <p:cNvPr id="3" name="Content Placeholder 2"/>
          <p:cNvSpPr>
            <a:spLocks noGrp="1"/>
          </p:cNvSpPr>
          <p:nvPr>
            <p:ph idx="1"/>
          </p:nvPr>
        </p:nvSpPr>
        <p:spPr/>
        <p:txBody>
          <a:bodyPr/>
          <a:lstStyle/>
          <a:p>
            <a:r>
              <a:rPr lang="en-US" dirty="0" smtClean="0"/>
              <a:t>1 </a:t>
            </a:r>
            <a:r>
              <a:rPr lang="en-US" dirty="0" err="1" smtClean="0"/>
              <a:t>Pe</a:t>
            </a:r>
            <a:r>
              <a:rPr lang="en-US" dirty="0" smtClean="0"/>
              <a:t> 4:13</a:t>
            </a:r>
            <a:r>
              <a:rPr lang="en-US" dirty="0"/>
              <a:t>  But rejoice, inasmuch as ye are partakers of Christ's </a:t>
            </a:r>
            <a:r>
              <a:rPr lang="en-US" dirty="0">
                <a:solidFill>
                  <a:srgbClr val="FF0000"/>
                </a:solidFill>
              </a:rPr>
              <a:t>sufferings</a:t>
            </a:r>
            <a:r>
              <a:rPr lang="en-US" dirty="0"/>
              <a:t>; that, when his glory shall be revealed, ye may be glad also with exceeding </a:t>
            </a:r>
            <a:r>
              <a:rPr lang="en-US" dirty="0">
                <a:solidFill>
                  <a:srgbClr val="FF0000"/>
                </a:solidFill>
              </a:rPr>
              <a:t>joy</a:t>
            </a:r>
            <a:r>
              <a:rPr lang="en-US" dirty="0"/>
              <a:t>.</a:t>
            </a:r>
          </a:p>
          <a:p>
            <a:r>
              <a:rPr lang="en-US" dirty="0" smtClean="0"/>
              <a:t>1Th 1:6</a:t>
            </a:r>
            <a:r>
              <a:rPr lang="en-US" dirty="0"/>
              <a:t>  And ye became followers of us, and of the Lord, having received the word in much </a:t>
            </a:r>
            <a:r>
              <a:rPr lang="en-US" dirty="0">
                <a:solidFill>
                  <a:srgbClr val="FF0000"/>
                </a:solidFill>
              </a:rPr>
              <a:t>affliction</a:t>
            </a:r>
            <a:r>
              <a:rPr lang="en-US" dirty="0"/>
              <a:t>, with </a:t>
            </a:r>
            <a:r>
              <a:rPr lang="en-US" dirty="0">
                <a:solidFill>
                  <a:srgbClr val="FF0000"/>
                </a:solidFill>
              </a:rPr>
              <a:t>joy</a:t>
            </a:r>
            <a:r>
              <a:rPr lang="en-US" dirty="0"/>
              <a:t> of the Holy Ghost:</a:t>
            </a:r>
          </a:p>
          <a:p>
            <a:endParaRPr lang="en-US" dirty="0"/>
          </a:p>
        </p:txBody>
      </p:sp>
    </p:spTree>
    <p:extLst>
      <p:ext uri="{BB962C8B-B14F-4D97-AF65-F5344CB8AC3E}">
        <p14:creationId xmlns:p14="http://schemas.microsoft.com/office/powerpoint/2010/main" val="1720003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Sides of a Coin</a:t>
            </a:r>
            <a:endParaRPr lang="en-US" dirty="0"/>
          </a:p>
        </p:txBody>
      </p:sp>
      <p:sp>
        <p:nvSpPr>
          <p:cNvPr id="4" name="TextBox 3"/>
          <p:cNvSpPr txBox="1"/>
          <p:nvPr/>
        </p:nvSpPr>
        <p:spPr>
          <a:xfrm>
            <a:off x="5638800" y="4800599"/>
            <a:ext cx="3265702" cy="1569660"/>
          </a:xfrm>
          <a:prstGeom prst="rect">
            <a:avLst/>
          </a:prstGeom>
          <a:noFill/>
          <a:ln>
            <a:solidFill>
              <a:schemeClr val="tx2"/>
            </a:solidFill>
          </a:ln>
        </p:spPr>
        <p:txBody>
          <a:bodyPr wrap="none" rtlCol="0">
            <a:spAutoFit/>
          </a:bodyPr>
          <a:lstStyle/>
          <a:p>
            <a:r>
              <a:rPr lang="en-US" dirty="0" smtClean="0">
                <a:solidFill>
                  <a:srgbClr val="FF0000"/>
                </a:solidFill>
              </a:rPr>
              <a:t>God</a:t>
            </a:r>
            <a:r>
              <a:rPr lang="en-US" dirty="0" smtClean="0">
                <a:solidFill>
                  <a:schemeClr val="tx2"/>
                </a:solidFill>
              </a:rPr>
              <a:t> gives </a:t>
            </a:r>
            <a:r>
              <a:rPr lang="en-US" dirty="0" smtClean="0">
                <a:solidFill>
                  <a:srgbClr val="FF0000"/>
                </a:solidFill>
              </a:rPr>
              <a:t>Joy</a:t>
            </a:r>
            <a:r>
              <a:rPr lang="en-US" dirty="0" smtClean="0">
                <a:solidFill>
                  <a:schemeClr val="tx2"/>
                </a:solidFill>
              </a:rPr>
              <a:t>…</a:t>
            </a:r>
          </a:p>
          <a:p>
            <a:r>
              <a:rPr lang="en-US" b="1" dirty="0" smtClean="0">
                <a:solidFill>
                  <a:schemeClr val="tx2"/>
                </a:solidFill>
              </a:rPr>
              <a:t>Satan</a:t>
            </a:r>
            <a:r>
              <a:rPr lang="en-US" dirty="0" smtClean="0">
                <a:solidFill>
                  <a:schemeClr val="tx2"/>
                </a:solidFill>
              </a:rPr>
              <a:t> gives </a:t>
            </a:r>
            <a:r>
              <a:rPr lang="en-US" b="1" dirty="0" smtClean="0">
                <a:solidFill>
                  <a:schemeClr val="tx2"/>
                </a:solidFill>
              </a:rPr>
              <a:t>suffering</a:t>
            </a:r>
            <a:r>
              <a:rPr lang="en-US" dirty="0" smtClean="0">
                <a:solidFill>
                  <a:schemeClr val="tx2"/>
                </a:solidFill>
              </a:rPr>
              <a:t>…</a:t>
            </a:r>
          </a:p>
          <a:p>
            <a:r>
              <a:rPr lang="en-US" dirty="0" smtClean="0">
                <a:solidFill>
                  <a:schemeClr val="tx2"/>
                </a:solidFill>
              </a:rPr>
              <a:t>No Suffering </a:t>
            </a:r>
            <a:r>
              <a:rPr lang="en-US" dirty="0" smtClean="0">
                <a:solidFill>
                  <a:schemeClr val="tx2"/>
                </a:solidFill>
                <a:sym typeface="Wingdings" panose="05000000000000000000" pitchFamily="2" charset="2"/>
              </a:rPr>
              <a:t></a:t>
            </a:r>
            <a:r>
              <a:rPr lang="en-US" dirty="0" smtClean="0">
                <a:solidFill>
                  <a:schemeClr val="tx2"/>
                </a:solidFill>
              </a:rPr>
              <a:t> No Joy.</a:t>
            </a:r>
          </a:p>
          <a:p>
            <a:r>
              <a:rPr lang="en-US" dirty="0" smtClean="0">
                <a:solidFill>
                  <a:schemeClr val="tx2"/>
                </a:solidFill>
              </a:rPr>
              <a:t>We get both or neither!</a:t>
            </a:r>
          </a:p>
        </p:txBody>
      </p:sp>
      <p:pic>
        <p:nvPicPr>
          <p:cNvPr id="1026" name="Picture 2" descr="https://blog.melanietoniaevans.com/wp-content/uploads/2014/10/twosidesofthesamecoin-large.png?x6479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4736" y="1014412"/>
            <a:ext cx="4762500" cy="23907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425277" y="3200400"/>
            <a:ext cx="3935116" cy="769441"/>
          </a:xfrm>
          <a:prstGeom prst="rect">
            <a:avLst/>
          </a:prstGeom>
          <a:noFill/>
        </p:spPr>
        <p:txBody>
          <a:bodyPr wrap="none" rtlCol="0">
            <a:spAutoFit/>
          </a:bodyPr>
          <a:lstStyle/>
          <a:p>
            <a:r>
              <a:rPr lang="en-US" sz="4400" dirty="0" smtClean="0">
                <a:solidFill>
                  <a:schemeClr val="tx2"/>
                </a:solidFill>
              </a:rPr>
              <a:t>Suffering     Joy</a:t>
            </a:r>
            <a:endParaRPr lang="en-US" sz="4400" dirty="0">
              <a:solidFill>
                <a:schemeClr val="tx2"/>
              </a:solidFill>
            </a:endParaRPr>
          </a:p>
        </p:txBody>
      </p:sp>
    </p:spTree>
    <p:extLst>
      <p:ext uri="{BB962C8B-B14F-4D97-AF65-F5344CB8AC3E}">
        <p14:creationId xmlns:p14="http://schemas.microsoft.com/office/powerpoint/2010/main" val="3993101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smtClean="0"/>
              <a:t>J</a:t>
            </a:r>
            <a:r>
              <a:rPr lang="en-US" altLang="en-US" smtClean="0">
                <a:latin typeface="Algerian" panose="04020705040A02060702" pitchFamily="82" charset="0"/>
              </a:rPr>
              <a:t>oy</a:t>
            </a:r>
            <a:r>
              <a:rPr lang="en-US" altLang="en-US" smtClean="0"/>
              <a:t>: A Fruit of The Spirit</a:t>
            </a:r>
          </a:p>
        </p:txBody>
      </p:sp>
      <p:sp>
        <p:nvSpPr>
          <p:cNvPr id="9219" name="Content Placeholder 2"/>
          <p:cNvSpPr>
            <a:spLocks noGrp="1"/>
          </p:cNvSpPr>
          <p:nvPr>
            <p:ph sz="half" idx="1"/>
          </p:nvPr>
        </p:nvSpPr>
        <p:spPr/>
        <p:txBody>
          <a:bodyPr/>
          <a:lstStyle/>
          <a:p>
            <a:r>
              <a:rPr lang="en-US" altLang="en-US" dirty="0" smtClean="0"/>
              <a:t>But the fruit of the Spirit is love, </a:t>
            </a:r>
            <a:r>
              <a:rPr lang="en-US" altLang="en-US" dirty="0" smtClean="0">
                <a:solidFill>
                  <a:srgbClr val="FF0000"/>
                </a:solidFill>
              </a:rPr>
              <a:t>joy</a:t>
            </a:r>
            <a:r>
              <a:rPr lang="en-US" altLang="en-US" dirty="0" smtClean="0"/>
              <a:t>, peace, longsuffering, gentleness, goodness, faith, meekness, temperance: against such there is no law. </a:t>
            </a:r>
          </a:p>
          <a:p>
            <a:r>
              <a:rPr lang="en-US" altLang="en-US" dirty="0" smtClean="0"/>
              <a:t>Galatians 2:22</a:t>
            </a:r>
            <a:endParaRPr lang="zh-TW" altLang="en-US" dirty="0" smtClean="0">
              <a:ea typeface="新細明體" panose="02020500000000000000" pitchFamily="18" charset="-120"/>
            </a:endParaRPr>
          </a:p>
        </p:txBody>
      </p:sp>
      <p:sp>
        <p:nvSpPr>
          <p:cNvPr id="9220" name="Content Placeholder 3"/>
          <p:cNvSpPr>
            <a:spLocks noGrp="1"/>
          </p:cNvSpPr>
          <p:nvPr>
            <p:ph sz="half" idx="2"/>
          </p:nvPr>
        </p:nvSpPr>
        <p:spPr/>
        <p:txBody>
          <a:bodyPr/>
          <a:lstStyle/>
          <a:p>
            <a:r>
              <a:rPr lang="zh-TW" altLang="en-US" smtClean="0">
                <a:ea typeface="新細明體" panose="02020500000000000000" pitchFamily="18" charset="-120"/>
              </a:rPr>
              <a:t>聖靈所結的果子，就是仁愛、</a:t>
            </a:r>
            <a:r>
              <a:rPr lang="zh-TW" altLang="en-US" smtClean="0">
                <a:solidFill>
                  <a:srgbClr val="FF0000"/>
                </a:solidFill>
                <a:ea typeface="新細明體" panose="02020500000000000000" pitchFamily="18" charset="-120"/>
              </a:rPr>
              <a:t>喜樂</a:t>
            </a:r>
            <a:r>
              <a:rPr lang="zh-TW" altLang="en-US" smtClean="0">
                <a:ea typeface="新細明體" panose="02020500000000000000" pitchFamily="18" charset="-120"/>
              </a:rPr>
              <a:t>、和平、忍耐、恩慈、良善、信實、 溫柔、節制。這樣的事沒有律法禁止。 </a:t>
            </a:r>
          </a:p>
          <a:p>
            <a:endParaRPr lang="en-US" altLang="en-US" smtClean="0"/>
          </a:p>
        </p:txBody>
      </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smtClean="0">
                <a:latin typeface="Algerian" panose="04020705040A02060702" pitchFamily="82" charset="0"/>
              </a:rPr>
              <a:t>Joy</a:t>
            </a:r>
            <a:r>
              <a:rPr lang="en-US" altLang="en-US" smtClean="0"/>
              <a:t>: A Mark of a Christian</a:t>
            </a:r>
          </a:p>
        </p:txBody>
      </p:sp>
      <p:sp>
        <p:nvSpPr>
          <p:cNvPr id="11267" name="Content Placeholder 2"/>
          <p:cNvSpPr>
            <a:spLocks noGrp="1"/>
          </p:cNvSpPr>
          <p:nvPr>
            <p:ph sz="half" idx="1"/>
          </p:nvPr>
        </p:nvSpPr>
        <p:spPr/>
        <p:txBody>
          <a:bodyPr/>
          <a:lstStyle/>
          <a:p>
            <a:r>
              <a:rPr lang="en-US" altLang="en-US" smtClean="0"/>
              <a:t>But the fruit of the Spirit is love, </a:t>
            </a:r>
            <a:r>
              <a:rPr lang="en-US" altLang="en-US" smtClean="0">
                <a:solidFill>
                  <a:srgbClr val="FF0000"/>
                </a:solidFill>
              </a:rPr>
              <a:t>joy</a:t>
            </a:r>
            <a:r>
              <a:rPr lang="en-US" altLang="en-US" smtClean="0"/>
              <a:t>, peace, longsuffering, gentleness, goodness, faith, meekness, temperance: against such there is no law. </a:t>
            </a:r>
          </a:p>
          <a:p>
            <a:r>
              <a:rPr lang="en-US" altLang="en-US" smtClean="0"/>
              <a:t>Galatians 2:22</a:t>
            </a:r>
            <a:endParaRPr lang="zh-TW" altLang="en-US" smtClean="0">
              <a:ea typeface="新細明體" panose="02020500000000000000" pitchFamily="18" charset="-120"/>
            </a:endParaRPr>
          </a:p>
        </p:txBody>
      </p:sp>
      <p:sp>
        <p:nvSpPr>
          <p:cNvPr id="11268" name="Content Placeholder 3"/>
          <p:cNvSpPr>
            <a:spLocks noGrp="1"/>
          </p:cNvSpPr>
          <p:nvPr>
            <p:ph sz="half" idx="2"/>
          </p:nvPr>
        </p:nvSpPr>
        <p:spPr/>
        <p:txBody>
          <a:bodyPr/>
          <a:lstStyle/>
          <a:p>
            <a:r>
              <a:rPr lang="zh-TW" altLang="en-US" smtClean="0">
                <a:ea typeface="新細明體" panose="02020500000000000000" pitchFamily="18" charset="-120"/>
              </a:rPr>
              <a:t>聖靈所結的果子，就是仁愛、</a:t>
            </a:r>
            <a:r>
              <a:rPr lang="zh-TW" altLang="en-US" smtClean="0">
                <a:solidFill>
                  <a:srgbClr val="FF0000"/>
                </a:solidFill>
                <a:ea typeface="新細明體" panose="02020500000000000000" pitchFamily="18" charset="-120"/>
              </a:rPr>
              <a:t>喜樂</a:t>
            </a:r>
            <a:r>
              <a:rPr lang="zh-TW" altLang="en-US" smtClean="0">
                <a:ea typeface="新細明體" panose="02020500000000000000" pitchFamily="18" charset="-120"/>
              </a:rPr>
              <a:t>、和平、忍耐、恩慈、良善、信實、 溫柔、節制。這樣的事沒有律法禁止。 </a:t>
            </a:r>
          </a:p>
          <a:p>
            <a:endParaRPr lang="en-US" altLang="en-US" smtClean="0"/>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mtClean="0">
                <a:latin typeface="Algerian" panose="04020705040A02060702" pitchFamily="82" charset="0"/>
              </a:rPr>
              <a:t>  Joy: </a:t>
            </a:r>
            <a:r>
              <a:rPr lang="en-US" altLang="en-US" smtClean="0"/>
              <a:t>When the Gospel Is Preached</a:t>
            </a:r>
          </a:p>
        </p:txBody>
      </p:sp>
      <p:sp>
        <p:nvSpPr>
          <p:cNvPr id="13315" name="Content Placeholder 5"/>
          <p:cNvSpPr>
            <a:spLocks noGrp="1"/>
          </p:cNvSpPr>
          <p:nvPr>
            <p:ph sz="half" idx="1"/>
          </p:nvPr>
        </p:nvSpPr>
        <p:spPr/>
        <p:txBody>
          <a:bodyPr/>
          <a:lstStyle/>
          <a:p>
            <a:r>
              <a:rPr lang="en-US" altLang="en-US" dirty="0" smtClean="0"/>
              <a:t>What then? notwithstanding, every way, whether in </a:t>
            </a:r>
            <a:r>
              <a:rPr lang="en-US" altLang="en-US" dirty="0" err="1" smtClean="0"/>
              <a:t>pretence</a:t>
            </a:r>
            <a:r>
              <a:rPr lang="en-US" altLang="en-US" dirty="0" smtClean="0"/>
              <a:t>, or in truth, Christ is preached; and I therein do </a:t>
            </a:r>
            <a:r>
              <a:rPr lang="en-US" altLang="en-US" dirty="0" smtClean="0">
                <a:solidFill>
                  <a:srgbClr val="FF0000"/>
                </a:solidFill>
              </a:rPr>
              <a:t>rejoice, </a:t>
            </a:r>
            <a:r>
              <a:rPr lang="en-US" altLang="en-US" dirty="0" smtClean="0"/>
              <a:t>yea, and will </a:t>
            </a:r>
            <a:r>
              <a:rPr lang="en-US" altLang="en-US" dirty="0" smtClean="0">
                <a:solidFill>
                  <a:srgbClr val="FF0000"/>
                </a:solidFill>
              </a:rPr>
              <a:t>rejoice</a:t>
            </a:r>
            <a:r>
              <a:rPr lang="en-US" altLang="en-US" dirty="0" smtClean="0"/>
              <a:t>. Phil 1:18</a:t>
            </a:r>
          </a:p>
        </p:txBody>
      </p:sp>
      <p:sp>
        <p:nvSpPr>
          <p:cNvPr id="13316" name="Content Placeholder 6"/>
          <p:cNvSpPr>
            <a:spLocks noGrp="1"/>
          </p:cNvSpPr>
          <p:nvPr>
            <p:ph sz="half" idx="2"/>
          </p:nvPr>
        </p:nvSpPr>
        <p:spPr/>
        <p:txBody>
          <a:bodyPr/>
          <a:lstStyle/>
          <a:p>
            <a:r>
              <a:rPr lang="zh-TW" altLang="en-US" smtClean="0">
                <a:ea typeface="新細明體" panose="02020500000000000000" pitchFamily="18" charset="-120"/>
              </a:rPr>
              <a:t> 這有何妨呢？或是假意，或是真心，無論怎樣，基督究竟被傳開了。為此，我就</a:t>
            </a:r>
            <a:r>
              <a:rPr lang="zh-TW" altLang="en-US" smtClean="0">
                <a:solidFill>
                  <a:srgbClr val="FF0000"/>
                </a:solidFill>
                <a:ea typeface="新細明體" panose="02020500000000000000" pitchFamily="18" charset="-120"/>
              </a:rPr>
              <a:t>歡喜</a:t>
            </a:r>
            <a:r>
              <a:rPr lang="zh-TW" altLang="en-US" smtClean="0">
                <a:ea typeface="新細明體" panose="02020500000000000000" pitchFamily="18" charset="-120"/>
              </a:rPr>
              <a:t>，並且還要</a:t>
            </a:r>
            <a:r>
              <a:rPr lang="zh-TW" altLang="en-US" smtClean="0">
                <a:solidFill>
                  <a:srgbClr val="FF0000"/>
                </a:solidFill>
                <a:ea typeface="新細明體" panose="02020500000000000000" pitchFamily="18" charset="-120"/>
              </a:rPr>
              <a:t>歡喜</a:t>
            </a:r>
            <a:r>
              <a:rPr lang="zh-TW" altLang="en-US" smtClean="0">
                <a:ea typeface="新細明體" panose="02020500000000000000" pitchFamily="18" charset="-120"/>
              </a:rPr>
              <a:t>； </a:t>
            </a:r>
          </a:p>
          <a:p>
            <a:endParaRPr lang="en-US" altLang="en-US"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mtClean="0">
                <a:latin typeface="Algerian" panose="04020705040A02060702" pitchFamily="82" charset="0"/>
              </a:rPr>
              <a:t>Joy: </a:t>
            </a:r>
            <a:r>
              <a:rPr lang="en-US" altLang="en-US" smtClean="0"/>
              <a:t>In Light of Future</a:t>
            </a:r>
          </a:p>
        </p:txBody>
      </p:sp>
      <p:sp>
        <p:nvSpPr>
          <p:cNvPr id="14339" name="Content Placeholder 2"/>
          <p:cNvSpPr>
            <a:spLocks noGrp="1"/>
          </p:cNvSpPr>
          <p:nvPr>
            <p:ph sz="half" idx="1"/>
          </p:nvPr>
        </p:nvSpPr>
        <p:spPr/>
        <p:txBody>
          <a:bodyPr/>
          <a:lstStyle/>
          <a:p>
            <a:r>
              <a:rPr lang="en-US" altLang="en-US" smtClean="0"/>
              <a:t>Therefore being justified by faith, we have peace with God through our Lord Jesus Christ:  By whom also we have access by faith into this grace wherein we stand, and </a:t>
            </a:r>
            <a:r>
              <a:rPr lang="en-US" altLang="en-US" smtClean="0">
                <a:solidFill>
                  <a:srgbClr val="FF0000"/>
                </a:solidFill>
              </a:rPr>
              <a:t>rejoice</a:t>
            </a:r>
            <a:r>
              <a:rPr lang="en-US" altLang="en-US" smtClean="0"/>
              <a:t> in hope of the glory of God. (Rm 5:1-2)</a:t>
            </a:r>
          </a:p>
        </p:txBody>
      </p:sp>
      <p:sp>
        <p:nvSpPr>
          <p:cNvPr id="14340" name="Content Placeholder 3"/>
          <p:cNvSpPr>
            <a:spLocks noGrp="1"/>
          </p:cNvSpPr>
          <p:nvPr>
            <p:ph sz="half" idx="2"/>
          </p:nvPr>
        </p:nvSpPr>
        <p:spPr/>
        <p:txBody>
          <a:bodyPr/>
          <a:lstStyle/>
          <a:p>
            <a:r>
              <a:rPr lang="zh-TW" altLang="en-US" smtClean="0">
                <a:ea typeface="新細明體" panose="02020500000000000000" pitchFamily="18" charset="-120"/>
              </a:rPr>
              <a:t>我們既因信稱義，就藉著我們的主耶穌基督得與神相和我們又藉著他，因信得進入現在所站的這恩典中，並且</a:t>
            </a:r>
            <a:r>
              <a:rPr lang="zh-TW" altLang="en-US" smtClean="0">
                <a:solidFill>
                  <a:srgbClr val="FF0000"/>
                </a:solidFill>
                <a:ea typeface="新細明體" panose="02020500000000000000" pitchFamily="18" charset="-120"/>
              </a:rPr>
              <a:t>歡歡喜喜</a:t>
            </a:r>
            <a:r>
              <a:rPr lang="zh-TW" altLang="en-US" smtClean="0">
                <a:ea typeface="新細明體" panose="02020500000000000000" pitchFamily="18" charset="-120"/>
              </a:rPr>
              <a:t>盼望神的榮耀。 </a:t>
            </a:r>
          </a:p>
          <a:p>
            <a:endParaRPr lang="zh-TW" altLang="en-US" smtClean="0">
              <a:ea typeface="新細明體" panose="02020500000000000000" pitchFamily="18" charset="-120"/>
            </a:endParaRPr>
          </a:p>
          <a:p>
            <a:endParaRPr lang="en-US" alt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smtClean="0">
                <a:latin typeface="Algerian" panose="04020705040A02060702" pitchFamily="82" charset="0"/>
              </a:rPr>
              <a:t>Joy</a:t>
            </a:r>
            <a:r>
              <a:rPr lang="en-US" altLang="en-US" smtClean="0"/>
              <a:t>: via Brothers &amp; Sisters</a:t>
            </a:r>
          </a:p>
        </p:txBody>
      </p:sp>
      <p:sp>
        <p:nvSpPr>
          <p:cNvPr id="15363" name="Content Placeholder 2"/>
          <p:cNvSpPr>
            <a:spLocks noGrp="1"/>
          </p:cNvSpPr>
          <p:nvPr>
            <p:ph sz="half" idx="1"/>
          </p:nvPr>
        </p:nvSpPr>
        <p:spPr/>
        <p:txBody>
          <a:bodyPr/>
          <a:lstStyle/>
          <a:p>
            <a:r>
              <a:rPr lang="en-US" altLang="en-US" smtClean="0"/>
              <a:t> But I </a:t>
            </a:r>
            <a:r>
              <a:rPr lang="en-US" altLang="en-US" smtClean="0">
                <a:solidFill>
                  <a:srgbClr val="FF0000"/>
                </a:solidFill>
              </a:rPr>
              <a:t>rejoiced</a:t>
            </a:r>
            <a:r>
              <a:rPr lang="en-US" altLang="en-US" smtClean="0"/>
              <a:t> in the Lord greatly, that now at the last your care of me hath flourished again; wherein ye were also careful, but ye lacked opportunity. (Phil. 4:10)</a:t>
            </a:r>
          </a:p>
          <a:p>
            <a:endParaRPr lang="en-US" altLang="en-US" smtClean="0"/>
          </a:p>
        </p:txBody>
      </p:sp>
      <p:sp>
        <p:nvSpPr>
          <p:cNvPr id="15364" name="Content Placeholder 3"/>
          <p:cNvSpPr>
            <a:spLocks noGrp="1"/>
          </p:cNvSpPr>
          <p:nvPr>
            <p:ph sz="half" idx="2"/>
          </p:nvPr>
        </p:nvSpPr>
        <p:spPr/>
        <p:txBody>
          <a:bodyPr/>
          <a:lstStyle/>
          <a:p>
            <a:r>
              <a:rPr lang="zh-TW" altLang="en-US" smtClean="0">
                <a:ea typeface="新細明體" panose="02020500000000000000" pitchFamily="18" charset="-120"/>
              </a:rPr>
              <a:t>我靠主大大的</a:t>
            </a:r>
            <a:r>
              <a:rPr lang="zh-TW" altLang="en-US" smtClean="0">
                <a:solidFill>
                  <a:srgbClr val="FF0000"/>
                </a:solidFill>
                <a:ea typeface="新細明體" panose="02020500000000000000" pitchFamily="18" charset="-120"/>
              </a:rPr>
              <a:t>喜樂</a:t>
            </a:r>
            <a:r>
              <a:rPr lang="zh-TW" altLang="en-US" smtClean="0">
                <a:ea typeface="新細明體" panose="02020500000000000000" pitchFamily="18" charset="-120"/>
              </a:rPr>
              <a:t>，因為你們思念我的心如今又發生；你們向來就思念我，只是沒有機會。 </a:t>
            </a:r>
            <a:endParaRPr lang="en-US" altLang="en-US"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smtClean="0">
                <a:latin typeface="Algerian" panose="04020705040A02060702" pitchFamily="82" charset="0"/>
              </a:rPr>
              <a:t>Joy: </a:t>
            </a:r>
            <a:r>
              <a:rPr lang="en-US" altLang="en-US" smtClean="0"/>
              <a:t>Amidst Difficulties </a:t>
            </a:r>
            <a:endParaRPr lang="en-US" altLang="en-US" smtClean="0">
              <a:latin typeface="Algerian" panose="04020705040A02060702" pitchFamily="82" charset="0"/>
            </a:endParaRPr>
          </a:p>
        </p:txBody>
      </p:sp>
      <p:sp>
        <p:nvSpPr>
          <p:cNvPr id="16387" name="Content Placeholder 2"/>
          <p:cNvSpPr>
            <a:spLocks noGrp="1"/>
          </p:cNvSpPr>
          <p:nvPr>
            <p:ph sz="half" idx="1"/>
          </p:nvPr>
        </p:nvSpPr>
        <p:spPr/>
        <p:txBody>
          <a:bodyPr/>
          <a:lstStyle/>
          <a:p>
            <a:r>
              <a:rPr lang="en-US" altLang="en-US" dirty="0" smtClean="0"/>
              <a:t>My brethren, count it all </a:t>
            </a:r>
            <a:r>
              <a:rPr lang="en-US" altLang="en-US" b="1" dirty="0" smtClean="0">
                <a:solidFill>
                  <a:srgbClr val="FF0000"/>
                </a:solidFill>
              </a:rPr>
              <a:t>joy</a:t>
            </a:r>
            <a:r>
              <a:rPr lang="en-US" altLang="en-US" dirty="0" smtClean="0"/>
              <a:t> when ye fall into divers temptations; Knowing </a:t>
            </a:r>
            <a:r>
              <a:rPr lang="en-US" altLang="en-US" i="1" dirty="0" smtClean="0"/>
              <a:t>this,</a:t>
            </a:r>
            <a:r>
              <a:rPr lang="en-US" altLang="en-US" dirty="0" smtClean="0"/>
              <a:t> that the trying of your faith </a:t>
            </a:r>
            <a:r>
              <a:rPr lang="en-US" altLang="en-US" dirty="0" err="1" smtClean="0"/>
              <a:t>worketh</a:t>
            </a:r>
            <a:r>
              <a:rPr lang="en-US" altLang="en-US" dirty="0" smtClean="0"/>
              <a:t> patience. (James 1:2)</a:t>
            </a:r>
          </a:p>
          <a:p>
            <a:endParaRPr lang="en-US" altLang="en-US" dirty="0" smtClean="0"/>
          </a:p>
        </p:txBody>
      </p:sp>
      <p:sp>
        <p:nvSpPr>
          <p:cNvPr id="16388" name="Content Placeholder 3"/>
          <p:cNvSpPr>
            <a:spLocks noGrp="1"/>
          </p:cNvSpPr>
          <p:nvPr>
            <p:ph sz="half" idx="2"/>
          </p:nvPr>
        </p:nvSpPr>
        <p:spPr/>
        <p:txBody>
          <a:bodyPr/>
          <a:lstStyle/>
          <a:p>
            <a:r>
              <a:rPr lang="zh-TW" altLang="en-US" dirty="0" smtClean="0">
                <a:ea typeface="新細明體" panose="02020500000000000000" pitchFamily="18" charset="-120"/>
              </a:rPr>
              <a:t>我的弟兄們，你們落在百般試煉中，都要以為大</a:t>
            </a:r>
            <a:r>
              <a:rPr lang="zh-TW" altLang="en-US" b="1" dirty="0" smtClean="0">
                <a:solidFill>
                  <a:srgbClr val="FF0000"/>
                </a:solidFill>
                <a:ea typeface="新細明體" panose="02020500000000000000" pitchFamily="18" charset="-120"/>
              </a:rPr>
              <a:t>喜樂</a:t>
            </a:r>
            <a:r>
              <a:rPr lang="zh-TW" altLang="en-US" dirty="0" smtClean="0">
                <a:ea typeface="新細明體" panose="02020500000000000000" pitchFamily="18" charset="-120"/>
              </a:rPr>
              <a:t>； 因為知道你們的信心經過試驗，就生忍耐。</a:t>
            </a:r>
            <a:endParaRPr lang="en-US" alt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latin typeface="Algerian" panose="04020705040A02060702" pitchFamily="82" charset="0"/>
              </a:rPr>
              <a:t>Joy</a:t>
            </a:r>
            <a:r>
              <a:rPr lang="en-US" altLang="en-US" dirty="0" smtClean="0"/>
              <a:t> Always! </a:t>
            </a:r>
            <a:endParaRPr lang="en-US" altLang="en-US" dirty="0" smtClean="0">
              <a:latin typeface="Algerian" panose="04020705040A02060702" pitchFamily="82" charset="0"/>
            </a:endParaRPr>
          </a:p>
        </p:txBody>
      </p:sp>
      <p:sp>
        <p:nvSpPr>
          <p:cNvPr id="18435" name="Content Placeholder 2"/>
          <p:cNvSpPr>
            <a:spLocks noGrp="1"/>
          </p:cNvSpPr>
          <p:nvPr>
            <p:ph sz="half" idx="1"/>
          </p:nvPr>
        </p:nvSpPr>
        <p:spPr/>
        <p:txBody>
          <a:bodyPr/>
          <a:lstStyle/>
          <a:p>
            <a:pPr>
              <a:defRPr/>
            </a:pPr>
            <a:r>
              <a:rPr lang="en-US" altLang="en-US" dirty="0" smtClean="0">
                <a:solidFill>
                  <a:srgbClr val="FF0000"/>
                </a:solidFill>
              </a:rPr>
              <a:t>Rejoice</a:t>
            </a:r>
            <a:r>
              <a:rPr lang="en-US" altLang="en-US" dirty="0" smtClean="0"/>
              <a:t> </a:t>
            </a:r>
            <a:r>
              <a:rPr lang="en-US" altLang="en-US" b="1" dirty="0" smtClean="0">
                <a:solidFill>
                  <a:schemeClr val="accent6">
                    <a:lumMod val="50000"/>
                  </a:schemeClr>
                </a:solidFill>
              </a:rPr>
              <a:t>in the Lord </a:t>
            </a:r>
            <a:r>
              <a:rPr lang="en-US" altLang="en-US" dirty="0" smtClean="0"/>
              <a:t>always: </a:t>
            </a:r>
            <a:r>
              <a:rPr lang="en-US" altLang="en-US" i="1" dirty="0" smtClean="0"/>
              <a:t>and</a:t>
            </a:r>
            <a:r>
              <a:rPr lang="en-US" altLang="en-US" dirty="0" smtClean="0"/>
              <a:t> again I say, </a:t>
            </a:r>
            <a:r>
              <a:rPr lang="en-US" altLang="en-US" b="1" dirty="0" smtClean="0">
                <a:solidFill>
                  <a:srgbClr val="FF0000"/>
                </a:solidFill>
              </a:rPr>
              <a:t>Rejoice</a:t>
            </a:r>
            <a:r>
              <a:rPr lang="en-US" altLang="en-US" dirty="0" smtClean="0"/>
              <a:t>. (Phil 4:4)</a:t>
            </a:r>
          </a:p>
        </p:txBody>
      </p:sp>
      <p:sp>
        <p:nvSpPr>
          <p:cNvPr id="18436" name="Content Placeholder 3"/>
          <p:cNvSpPr>
            <a:spLocks noGrp="1"/>
          </p:cNvSpPr>
          <p:nvPr>
            <p:ph sz="half" idx="2"/>
          </p:nvPr>
        </p:nvSpPr>
        <p:spPr/>
        <p:txBody>
          <a:bodyPr/>
          <a:lstStyle/>
          <a:p>
            <a:r>
              <a:rPr lang="zh-TW" altLang="en-US" smtClean="0">
                <a:ea typeface="新細明體" panose="02020500000000000000" pitchFamily="18" charset="-120"/>
              </a:rPr>
              <a:t>你們要靠主常常</a:t>
            </a:r>
            <a:r>
              <a:rPr lang="zh-TW" altLang="en-US" b="1" smtClean="0">
                <a:solidFill>
                  <a:srgbClr val="FF0000"/>
                </a:solidFill>
                <a:ea typeface="新細明體" panose="02020500000000000000" pitchFamily="18" charset="-120"/>
              </a:rPr>
              <a:t>喜樂</a:t>
            </a:r>
            <a:r>
              <a:rPr lang="zh-TW" altLang="en-US" smtClean="0">
                <a:ea typeface="新細明體" panose="02020500000000000000" pitchFamily="18" charset="-120"/>
              </a:rPr>
              <a:t>。我再說，你們要</a:t>
            </a:r>
            <a:r>
              <a:rPr lang="zh-TW" altLang="en-US" b="1" smtClean="0">
                <a:solidFill>
                  <a:srgbClr val="FF0000"/>
                </a:solidFill>
                <a:ea typeface="新細明體" panose="02020500000000000000" pitchFamily="18" charset="-120"/>
              </a:rPr>
              <a:t>喜樂</a:t>
            </a:r>
            <a:r>
              <a:rPr lang="zh-TW" altLang="en-US" smtClean="0">
                <a:ea typeface="新細明體" panose="02020500000000000000" pitchFamily="18" charset="-120"/>
              </a:rPr>
              <a:t>。 </a:t>
            </a:r>
            <a:endParaRPr lang="en-US" altLang="en-US" smtClean="0"/>
          </a:p>
        </p:txBody>
      </p:sp>
      <p:sp>
        <p:nvSpPr>
          <p:cNvPr id="5" name="TextBox 4"/>
          <p:cNvSpPr txBox="1"/>
          <p:nvPr/>
        </p:nvSpPr>
        <p:spPr>
          <a:xfrm>
            <a:off x="5486400" y="5105400"/>
            <a:ext cx="3395481" cy="769441"/>
          </a:xfrm>
          <a:prstGeom prst="rect">
            <a:avLst/>
          </a:prstGeom>
          <a:solidFill>
            <a:schemeClr val="tx2"/>
          </a:solidFill>
          <a:ln>
            <a:solidFill>
              <a:schemeClr val="tx2"/>
            </a:solidFill>
          </a:ln>
        </p:spPr>
        <p:txBody>
          <a:bodyPr wrap="none" rtlCol="0">
            <a:spAutoFit/>
          </a:bodyPr>
          <a:lstStyle/>
          <a:p>
            <a:pPr algn="r"/>
            <a:r>
              <a:rPr lang="en-US" sz="3200" dirty="0" smtClean="0">
                <a:solidFill>
                  <a:schemeClr val="bg1"/>
                </a:solidFill>
              </a:rPr>
              <a:t>… in the </a:t>
            </a:r>
            <a:r>
              <a:rPr lang="en-US" sz="4400" dirty="0" smtClean="0">
                <a:solidFill>
                  <a:schemeClr val="bg1"/>
                </a:solidFill>
              </a:rPr>
              <a:t>LORD</a:t>
            </a:r>
            <a:r>
              <a:rPr lang="en-US" sz="3200" dirty="0" smtClean="0">
                <a:solidFill>
                  <a:schemeClr val="bg1"/>
                </a:solidFill>
              </a:rPr>
              <a:t>!</a:t>
            </a:r>
            <a:endParaRPr lang="en-US" sz="32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t>Summary</a:t>
            </a:r>
            <a:endParaRPr lang="en-US" altLang="en-US" dirty="0" smtClean="0"/>
          </a:p>
        </p:txBody>
      </p:sp>
      <p:sp>
        <p:nvSpPr>
          <p:cNvPr id="24579" name="Content Placeholder 2"/>
          <p:cNvSpPr>
            <a:spLocks noGrp="1"/>
          </p:cNvSpPr>
          <p:nvPr>
            <p:ph idx="1"/>
          </p:nvPr>
        </p:nvSpPr>
        <p:spPr/>
        <p:txBody>
          <a:bodyPr/>
          <a:lstStyle/>
          <a:p>
            <a:r>
              <a:rPr lang="en-US" altLang="en-US" sz="2800" dirty="0" smtClean="0"/>
              <a:t>Joy is often associated with Suffering</a:t>
            </a:r>
          </a:p>
          <a:p>
            <a:pPr lvl="1"/>
            <a:r>
              <a:rPr lang="en-US" altLang="en-US" sz="2400" dirty="0" smtClean="0"/>
              <a:t>Satan gives suffering</a:t>
            </a:r>
          </a:p>
          <a:p>
            <a:pPr lvl="1"/>
            <a:r>
              <a:rPr lang="en-US" altLang="en-US" sz="2400" dirty="0" smtClean="0"/>
              <a:t>God gives Joy.</a:t>
            </a:r>
          </a:p>
          <a:p>
            <a:r>
              <a:rPr lang="en-US" altLang="en-US" sz="2800" dirty="0" smtClean="0"/>
              <a:t>Joy is a Fruit of the Spirit and thus a Mark of a Christian</a:t>
            </a:r>
          </a:p>
          <a:p>
            <a:r>
              <a:rPr lang="en-US" altLang="en-US" sz="2800" dirty="0" smtClean="0"/>
              <a:t>We experience joy when:</a:t>
            </a:r>
          </a:p>
          <a:p>
            <a:pPr lvl="1"/>
            <a:r>
              <a:rPr lang="en-US" altLang="en-US" sz="2400" dirty="0" smtClean="0"/>
              <a:t>the Gospel is preached</a:t>
            </a:r>
          </a:p>
          <a:p>
            <a:pPr lvl="1"/>
            <a:r>
              <a:rPr lang="en-US" altLang="en-US" sz="2400" dirty="0" smtClean="0"/>
              <a:t>we consider our future</a:t>
            </a:r>
          </a:p>
          <a:p>
            <a:pPr lvl="1"/>
            <a:r>
              <a:rPr lang="en-US" altLang="en-US" sz="2400" dirty="0" smtClean="0"/>
              <a:t>we receive concern of brothers/sisters</a:t>
            </a:r>
          </a:p>
          <a:p>
            <a:pPr lvl="1"/>
            <a:r>
              <a:rPr lang="en-US" altLang="en-US" sz="2400" dirty="0" smtClean="0"/>
              <a:t>we face troubles </a:t>
            </a:r>
          </a:p>
          <a:p>
            <a:r>
              <a:rPr lang="en-US" altLang="en-US" sz="2800" dirty="0" smtClean="0"/>
              <a:t>Joy’s Source and Focus:  The LORD</a:t>
            </a:r>
          </a:p>
          <a:p>
            <a:r>
              <a:rPr lang="en-US" altLang="en-US" sz="2800" dirty="0" smtClean="0"/>
              <a:t>The Joy of Jesus in presenting us to the father</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smtClean="0"/>
              <a:t>Joy to the World  </a:t>
            </a:r>
            <a:r>
              <a:rPr lang="zh-CN" altLang="en-US" smtClean="0"/>
              <a:t>普世喜樂 ！</a:t>
            </a:r>
            <a:endParaRPr lang="en-US" altLang="en-US" smtClean="0"/>
          </a:p>
        </p:txBody>
      </p:sp>
      <p:sp>
        <p:nvSpPr>
          <p:cNvPr id="20483" name="Content Placeholder 2"/>
          <p:cNvSpPr>
            <a:spLocks noGrp="1"/>
          </p:cNvSpPr>
          <p:nvPr>
            <p:ph sz="half" idx="1"/>
          </p:nvPr>
        </p:nvSpPr>
        <p:spPr/>
        <p:txBody>
          <a:bodyPr/>
          <a:lstStyle/>
          <a:p>
            <a:r>
              <a:rPr lang="en-US" altLang="en-US" dirty="0" smtClean="0"/>
              <a:t>1 Joy to the world! </a:t>
            </a:r>
          </a:p>
          <a:p>
            <a:r>
              <a:rPr lang="en-US" altLang="en-US" dirty="0" smtClean="0"/>
              <a:t>The Lord is come; </a:t>
            </a:r>
          </a:p>
          <a:p>
            <a:r>
              <a:rPr lang="en-US" altLang="en-US" dirty="0" smtClean="0"/>
              <a:t>Let earth re-</a:t>
            </a:r>
            <a:r>
              <a:rPr lang="en-US" altLang="en-US" dirty="0" err="1" smtClean="0"/>
              <a:t>ceive</a:t>
            </a:r>
            <a:r>
              <a:rPr lang="en-US" altLang="en-US" dirty="0" smtClean="0"/>
              <a:t> her King; </a:t>
            </a:r>
          </a:p>
          <a:p>
            <a:r>
              <a:rPr lang="en-US" altLang="en-US" dirty="0" smtClean="0"/>
              <a:t>Let </a:t>
            </a:r>
            <a:r>
              <a:rPr lang="en-US" altLang="en-US" dirty="0" err="1" smtClean="0"/>
              <a:t>ev</a:t>
            </a:r>
            <a:r>
              <a:rPr lang="en-US" altLang="en-US" dirty="0" smtClean="0"/>
              <a:t>-'</a:t>
            </a:r>
            <a:r>
              <a:rPr lang="en-US" altLang="en-US" dirty="0" err="1" smtClean="0"/>
              <a:t>ry</a:t>
            </a:r>
            <a:r>
              <a:rPr lang="en-US" altLang="en-US" dirty="0" smtClean="0"/>
              <a:t> heart </a:t>
            </a:r>
          </a:p>
          <a:p>
            <a:r>
              <a:rPr lang="en-US" altLang="en-US" dirty="0"/>
              <a:t> </a:t>
            </a:r>
            <a:r>
              <a:rPr lang="en-US" altLang="en-US" dirty="0" smtClean="0"/>
              <a:t>      pre-pare Him room,</a:t>
            </a:r>
          </a:p>
          <a:p>
            <a:r>
              <a:rPr lang="en-US" altLang="en-US" dirty="0" smtClean="0"/>
              <a:t>And </a:t>
            </a:r>
            <a:r>
              <a:rPr lang="en-US" altLang="en-US" dirty="0" err="1" smtClean="0"/>
              <a:t>heav'n</a:t>
            </a:r>
            <a:r>
              <a:rPr lang="en-US" altLang="en-US" dirty="0" smtClean="0"/>
              <a:t> and </a:t>
            </a:r>
            <a:r>
              <a:rPr lang="en-US" altLang="en-US" dirty="0" err="1" smtClean="0"/>
              <a:t>na-ture</a:t>
            </a:r>
            <a:r>
              <a:rPr lang="en-US" altLang="en-US" dirty="0" smtClean="0"/>
              <a:t> </a:t>
            </a:r>
          </a:p>
          <a:p>
            <a:r>
              <a:rPr lang="en-US" altLang="en-US" dirty="0"/>
              <a:t> </a:t>
            </a:r>
            <a:r>
              <a:rPr lang="en-US" altLang="en-US" dirty="0" smtClean="0"/>
              <a:t>       sing (2X),</a:t>
            </a:r>
          </a:p>
          <a:p>
            <a:r>
              <a:rPr lang="en-US" altLang="en-US" dirty="0" smtClean="0"/>
              <a:t>And </a:t>
            </a:r>
            <a:r>
              <a:rPr lang="en-US" altLang="en-US" dirty="0" err="1" smtClean="0"/>
              <a:t>heav'n</a:t>
            </a:r>
            <a:r>
              <a:rPr lang="en-US" altLang="en-US" dirty="0" smtClean="0"/>
              <a:t> and </a:t>
            </a:r>
            <a:r>
              <a:rPr lang="en-US" altLang="en-US" dirty="0" err="1" smtClean="0"/>
              <a:t>heav'n</a:t>
            </a:r>
            <a:r>
              <a:rPr lang="en-US" altLang="en-US" dirty="0" smtClean="0"/>
              <a:t> </a:t>
            </a:r>
          </a:p>
          <a:p>
            <a:r>
              <a:rPr lang="en-US" altLang="en-US" dirty="0" smtClean="0"/>
              <a:t>        and </a:t>
            </a:r>
            <a:r>
              <a:rPr lang="en-US" altLang="en-US" dirty="0" err="1" smtClean="0"/>
              <a:t>na-ture</a:t>
            </a:r>
            <a:r>
              <a:rPr lang="en-US" altLang="en-US" dirty="0" smtClean="0"/>
              <a:t> sing.</a:t>
            </a:r>
            <a:br>
              <a:rPr lang="en-US" altLang="en-US" dirty="0" smtClean="0"/>
            </a:br>
            <a:r>
              <a:rPr lang="en-US" altLang="en-US" dirty="0" smtClean="0"/>
              <a:t/>
            </a:r>
            <a:br>
              <a:rPr lang="en-US" altLang="en-US" dirty="0" smtClean="0"/>
            </a:br>
            <a:endParaRPr lang="en-US" altLang="en-US" dirty="0" smtClean="0"/>
          </a:p>
        </p:txBody>
      </p:sp>
      <p:sp>
        <p:nvSpPr>
          <p:cNvPr id="20484" name="Content Placeholder 3"/>
          <p:cNvSpPr>
            <a:spLocks noGrp="1"/>
          </p:cNvSpPr>
          <p:nvPr>
            <p:ph sz="half" idx="2"/>
          </p:nvPr>
        </p:nvSpPr>
        <p:spPr/>
        <p:txBody>
          <a:bodyPr/>
          <a:lstStyle/>
          <a:p>
            <a:r>
              <a:rPr lang="en-US" altLang="zh-TW" dirty="0" smtClean="0"/>
              <a:t>1 </a:t>
            </a:r>
            <a:r>
              <a:rPr lang="zh-TW" altLang="en-US" dirty="0" smtClean="0"/>
              <a:t>普世喜樂 ！</a:t>
            </a:r>
            <a:endParaRPr lang="en-US" altLang="zh-TW" dirty="0" smtClean="0"/>
          </a:p>
          <a:p>
            <a:r>
              <a:rPr lang="zh-TW" altLang="en-US" dirty="0" smtClean="0"/>
              <a:t>救主下降</a:t>
            </a:r>
            <a:r>
              <a:rPr lang="en-US" altLang="zh-TW" dirty="0" smtClean="0"/>
              <a:t>,</a:t>
            </a:r>
          </a:p>
          <a:p>
            <a:r>
              <a:rPr lang="zh-TW" altLang="en-US" dirty="0" smtClean="0"/>
              <a:t>大地接她君王；</a:t>
            </a:r>
          </a:p>
          <a:p>
            <a:r>
              <a:rPr lang="zh-TW" altLang="en-US" dirty="0" smtClean="0"/>
              <a:t>惟願眾心預備地方</a:t>
            </a:r>
            <a:r>
              <a:rPr lang="en-US" altLang="zh-TW" dirty="0" smtClean="0"/>
              <a:t>,</a:t>
            </a:r>
          </a:p>
          <a:p>
            <a:r>
              <a:rPr lang="zh-TW" altLang="en-US" dirty="0" smtClean="0"/>
              <a:t>  </a:t>
            </a:r>
            <a:endParaRPr lang="en-US" altLang="zh-TW" dirty="0" smtClean="0"/>
          </a:p>
          <a:p>
            <a:r>
              <a:rPr lang="zh-TW" altLang="en-US" dirty="0" smtClean="0"/>
              <a:t>諸天萬物歌唱</a:t>
            </a:r>
            <a:r>
              <a:rPr lang="en-US" altLang="zh-TW" dirty="0" smtClean="0"/>
              <a:t>, (2X)</a:t>
            </a:r>
          </a:p>
          <a:p>
            <a:r>
              <a:rPr lang="zh-TW" altLang="en-US" dirty="0" smtClean="0"/>
              <a:t>  </a:t>
            </a:r>
            <a:endParaRPr lang="en-US" altLang="zh-TW" dirty="0" smtClean="0"/>
          </a:p>
          <a:p>
            <a:r>
              <a:rPr lang="zh-TW" altLang="en-US" dirty="0" smtClean="0"/>
              <a:t>諸天，諸天萬物歌唱</a:t>
            </a:r>
            <a:r>
              <a:rPr lang="en-US" altLang="zh-TW" dirty="0" smtClean="0"/>
              <a:t>.</a:t>
            </a:r>
          </a:p>
        </p:txBody>
      </p:sp>
      <p:sp>
        <p:nvSpPr>
          <p:cNvPr id="6" name="Action Button: Sound 5">
            <a:hlinkClick r:id="rId2" action="ppaction://hlinkfile" highlightClick="1"/>
          </p:cNvPr>
          <p:cNvSpPr/>
          <p:nvPr/>
        </p:nvSpPr>
        <p:spPr bwMode="auto">
          <a:xfrm>
            <a:off x="7696200" y="6248400"/>
            <a:ext cx="685800" cy="533400"/>
          </a:xfrm>
          <a:prstGeom prst="actionButtonSound">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wrap="none" anchor="ctr"/>
          <a:lstStyle/>
          <a:p>
            <a:pPr>
              <a:defRPr/>
            </a:pP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4"/>
          <p:cNvSpPr>
            <a:spLocks noGrp="1"/>
          </p:cNvSpPr>
          <p:nvPr>
            <p:ph type="title"/>
          </p:nvPr>
        </p:nvSpPr>
        <p:spPr/>
        <p:txBody>
          <a:bodyPr/>
          <a:lstStyle/>
          <a:p>
            <a:r>
              <a:rPr lang="en-US" altLang="en-US" smtClean="0"/>
              <a:t>Benediction: </a:t>
            </a:r>
            <a:r>
              <a:rPr lang="en-US" altLang="en-US" smtClean="0">
                <a:latin typeface="Algerian" panose="04020705040A02060702" pitchFamily="82" charset="0"/>
              </a:rPr>
              <a:t>Joy</a:t>
            </a:r>
            <a:r>
              <a:rPr lang="en-US" altLang="en-US" smtClean="0"/>
              <a:t> of Jesus</a:t>
            </a:r>
          </a:p>
        </p:txBody>
      </p:sp>
      <p:sp>
        <p:nvSpPr>
          <p:cNvPr id="22531" name="Content Placeholder 1"/>
          <p:cNvSpPr>
            <a:spLocks noGrp="1"/>
          </p:cNvSpPr>
          <p:nvPr>
            <p:ph sz="half" idx="1"/>
          </p:nvPr>
        </p:nvSpPr>
        <p:spPr/>
        <p:txBody>
          <a:bodyPr/>
          <a:lstStyle/>
          <a:p>
            <a:r>
              <a:rPr lang="en-US" altLang="en-US" smtClean="0"/>
              <a:t>Now unto him that is able to keep you from falling, and to present </a:t>
            </a:r>
            <a:r>
              <a:rPr lang="en-US" altLang="en-US" i="1" smtClean="0"/>
              <a:t>you</a:t>
            </a:r>
            <a:r>
              <a:rPr lang="en-US" altLang="en-US" smtClean="0"/>
              <a:t> faultless before the presence of his glory with </a:t>
            </a:r>
            <a:r>
              <a:rPr lang="en-US" altLang="en-US" b="1" smtClean="0">
                <a:solidFill>
                  <a:srgbClr val="FF0000"/>
                </a:solidFill>
              </a:rPr>
              <a:t>exceeding</a:t>
            </a:r>
            <a:r>
              <a:rPr lang="en-US" altLang="en-US" smtClean="0"/>
              <a:t> </a:t>
            </a:r>
            <a:r>
              <a:rPr lang="en-US" altLang="en-US" b="1" smtClean="0">
                <a:solidFill>
                  <a:srgbClr val="FF0000"/>
                </a:solidFill>
              </a:rPr>
              <a:t>joy</a:t>
            </a:r>
            <a:r>
              <a:rPr lang="en-US" altLang="en-US" smtClean="0"/>
              <a:t>, </a:t>
            </a:r>
          </a:p>
          <a:p>
            <a:r>
              <a:rPr lang="en-US" altLang="en-US" smtClean="0"/>
              <a:t>To the only wise God our Saviour, </a:t>
            </a:r>
            <a:r>
              <a:rPr lang="en-US" altLang="en-US" i="1" smtClean="0"/>
              <a:t>be</a:t>
            </a:r>
            <a:r>
              <a:rPr lang="en-US" altLang="en-US" smtClean="0"/>
              <a:t> glory and majesty, dominion and power, both now and ever. Amen. (Jude 1:24-25)</a:t>
            </a:r>
          </a:p>
        </p:txBody>
      </p:sp>
      <p:sp>
        <p:nvSpPr>
          <p:cNvPr id="22532" name="Content Placeholder 2"/>
          <p:cNvSpPr>
            <a:spLocks noGrp="1"/>
          </p:cNvSpPr>
          <p:nvPr>
            <p:ph sz="half" idx="2"/>
          </p:nvPr>
        </p:nvSpPr>
        <p:spPr/>
        <p:txBody>
          <a:bodyPr/>
          <a:lstStyle/>
          <a:p>
            <a:r>
              <a:rPr lang="zh-TW" altLang="en-US" smtClean="0">
                <a:ea typeface="新細明體" panose="02020500000000000000" pitchFamily="18" charset="-120"/>
              </a:rPr>
              <a:t>那能保守你們不失腳、叫你們無瑕無疵、</a:t>
            </a:r>
            <a:r>
              <a:rPr lang="zh-TW" altLang="en-US" b="1" smtClean="0">
                <a:solidFill>
                  <a:srgbClr val="FF0000"/>
                </a:solidFill>
                <a:ea typeface="新細明體" panose="02020500000000000000" pitchFamily="18" charset="-120"/>
              </a:rPr>
              <a:t>歡歡喜喜</a:t>
            </a:r>
            <a:r>
              <a:rPr lang="zh-TW" altLang="en-US" smtClean="0">
                <a:ea typeface="新細明體" panose="02020500000000000000" pitchFamily="18" charset="-120"/>
              </a:rPr>
              <a:t>站在他榮耀之前的我們的救主獨一的神， 願榮耀、威嚴、能力、權柄，因我們的主耶穌基督歸與他，從萬古以前並現今，直到永永遠遠。阿們。 </a:t>
            </a:r>
          </a:p>
          <a:p>
            <a:endParaRPr lang="en-US" altLang="en-US"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Notes</a:t>
            </a:r>
            <a:endParaRPr lang="en-US" dirty="0"/>
          </a:p>
        </p:txBody>
      </p:sp>
      <p:sp>
        <p:nvSpPr>
          <p:cNvPr id="3" name="Content Placeholder 2"/>
          <p:cNvSpPr>
            <a:spLocks noGrp="1"/>
          </p:cNvSpPr>
          <p:nvPr>
            <p:ph sz="half" idx="1"/>
          </p:nvPr>
        </p:nvSpPr>
        <p:spPr>
          <a:xfrm>
            <a:off x="190500" y="656492"/>
            <a:ext cx="4267200" cy="5486400"/>
          </a:xfrm>
        </p:spPr>
        <p:txBody>
          <a:bodyPr/>
          <a:lstStyle/>
          <a:p>
            <a:pPr marL="514350" indent="-514350">
              <a:buFont typeface="+mj-lt"/>
              <a:buAutoNum type="arabicPeriod"/>
            </a:pPr>
            <a:r>
              <a:rPr lang="en-US" sz="800" dirty="0" smtClean="0"/>
              <a:t>Joy</a:t>
            </a:r>
          </a:p>
          <a:p>
            <a:pPr marL="514350" indent="-514350">
              <a:buFont typeface="+mj-lt"/>
              <a:buAutoNum type="arabicPeriod"/>
            </a:pPr>
            <a:r>
              <a:rPr lang="en-US" sz="800" dirty="0" smtClean="0"/>
              <a:t>Joy of Christmas? (scripture</a:t>
            </a:r>
          </a:p>
          <a:p>
            <a:pPr marL="514350" indent="-514350">
              <a:buFont typeface="+mj-lt"/>
              <a:buAutoNum type="arabicPeriod"/>
            </a:pPr>
            <a:r>
              <a:rPr lang="en-US" sz="800" dirty="0" smtClean="0"/>
              <a:t>At Christmas</a:t>
            </a:r>
          </a:p>
          <a:p>
            <a:pPr marL="971550" lvl="1" indent="-514350">
              <a:buFont typeface="+mj-lt"/>
              <a:buAutoNum type="arabicPeriod"/>
            </a:pPr>
            <a:r>
              <a:rPr lang="en-US" sz="700" dirty="0" smtClean="0"/>
              <a:t>Joy from God to...</a:t>
            </a:r>
          </a:p>
          <a:p>
            <a:pPr marL="1371600" lvl="2" indent="-457200">
              <a:buFont typeface="+mj-lt"/>
              <a:buAutoNum type="arabicPeriod"/>
            </a:pPr>
            <a:r>
              <a:rPr lang="en-US" sz="600" dirty="0" err="1" smtClean="0"/>
              <a:t>Wisemen</a:t>
            </a:r>
            <a:endParaRPr lang="en-US" sz="600" dirty="0" smtClean="0"/>
          </a:p>
          <a:p>
            <a:pPr marL="1371600" lvl="2" indent="-457200">
              <a:buFont typeface="+mj-lt"/>
              <a:buAutoNum type="arabicPeriod"/>
            </a:pPr>
            <a:r>
              <a:rPr lang="en-US" sz="600" dirty="0" smtClean="0"/>
              <a:t>mothers ?? (didn't know what happen: neutral)</a:t>
            </a:r>
          </a:p>
          <a:p>
            <a:pPr marL="1371600" lvl="2" indent="-457200">
              <a:buFont typeface="+mj-lt"/>
              <a:buAutoNum type="arabicPeriod"/>
            </a:pPr>
            <a:r>
              <a:rPr lang="en-US" sz="600" dirty="0" smtClean="0"/>
              <a:t>Herod (anger NOT joy, he opposed God)</a:t>
            </a:r>
          </a:p>
          <a:p>
            <a:pPr marL="1371600" lvl="2" indent="-457200">
              <a:buFont typeface="+mj-lt"/>
              <a:buAutoNum type="arabicPeriod"/>
            </a:pPr>
            <a:r>
              <a:rPr lang="en-US" sz="600" dirty="0" smtClean="0"/>
              <a:t>Shepherds</a:t>
            </a:r>
          </a:p>
          <a:p>
            <a:pPr marL="1371600" lvl="2" indent="-457200">
              <a:buFont typeface="+mj-lt"/>
              <a:buAutoNum type="arabicPeriod"/>
            </a:pPr>
            <a:r>
              <a:rPr lang="en-US" sz="600" dirty="0" smtClean="0"/>
              <a:t>Mary/Joseph</a:t>
            </a:r>
          </a:p>
          <a:p>
            <a:pPr marL="971550" lvl="1" indent="-514350">
              <a:buFont typeface="+mj-lt"/>
              <a:buAutoNum type="arabicPeriod"/>
            </a:pPr>
            <a:r>
              <a:rPr lang="en-US" sz="700" dirty="0" smtClean="0"/>
              <a:t>Suffering from Satan...</a:t>
            </a:r>
          </a:p>
          <a:p>
            <a:pPr marL="1371600" lvl="2" indent="-457200">
              <a:buFont typeface="+mj-lt"/>
              <a:buAutoNum type="arabicPeriod"/>
            </a:pPr>
            <a:r>
              <a:rPr lang="en-US" sz="600" dirty="0" err="1" smtClean="0"/>
              <a:t>wiseman</a:t>
            </a:r>
            <a:r>
              <a:rPr lang="en-US" sz="600" dirty="0" smtClean="0"/>
              <a:t> ? long road</a:t>
            </a:r>
          </a:p>
          <a:p>
            <a:pPr marL="1371600" lvl="2" indent="-457200">
              <a:buFont typeface="+mj-lt"/>
              <a:buAutoNum type="arabicPeriod"/>
            </a:pPr>
            <a:r>
              <a:rPr lang="en-US" sz="600" dirty="0" smtClean="0"/>
              <a:t>mothers – suffering</a:t>
            </a:r>
          </a:p>
          <a:p>
            <a:pPr marL="1371600" lvl="2" indent="-457200">
              <a:buFont typeface="+mj-lt"/>
              <a:buAutoNum type="arabicPeriod"/>
            </a:pPr>
            <a:r>
              <a:rPr lang="en-US" sz="600" dirty="0" smtClean="0"/>
              <a:t>Herod : used of Satan to cause suffering</a:t>
            </a:r>
          </a:p>
          <a:p>
            <a:pPr marL="1371600" lvl="2" indent="-457200">
              <a:buFont typeface="+mj-lt"/>
              <a:buAutoNum type="arabicPeriod"/>
            </a:pPr>
            <a:r>
              <a:rPr lang="en-US" sz="600" dirty="0" smtClean="0"/>
              <a:t>shepherds -- guess some of their children died</a:t>
            </a:r>
          </a:p>
          <a:p>
            <a:pPr marL="1371600" lvl="2" indent="-457200">
              <a:buFont typeface="+mj-lt"/>
              <a:buAutoNum type="arabicPeriod"/>
            </a:pPr>
            <a:r>
              <a:rPr lang="en-US" sz="600" dirty="0" smtClean="0"/>
              <a:t>Mary/Joseph -- flee to </a:t>
            </a:r>
            <a:r>
              <a:rPr lang="en-US" sz="600" dirty="0" err="1" smtClean="0"/>
              <a:t>Egypt,Mary</a:t>
            </a:r>
            <a:r>
              <a:rPr lang="en-US" sz="600" dirty="0" smtClean="0"/>
              <a:t> later watch Jesus die</a:t>
            </a:r>
          </a:p>
          <a:p>
            <a:pPr marL="514350" indent="-514350">
              <a:buFont typeface="+mj-lt"/>
              <a:buAutoNum type="arabicPeriod"/>
            </a:pPr>
            <a:r>
              <a:rPr lang="en-US" sz="800" dirty="0" smtClean="0"/>
              <a:t>Joy and Suffering in Scripture</a:t>
            </a:r>
          </a:p>
          <a:p>
            <a:pPr marL="971550" lvl="1" indent="-514350">
              <a:buFont typeface="+mj-lt"/>
              <a:buAutoNum type="arabicPeriod"/>
            </a:pPr>
            <a:r>
              <a:rPr lang="en-US" sz="700" dirty="0" smtClean="0"/>
              <a:t>Is it only at Christmas connected?</a:t>
            </a:r>
          </a:p>
          <a:p>
            <a:pPr marL="971550" lvl="1" indent="-514350">
              <a:buFont typeface="+mj-lt"/>
              <a:buAutoNum type="arabicPeriod"/>
            </a:pPr>
            <a:r>
              <a:rPr lang="en-US" sz="700" dirty="0" smtClean="0"/>
              <a:t>Or is Joy connected with suffering.</a:t>
            </a:r>
          </a:p>
          <a:p>
            <a:pPr marL="971550" lvl="1" indent="-514350">
              <a:buFont typeface="+mj-lt"/>
              <a:buAutoNum type="arabicPeriod"/>
            </a:pPr>
            <a:r>
              <a:rPr lang="en-US" sz="700" dirty="0" smtClean="0"/>
              <a:t>peter &amp; </a:t>
            </a:r>
            <a:r>
              <a:rPr lang="en-US" sz="700" dirty="0" err="1" smtClean="0"/>
              <a:t>paul</a:t>
            </a:r>
            <a:endParaRPr lang="en-US" sz="700" dirty="0" smtClean="0"/>
          </a:p>
          <a:p>
            <a:pPr marL="971550" lvl="1" indent="-514350">
              <a:buFont typeface="+mj-lt"/>
              <a:buAutoNum type="arabicPeriod"/>
            </a:pPr>
            <a:r>
              <a:rPr lang="en-US" sz="700" dirty="0" err="1" smtClean="0"/>
              <a:t>paul</a:t>
            </a:r>
            <a:r>
              <a:rPr lang="en-US" sz="700" dirty="0" smtClean="0"/>
              <a:t> </a:t>
            </a:r>
            <a:r>
              <a:rPr lang="en-US" sz="700" dirty="0" err="1" smtClean="0"/>
              <a:t>silus</a:t>
            </a:r>
            <a:r>
              <a:rPr lang="en-US" sz="700" dirty="0" smtClean="0"/>
              <a:t> </a:t>
            </a:r>
          </a:p>
          <a:p>
            <a:pPr marL="971550" lvl="1" indent="-514350">
              <a:buFont typeface="+mj-lt"/>
              <a:buAutoNum type="arabicPeriod"/>
            </a:pPr>
            <a:r>
              <a:rPr lang="en-US" sz="700" dirty="0" smtClean="0"/>
              <a:t>Jesus who for joy set before him endured the cross</a:t>
            </a:r>
          </a:p>
          <a:p>
            <a:pPr marL="514350" indent="-514350">
              <a:buFont typeface="+mj-lt"/>
              <a:buAutoNum type="arabicPeriod"/>
            </a:pPr>
            <a:r>
              <a:rPr lang="en-US" sz="800" dirty="0" smtClean="0"/>
              <a:t>5) Joy and Suffering connected in Scripture.</a:t>
            </a:r>
          </a:p>
          <a:p>
            <a:pPr marL="514350" indent="-514350">
              <a:buFont typeface="+mj-lt"/>
              <a:buAutoNum type="arabicPeriod"/>
            </a:pPr>
            <a:r>
              <a:rPr lang="en-US" sz="800" dirty="0" smtClean="0"/>
              <a:t>6) handbill, or opposite sides of a </a:t>
            </a:r>
            <a:r>
              <a:rPr lang="en-US" sz="900" dirty="0" smtClean="0"/>
              <a:t>coin</a:t>
            </a:r>
            <a:r>
              <a:rPr lang="en-US" sz="800" dirty="0" smtClean="0"/>
              <a:t>.(Compare</a:t>
            </a:r>
          </a:p>
          <a:p>
            <a:pPr marL="971550" lvl="1" indent="-514350">
              <a:buFont typeface="+mj-lt"/>
              <a:buAutoNum type="arabicPeriod"/>
            </a:pPr>
            <a:r>
              <a:rPr lang="en-US" sz="700" dirty="0" smtClean="0"/>
              <a:t>Our Father</a:t>
            </a:r>
          </a:p>
          <a:p>
            <a:pPr marL="1371600" lvl="2" indent="-457200">
              <a:buFont typeface="+mj-lt"/>
              <a:buAutoNum type="arabicPeriod"/>
            </a:pPr>
            <a:r>
              <a:rPr lang="en-US" sz="600" dirty="0" smtClean="0"/>
              <a:t>creator</a:t>
            </a:r>
          </a:p>
          <a:p>
            <a:pPr marL="1371600" lvl="2" indent="-457200">
              <a:buFont typeface="+mj-lt"/>
              <a:buAutoNum type="arabicPeriod"/>
            </a:pPr>
            <a:r>
              <a:rPr lang="en-US" sz="600" dirty="0" smtClean="0"/>
              <a:t>source of Love</a:t>
            </a:r>
          </a:p>
          <a:p>
            <a:pPr marL="1371600" lvl="2" indent="-457200">
              <a:buFont typeface="+mj-lt"/>
              <a:buAutoNum type="arabicPeriod"/>
            </a:pPr>
            <a:r>
              <a:rPr lang="en-US" sz="600" dirty="0" smtClean="0"/>
              <a:t>source of Joy</a:t>
            </a:r>
          </a:p>
          <a:p>
            <a:pPr marL="1371600" lvl="2" indent="-457200">
              <a:buFont typeface="+mj-lt"/>
              <a:buAutoNum type="arabicPeriod"/>
            </a:pPr>
            <a:r>
              <a:rPr lang="en-US" sz="600" dirty="0" smtClean="0"/>
              <a:t>wants us to give us joy</a:t>
            </a:r>
          </a:p>
          <a:p>
            <a:pPr marL="1371600" lvl="2" indent="-457200">
              <a:buFont typeface="+mj-lt"/>
              <a:buAutoNum type="arabicPeriod"/>
            </a:pPr>
            <a:r>
              <a:rPr lang="en-US" sz="600" dirty="0" smtClean="0"/>
              <a:t>wants us to rejoice as he rejoices</a:t>
            </a:r>
          </a:p>
          <a:p>
            <a:pPr marL="971550" lvl="1" indent="-514350">
              <a:buFont typeface="+mj-lt"/>
              <a:buAutoNum type="arabicPeriod"/>
            </a:pPr>
            <a:r>
              <a:rPr lang="en-US" sz="700" dirty="0" smtClean="0"/>
              <a:t>Satan </a:t>
            </a:r>
          </a:p>
          <a:p>
            <a:pPr marL="1371600" lvl="2" indent="-457200">
              <a:buFont typeface="+mj-lt"/>
              <a:buAutoNum type="arabicPeriod"/>
            </a:pPr>
            <a:r>
              <a:rPr lang="en-US" sz="600" dirty="0" smtClean="0"/>
              <a:t>is the destroyer </a:t>
            </a:r>
          </a:p>
          <a:p>
            <a:pPr marL="1371600" lvl="2" indent="-457200">
              <a:buFont typeface="+mj-lt"/>
              <a:buAutoNum type="arabicPeriod"/>
            </a:pPr>
            <a:r>
              <a:rPr lang="en-US" sz="600" dirty="0" smtClean="0"/>
              <a:t>is full of hate and anger.</a:t>
            </a:r>
          </a:p>
          <a:p>
            <a:pPr marL="1371600" lvl="2" indent="-457200">
              <a:buFont typeface="+mj-lt"/>
              <a:buAutoNum type="arabicPeriod"/>
            </a:pPr>
            <a:r>
              <a:rPr lang="en-US" sz="600" dirty="0" smtClean="0"/>
              <a:t>is miserable,</a:t>
            </a:r>
          </a:p>
          <a:p>
            <a:pPr marL="1371600" lvl="2" indent="-457200">
              <a:buFont typeface="+mj-lt"/>
              <a:buAutoNum type="arabicPeriod"/>
            </a:pPr>
            <a:r>
              <a:rPr lang="en-US" sz="600" dirty="0" smtClean="0"/>
              <a:t>wants to steal our Joy.</a:t>
            </a:r>
          </a:p>
          <a:p>
            <a:pPr marL="1371600" lvl="2" indent="-457200">
              <a:buFont typeface="+mj-lt"/>
              <a:buAutoNum type="arabicPeriod"/>
            </a:pPr>
            <a:r>
              <a:rPr lang="en-US" sz="600" dirty="0" smtClean="0"/>
              <a:t>wants you to be suffer -- just like him</a:t>
            </a:r>
          </a:p>
          <a:p>
            <a:pPr marL="971550" lvl="1" indent="-514350">
              <a:buFont typeface="+mj-lt"/>
              <a:buAutoNum type="arabicPeriod"/>
            </a:pPr>
            <a:r>
              <a:rPr lang="en-US" sz="700" dirty="0" smtClean="0"/>
              <a:t>From now on lets concentrate on JOY and God</a:t>
            </a:r>
          </a:p>
          <a:p>
            <a:pPr marL="1371600" lvl="2" indent="-457200">
              <a:buFont typeface="+mj-lt"/>
              <a:buAutoNum type="arabicPeriod"/>
            </a:pPr>
            <a:r>
              <a:rPr lang="en-US" sz="600" dirty="0" smtClean="0"/>
              <a:t>(I would rather think of God than Satan) </a:t>
            </a:r>
          </a:p>
          <a:p>
            <a:pPr marL="514350" indent="-514350">
              <a:buFont typeface="+mj-lt"/>
              <a:buAutoNum type="arabicPeriod"/>
            </a:pPr>
            <a:r>
              <a:rPr lang="en-US" sz="800" dirty="0" smtClean="0"/>
              <a:t>7) Joy: A Fruit of the Spirit</a:t>
            </a:r>
          </a:p>
          <a:p>
            <a:pPr marL="971550" lvl="1" indent="-514350">
              <a:buFont typeface="+mj-lt"/>
              <a:buAutoNum type="arabicPeriod"/>
            </a:pPr>
            <a:r>
              <a:rPr lang="en-US" sz="700" dirty="0" smtClean="0"/>
              <a:t>2nd fruit after love --&gt; need to be w/ God to experience Joy</a:t>
            </a:r>
          </a:p>
          <a:p>
            <a:pPr marL="514350" indent="-514350">
              <a:buFont typeface="+mj-lt"/>
              <a:buAutoNum type="arabicPeriod"/>
            </a:pPr>
            <a:r>
              <a:rPr lang="en-US" sz="800" dirty="0" smtClean="0"/>
              <a:t>8) Joy: A Mark of a Christian</a:t>
            </a:r>
          </a:p>
          <a:p>
            <a:pPr marL="971550" lvl="1" indent="-514350">
              <a:buFont typeface="+mj-lt"/>
              <a:buAutoNum type="arabicPeriod"/>
            </a:pPr>
            <a:r>
              <a:rPr lang="en-US" sz="700" dirty="0" smtClean="0"/>
              <a:t>Jesus Parable: good tree --&gt; good fruit</a:t>
            </a:r>
          </a:p>
          <a:p>
            <a:pPr marL="971550" lvl="1" indent="-514350">
              <a:buFont typeface="+mj-lt"/>
              <a:buAutoNum type="arabicPeriod"/>
            </a:pPr>
            <a:r>
              <a:rPr lang="en-US" sz="700" dirty="0" smtClean="0"/>
              <a:t>bad tree --&gt; bad fruit  </a:t>
            </a:r>
          </a:p>
          <a:p>
            <a:pPr marL="971550" lvl="1" indent="-514350">
              <a:buFont typeface="+mj-lt"/>
              <a:buAutoNum type="arabicPeriod"/>
            </a:pPr>
            <a:r>
              <a:rPr lang="en-US" sz="700" dirty="0" smtClean="0"/>
              <a:t>by a tree's fruit we know the tree.</a:t>
            </a:r>
          </a:p>
          <a:p>
            <a:pPr marL="971550" lvl="1" indent="-514350">
              <a:buFont typeface="+mj-lt"/>
              <a:buAutoNum type="arabicPeriod"/>
            </a:pPr>
            <a:r>
              <a:rPr lang="en-US" sz="700" dirty="0" smtClean="0"/>
              <a:t>If we have no JOY, are we walking with Christ?</a:t>
            </a:r>
          </a:p>
          <a:p>
            <a:pPr marL="971550" lvl="1" indent="-514350">
              <a:buFont typeface="+mj-lt"/>
              <a:buAutoNum type="arabicPeriod"/>
            </a:pPr>
            <a:r>
              <a:rPr lang="en-US" sz="700" dirty="0" smtClean="0"/>
              <a:t>Do we even know Christ?</a:t>
            </a:r>
          </a:p>
        </p:txBody>
      </p:sp>
      <p:sp>
        <p:nvSpPr>
          <p:cNvPr id="5" name="Content Placeholder 4"/>
          <p:cNvSpPr>
            <a:spLocks noGrp="1"/>
          </p:cNvSpPr>
          <p:nvPr>
            <p:ph sz="half" idx="2"/>
          </p:nvPr>
        </p:nvSpPr>
        <p:spPr>
          <a:xfrm>
            <a:off x="4724400" y="609600"/>
            <a:ext cx="4267200" cy="5486400"/>
          </a:xfrm>
        </p:spPr>
        <p:txBody>
          <a:bodyPr/>
          <a:lstStyle/>
          <a:p>
            <a:r>
              <a:rPr lang="en-US" sz="1000" dirty="0"/>
              <a:t>9) Joy: When the Gospel is Preached. Phil 1:18</a:t>
            </a:r>
          </a:p>
          <a:p>
            <a:pPr lvl="1"/>
            <a:r>
              <a:rPr lang="en-US" sz="600" dirty="0"/>
              <a:t>angels rejoice when 1 sinner repents, do we</a:t>
            </a:r>
            <a:r>
              <a:rPr lang="en-US" sz="600" dirty="0" smtClean="0"/>
              <a:t>?</a:t>
            </a:r>
          </a:p>
          <a:p>
            <a:r>
              <a:rPr lang="en-US" sz="1000" dirty="0" smtClean="0"/>
              <a:t>10) Joy: In light of the future (Rm 5:1-2)</a:t>
            </a:r>
          </a:p>
          <a:p>
            <a:pPr lvl="1"/>
            <a:r>
              <a:rPr lang="en-US" sz="900" dirty="0" smtClean="0"/>
              <a:t>how can present difficulties compare to the future Joy</a:t>
            </a:r>
          </a:p>
          <a:p>
            <a:r>
              <a:rPr lang="en-US" sz="1000" dirty="0" smtClean="0"/>
              <a:t>11) Joy: When we receive concern of Brothers/Sisters </a:t>
            </a:r>
          </a:p>
          <a:p>
            <a:r>
              <a:rPr lang="en-US" sz="1000" dirty="0" smtClean="0"/>
              <a:t>12) Joy: When we face troubles.</a:t>
            </a:r>
          </a:p>
          <a:p>
            <a:pPr lvl="1"/>
            <a:r>
              <a:rPr lang="en-US" sz="900" dirty="0" smtClean="0"/>
              <a:t>difficulties as they will make us Christ like.</a:t>
            </a:r>
          </a:p>
          <a:p>
            <a:r>
              <a:rPr lang="en-US" sz="1000" dirty="0" smtClean="0"/>
              <a:t>13) Joy Always</a:t>
            </a:r>
          </a:p>
          <a:p>
            <a:pPr lvl="1"/>
            <a:r>
              <a:rPr lang="en-US" sz="900" dirty="0" smtClean="0"/>
              <a:t>The Focus of Joy: The LORD (Phil 4:4)</a:t>
            </a:r>
          </a:p>
          <a:p>
            <a:pPr lvl="1"/>
            <a:r>
              <a:rPr lang="en-US" sz="900" dirty="0" smtClean="0"/>
              <a:t>our focus must be on Jesus</a:t>
            </a:r>
          </a:p>
          <a:p>
            <a:pPr lvl="1"/>
            <a:r>
              <a:rPr lang="en-US" sz="900" dirty="0" smtClean="0"/>
              <a:t>incorrect focus cannot have joy. </a:t>
            </a:r>
          </a:p>
          <a:p>
            <a:pPr lvl="1"/>
            <a:r>
              <a:rPr lang="en-US" sz="900" dirty="0" smtClean="0"/>
              <a:t>When I started to prepare this sermon -- I struggled -- just like last year...</a:t>
            </a:r>
          </a:p>
          <a:p>
            <a:pPr lvl="1"/>
            <a:r>
              <a:rPr lang="en-US" sz="900" dirty="0" smtClean="0"/>
              <a:t>Why? Satan wants us to loose focus, not to focus on Jesus</a:t>
            </a:r>
          </a:p>
          <a:p>
            <a:pPr lvl="1"/>
            <a:r>
              <a:rPr lang="en-US" sz="900" dirty="0" smtClean="0"/>
              <a:t>it seems many things to take my joy.</a:t>
            </a:r>
          </a:p>
          <a:p>
            <a:r>
              <a:rPr lang="en-US" sz="1000" dirty="0" smtClean="0"/>
              <a:t>Last year....</a:t>
            </a:r>
          </a:p>
          <a:p>
            <a:r>
              <a:rPr lang="en-US" sz="1000" dirty="0" smtClean="0"/>
              <a:t>1) talk to my friend at NCU</a:t>
            </a:r>
          </a:p>
          <a:p>
            <a:pPr lvl="1"/>
            <a:r>
              <a:rPr lang="en-US" sz="900" dirty="0" smtClean="0"/>
              <a:t>4.5 hours teaching / week vs 9 hours</a:t>
            </a:r>
          </a:p>
          <a:p>
            <a:pPr lvl="1"/>
            <a:r>
              <a:rPr lang="en-US" sz="900" dirty="0" smtClean="0"/>
              <a:t>high quality students </a:t>
            </a:r>
          </a:p>
          <a:p>
            <a:pPr lvl="1"/>
            <a:r>
              <a:rPr lang="en-US" sz="900" dirty="0" smtClean="0"/>
              <a:t>more students</a:t>
            </a:r>
          </a:p>
          <a:p>
            <a:r>
              <a:rPr lang="en-US" sz="1000" dirty="0" smtClean="0"/>
              <a:t>BUT same expectations for research   </a:t>
            </a:r>
          </a:p>
          <a:p>
            <a:r>
              <a:rPr lang="en-US" sz="1000" dirty="0" smtClean="0">
                <a:sym typeface="Wingdings" panose="05000000000000000000" pitchFamily="2" charset="2"/>
              </a:rPr>
              <a:t></a:t>
            </a:r>
            <a:r>
              <a:rPr lang="en-US" sz="1000" dirty="0" smtClean="0"/>
              <a:t>became upset and then anger</a:t>
            </a:r>
          </a:p>
          <a:p>
            <a:r>
              <a:rPr lang="en-US" sz="1000" dirty="0" smtClean="0"/>
              <a:t>2) $$$ pressure </a:t>
            </a:r>
          </a:p>
          <a:p>
            <a:pPr lvl="1"/>
            <a:r>
              <a:rPr lang="en-US" sz="900" dirty="0" smtClean="0"/>
              <a:t>wife handles finances Taiwan: owe money due before CNY</a:t>
            </a:r>
          </a:p>
          <a:p>
            <a:pPr lvl="1"/>
            <a:r>
              <a:rPr lang="en-US" sz="900" dirty="0" smtClean="0"/>
              <a:t>MOST project not funded...</a:t>
            </a:r>
          </a:p>
          <a:p>
            <a:pPr lvl="1"/>
            <a:r>
              <a:rPr lang="en-US" sz="900" dirty="0" smtClean="0"/>
              <a:t>car insurance won't pay due to technicality</a:t>
            </a:r>
          </a:p>
          <a:p>
            <a:pPr lvl="1"/>
            <a:r>
              <a:rPr lang="en-US" sz="900" dirty="0" smtClean="0"/>
              <a:t>house in Canada: tenant cannot pay rent  </a:t>
            </a:r>
          </a:p>
          <a:p>
            <a:pPr lvl="1"/>
            <a:r>
              <a:rPr lang="en-US" sz="900" dirty="0" smtClean="0">
                <a:sym typeface="Wingdings" panose="05000000000000000000" pitchFamily="2" charset="2"/>
              </a:rPr>
              <a:t></a:t>
            </a:r>
            <a:r>
              <a:rPr lang="en-US" sz="900" dirty="0" smtClean="0"/>
              <a:t> worry </a:t>
            </a:r>
            <a:r>
              <a:rPr lang="en-US" sz="900" dirty="0" smtClean="0">
                <a:sym typeface="Wingdings" panose="05000000000000000000" pitchFamily="2" charset="2"/>
              </a:rPr>
              <a:t></a:t>
            </a:r>
            <a:r>
              <a:rPr lang="en-US" sz="900" dirty="0" smtClean="0"/>
              <a:t> !NOT joy</a:t>
            </a:r>
          </a:p>
          <a:p>
            <a:r>
              <a:rPr lang="en-US" sz="1000" dirty="0" smtClean="0"/>
              <a:t>3) dream of friend who died --&gt; wake up sad</a:t>
            </a:r>
          </a:p>
          <a:p>
            <a:pPr lvl="1"/>
            <a:r>
              <a:rPr lang="en-US" sz="900" dirty="0" smtClean="0"/>
              <a:t>if I focus on these things, I cannot be joyful.</a:t>
            </a:r>
          </a:p>
          <a:p>
            <a:r>
              <a:rPr lang="en-US" sz="1000" dirty="0" smtClean="0"/>
              <a:t>NEED to DO: Refocus on Jesus</a:t>
            </a:r>
          </a:p>
          <a:p>
            <a:r>
              <a:rPr lang="en-US" sz="1000" dirty="0" smtClean="0"/>
              <a:t>13) Joy of Jesus: Jude 1:24</a:t>
            </a:r>
          </a:p>
          <a:p>
            <a:pPr lvl="1"/>
            <a:r>
              <a:rPr lang="en-US" sz="900" dirty="0" smtClean="0"/>
              <a:t>presenting us to his father</a:t>
            </a:r>
          </a:p>
          <a:p>
            <a:pPr lvl="1"/>
            <a:r>
              <a:rPr lang="en-US" sz="900" dirty="0" smtClean="0"/>
              <a:t>"For the Joy set before Him, He endured the cross." (</a:t>
            </a:r>
            <a:r>
              <a:rPr lang="en-US" sz="900" dirty="0" err="1" smtClean="0"/>
              <a:t>Hb</a:t>
            </a:r>
            <a:r>
              <a:rPr lang="en-US" sz="900" dirty="0" smtClean="0"/>
              <a:t>)</a:t>
            </a:r>
          </a:p>
          <a:p>
            <a:pPr lvl="1"/>
            <a:r>
              <a:rPr lang="en-US" sz="900" dirty="0" smtClean="0"/>
              <a:t>amazing that God will find joy through our salvation.</a:t>
            </a:r>
          </a:p>
          <a:p>
            <a:endParaRPr lang="en-US" sz="1000" dirty="0"/>
          </a:p>
        </p:txBody>
      </p:sp>
    </p:spTree>
    <p:extLst>
      <p:ext uri="{BB962C8B-B14F-4D97-AF65-F5344CB8AC3E}">
        <p14:creationId xmlns:p14="http://schemas.microsoft.com/office/powerpoint/2010/main" val="3035498410"/>
      </p:ext>
    </p:extLst>
  </p:cSld>
  <p:clrMapOvr>
    <a:masterClrMapping/>
  </p:clrMapOvr>
</p:sld>
</file>

<file path=ppt/theme/theme1.xml><?xml version="1.0" encoding="utf-8"?>
<a:theme xmlns:a="http://schemas.openxmlformats.org/drawingml/2006/main" name="ecp1026.pot">
  <a:themeElements>
    <a:clrScheme name="Custom 2">
      <a:dk1>
        <a:srgbClr val="969696"/>
      </a:dk1>
      <a:lt1>
        <a:srgbClr val="FFFFFF"/>
      </a:lt1>
      <a:dk2>
        <a:srgbClr val="000000"/>
      </a:dk2>
      <a:lt2>
        <a:srgbClr val="FFFF00"/>
      </a:lt2>
      <a:accent1>
        <a:srgbClr val="00CC99"/>
      </a:accent1>
      <a:accent2>
        <a:srgbClr val="66FF66"/>
      </a:accent2>
      <a:accent3>
        <a:srgbClr val="AAAAAA"/>
      </a:accent3>
      <a:accent4>
        <a:srgbClr val="DADADA"/>
      </a:accent4>
      <a:accent5>
        <a:srgbClr val="AAE2CA"/>
      </a:accent5>
      <a:accent6>
        <a:srgbClr val="5CE75C"/>
      </a:accent6>
      <a:hlink>
        <a:srgbClr val="FF0000"/>
      </a:hlink>
      <a:folHlink>
        <a:srgbClr val="B2B2B2"/>
      </a:folHlink>
    </a:clrScheme>
    <a:fontScheme name="ecp1026.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ecp1026.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cp1026.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cp1026.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cp1026.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cp1026.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cp1026.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cp1026.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D:\template\MS\ecp1026.pot</Template>
  <TotalTime>2424</TotalTime>
  <Words>2080</Words>
  <Application>Microsoft Office PowerPoint</Application>
  <PresentationFormat>On-screen Show (4:3)</PresentationFormat>
  <Paragraphs>206</Paragraphs>
  <Slides>17</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新細明體</vt:lpstr>
      <vt:lpstr>Times New Roman</vt:lpstr>
      <vt:lpstr>Arial</vt:lpstr>
      <vt:lpstr>宋体</vt:lpstr>
      <vt:lpstr>Galatia SIL</vt:lpstr>
      <vt:lpstr>Algerian</vt:lpstr>
      <vt:lpstr>Wingdings</vt:lpstr>
      <vt:lpstr>ecp1026.pot</vt:lpstr>
      <vt:lpstr>喜樂 Joy2</vt:lpstr>
      <vt:lpstr>Joy of Christmas? For Who?</vt:lpstr>
      <vt:lpstr>Joy of Christmas? For Who?</vt:lpstr>
      <vt:lpstr>Joy Connected with Suffering?</vt:lpstr>
      <vt:lpstr>Joy Connected with Suffering!</vt:lpstr>
      <vt:lpstr>Two Sides of a Coin</vt:lpstr>
      <vt:lpstr>Joy: A Fruit of The Spirit</vt:lpstr>
      <vt:lpstr>Joy: A Mark of a Christian</vt:lpstr>
      <vt:lpstr>  Joy: When the Gospel Is Preached</vt:lpstr>
      <vt:lpstr>Joy: In Light of Future</vt:lpstr>
      <vt:lpstr>Joy: via Brothers &amp; Sisters</vt:lpstr>
      <vt:lpstr>Joy: Amidst Difficulties </vt:lpstr>
      <vt:lpstr>Joy Always! </vt:lpstr>
      <vt:lpstr>Summary</vt:lpstr>
      <vt:lpstr>Joy to the World  普世喜樂 ！</vt:lpstr>
      <vt:lpstr>Benediction: Joy of Jesus</vt:lpstr>
      <vt:lpstr>Notes</vt:lpstr>
    </vt:vector>
  </TitlesOfParts>
  <Company/>
  <LinksUpToDate>false</LinksUpToDate>
  <SharedDoc>false</SharedDoc>
  <HyperlinkBase>http://rc.xiaotu.com/extra/090729.pps</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to Communicate</dc:title>
  <dc:subject>Research Communication</dc:subject>
  <dc:creator>Jonathon David White</dc:creator>
  <cp:lastModifiedBy>Jonathon David White</cp:lastModifiedBy>
  <cp:revision>122</cp:revision>
  <cp:lastPrinted>2001-10-23T02:48:11Z</cp:lastPrinted>
  <dcterms:created xsi:type="dcterms:W3CDTF">2001-02-20T10:09:37Z</dcterms:created>
  <dcterms:modified xsi:type="dcterms:W3CDTF">2019-12-24T03:31:55Z</dcterms:modified>
</cp:coreProperties>
</file>