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7"/>
  </p:notesMasterIdLst>
  <p:handoutMasterIdLst>
    <p:handoutMasterId r:id="rId18"/>
  </p:handoutMasterIdLst>
  <p:sldIdLst>
    <p:sldId id="263" r:id="rId2"/>
    <p:sldId id="288" r:id="rId3"/>
    <p:sldId id="287" r:id="rId4"/>
    <p:sldId id="286" r:id="rId5"/>
    <p:sldId id="284" r:id="rId6"/>
    <p:sldId id="285" r:id="rId7"/>
    <p:sldId id="289" r:id="rId8"/>
    <p:sldId id="266" r:id="rId9"/>
    <p:sldId id="281" r:id="rId10"/>
    <p:sldId id="277" r:id="rId11"/>
    <p:sldId id="267" r:id="rId12"/>
    <p:sldId id="290" r:id="rId13"/>
    <p:sldId id="291" r:id="rId14"/>
    <p:sldId id="292" r:id="rId15"/>
    <p:sldId id="293" r:id="rId16"/>
  </p:sldIdLst>
  <p:sldSz cx="9144000" cy="6858000" type="screen4x3"/>
  <p:notesSz cx="6661150" cy="9871075"/>
  <p:embeddedFontLst>
    <p:embeddedFont>
      <p:font typeface="consolas" panose="020B0609020204030204" pitchFamily="49" charset="0"/>
      <p:regular r:id="rId19"/>
      <p:bold r:id="rId20"/>
      <p:italic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FF0066"/>
    <a:srgbClr val="FF6699"/>
    <a:srgbClr val="0000CC"/>
    <a:srgbClr val="CC6600"/>
    <a:srgbClr val="FF5050"/>
    <a:srgbClr val="00FF0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6" autoAdjust="0"/>
    <p:restoredTop sz="82147" autoAdjust="0"/>
  </p:normalViewPr>
  <p:slideViewPr>
    <p:cSldViewPr>
      <p:cViewPr varScale="1">
        <p:scale>
          <a:sx n="129" d="100"/>
          <a:sy n="129" d="100"/>
        </p:scale>
        <p:origin x="1808" y="60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4308" y="52"/>
      </p:cViewPr>
      <p:guideLst>
        <p:guide orient="horz" pos="3109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CA" altLang="zh-TW" dirty="0"/>
              <a:t>Joy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 dirty="0"/>
              <a:t>20</a:t>
            </a:r>
            <a:r>
              <a:rPr lang="en-CA" altLang="zh-TW" dirty="0"/>
              <a:t>21</a:t>
            </a:r>
            <a:r>
              <a:rPr lang="zh-TW" altLang="en-US" dirty="0"/>
              <a:t>, Jonathon David White http</a:t>
            </a:r>
            <a:r>
              <a:rPr lang="en-CA" altLang="zh-TW" dirty="0"/>
              <a:t>s://www.aizhu.com/zcbc</a:t>
            </a:r>
            <a:endParaRPr lang="en-US" altLang="zh-TW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Joy: The 3</a:t>
            </a:r>
            <a:r>
              <a:rPr lang="en-CA" baseline="30000" dirty="0"/>
              <a:t>nd</a:t>
            </a:r>
            <a:r>
              <a:rPr lang="en-CA" dirty="0"/>
              <a:t> Advent Candle</a:t>
            </a:r>
          </a:p>
          <a:p>
            <a:r>
              <a:rPr lang="en-CA" dirty="0"/>
              <a:t>Look at Joy in James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 dirty="0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 dirty="0"/>
              <a:t>21</a:t>
            </a:r>
            <a:r>
              <a:rPr lang="zh-TW" altLang="en-US"/>
              <a:t>, Jonathon David White http</a:t>
            </a:r>
            <a:r>
              <a:rPr lang="en-CA" altLang="zh-TW" dirty="0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5365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D265B-1306-BA29-1371-C9A47EFE8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F8D481-4F88-0001-66A3-BCA8356F93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FF0A6B-6806-3404-1E41-EA673BF74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For James the development of patience is the key….</a:t>
            </a:r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A70491D5-3D31-A552-B545-D2487B2D38D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 dirty="0"/>
              <a:t>Joy</a:t>
            </a:r>
            <a:endParaRPr lang="en-US" altLang="zh-TW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AEE33-3712-B36E-47B6-7973CA38D33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38D498-4B9D-CBE2-B445-578DE065536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 dirty="0"/>
              <a:t>21</a:t>
            </a:r>
            <a:r>
              <a:rPr lang="zh-TW" altLang="en-US"/>
              <a:t>, Jonathon David White http</a:t>
            </a:r>
            <a:r>
              <a:rPr lang="en-CA" altLang="zh-TW" dirty="0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6C5129-AD99-7489-77C1-D52A11C57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67078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D131B-8FB6-EBA9-3A6B-20353F1AF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303827-ACC2-9D77-81A1-BA2F4CD899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8E889D-B4E7-AF23-49AD-556E07B02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For James the development of patience is the key….</a:t>
            </a:r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65FCD2B-D6F0-87B8-896B-0362D86BF93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 dirty="0"/>
              <a:t>Joy</a:t>
            </a:r>
            <a:endParaRPr lang="en-US" altLang="zh-TW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77B3A-0D2E-D850-C6BE-3B0F03CFB22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A99BE1-11D1-55A5-CDC2-711075B303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 dirty="0"/>
              <a:t>21</a:t>
            </a:r>
            <a:r>
              <a:rPr lang="zh-TW" altLang="en-US"/>
              <a:t>, Jonathon David White http</a:t>
            </a:r>
            <a:r>
              <a:rPr lang="en-CA" altLang="zh-TW" dirty="0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774937-F3EB-951B-1F26-D5DF8EC782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1607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For James the development of patience is the key….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 dirty="0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 dirty="0"/>
              <a:t>21</a:t>
            </a:r>
            <a:r>
              <a:rPr lang="zh-TW" altLang="en-US"/>
              <a:t>, Jonathon David White http</a:t>
            </a:r>
            <a:r>
              <a:rPr lang="en-CA" altLang="zh-TW" dirty="0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61700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B3449-E614-FAE9-754F-C66863232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BFEB3F-1440-CCEA-FD98-D5007785BF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28CF6B-9248-C431-498F-501F8574E6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For James the development of patience is the key….</a:t>
            </a:r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9091343-E54B-74DF-593C-AE1A815B424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 dirty="0"/>
              <a:t>Joy</a:t>
            </a:r>
            <a:endParaRPr lang="en-US" altLang="zh-TW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22EBBB-DF45-9FA1-D091-72F477167CF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48F69A-C58F-C94C-798C-1EEF3A29997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 dirty="0"/>
              <a:t>21</a:t>
            </a:r>
            <a:r>
              <a:rPr lang="zh-TW" altLang="en-US"/>
              <a:t>, Jonathon David White http</a:t>
            </a:r>
            <a:r>
              <a:rPr lang="en-CA" altLang="zh-TW" dirty="0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29644-7F47-FB51-CD8F-9EFCC0095D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04759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27FD8-DBF6-1AC1-7534-D211CAA3B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16BEA-63DB-6D88-F3EA-E5E735F9B4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A9ABBD-C0B1-F43A-A4E8-BEC1D72BB0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B98C0C1-02B7-32DD-DF44-409C41FC2B8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 dirty="0"/>
              <a:t>Joy</a:t>
            </a:r>
            <a:endParaRPr lang="en-US" altLang="zh-TW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6FE785-9D6E-70A1-5965-118DC0278AB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5A8CB3-794C-54A4-DEE0-F9092BC39F7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 dirty="0"/>
              <a:t>21</a:t>
            </a:r>
            <a:r>
              <a:rPr lang="zh-TW" altLang="en-US"/>
              <a:t>, Jonathon David White http</a:t>
            </a:r>
            <a:r>
              <a:rPr lang="en-CA" altLang="zh-TW" dirty="0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D8520B-A3B7-65A1-7A87-B49E2B968D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34888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After waiting patiently the farmer has joy with the crop….</a:t>
            </a:r>
          </a:p>
          <a:p>
            <a:r>
              <a:rPr lang="en-CA" dirty="0"/>
              <a:t>After patiently enduring, Job received much in returned…</a:t>
            </a:r>
          </a:p>
          <a:p>
            <a:r>
              <a:rPr lang="en-CA" dirty="0"/>
              <a:t>What about the prophets?  Moses, Elijah…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65665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Patience is the key.  Waiting is the means by which this aspect of the Spirit’s fruit ripens in our life.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42537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Christmas has no meaning without the cross.</a:t>
            </a:r>
          </a:p>
          <a:p>
            <a:r>
              <a:rPr lang="en-CA" dirty="0"/>
              <a:t>If Jesus did not endure, celebration of Christmas would be meaningless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19800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Now back to our text…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11172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EA0DA-9D8D-2C9D-3CDD-5FBCD28D0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F234AF-B4E2-CC41-B327-0BAFBDF555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7BA620-1BAD-2327-93BD-0AF16A2A15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9866505-765B-4EFC-B986-81D91EF937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 dirty="0"/>
              <a:t>Joy</a:t>
            </a:r>
            <a:endParaRPr lang="en-US" altLang="zh-TW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900AC-6C08-4690-CE55-4E3F1DEB78D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DFBC18-29D7-A44F-9AB9-EAC7B2AD4C2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 dirty="0"/>
              <a:t>21</a:t>
            </a:r>
            <a:r>
              <a:rPr lang="zh-TW" altLang="en-US"/>
              <a:t>, Jonathon David White http</a:t>
            </a:r>
            <a:r>
              <a:rPr lang="en-CA" altLang="zh-TW" dirty="0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AA1571-C768-08CD-A70D-4F15CA523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50465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02CA5-8AA2-61AA-223D-7A439BC7C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F2A44F-688D-5FD4-E324-0E194924C7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F33D61-F8BA-4B0A-314C-29C16BC5D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Grumbling is the opposite of Joy and Patience. These fruits of the spirit. </a:t>
            </a:r>
          </a:p>
          <a:p>
            <a:r>
              <a:rPr lang="en-CA" dirty="0"/>
              <a:t>I have never heard the expression: “Jon is a joyful grumbler.  Jon grumbles joyfully. Jon is a patient grumbler.  Jon grumbles patiently.”</a:t>
            </a:r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1B682F4-9C58-0BA4-8695-A55DF3A3C75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49310-CAC4-6346-E648-8A59F3FC7A6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2024年12月4日</a:t>
            </a:fld>
            <a:endParaRPr lang="en-US" altLang="zh-TW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AE6A2F-FC39-1F8E-4B6C-39EDF10C7E3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6AEFB-9D36-8253-13F3-E8B721D2E2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00069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" y="762000"/>
            <a:ext cx="8610600" cy="2387600"/>
          </a:xfrm>
        </p:spPr>
        <p:txBody>
          <a:bodyPr anchor="ctr" anchorCtr="0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76600"/>
            <a:ext cx="8077200" cy="24384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5E0AF6-9C9D-7EF8-D48C-FB2CF35A1A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02491" y="5715000"/>
            <a:ext cx="4114800" cy="107439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400"/>
            </a:lvl4pPr>
            <a:lvl5pPr marL="1828800" indent="0">
              <a:buFontTx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Content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2ContentHorBull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2728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0F7984-79C3-8971-011D-041CE3644D7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8600" y="3657600"/>
            <a:ext cx="86868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9905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2ContentH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27289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0F7984-79C3-8971-011D-041CE3644D7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8600" y="3657600"/>
            <a:ext cx="8686800" cy="27432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1471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8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2ContentVer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343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14400"/>
            <a:ext cx="45720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685800"/>
            <a:ext cx="5181600" cy="5867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670972"/>
            <a:ext cx="3810000" cy="588222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706438"/>
            <a:ext cx="46482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5257800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34000" y="706438"/>
            <a:ext cx="35814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1143000"/>
            <a:ext cx="3805988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aizhu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700088"/>
            <a:ext cx="8686800" cy="570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858000" y="64770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0" y="6629400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English-Chinese Ministry </a:t>
            </a: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13"/>
              </a:rPr>
              <a:t>https://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  <a:hlinkClick r:id="rId13"/>
              </a:rPr>
              <a:t>www.aizhu.com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66357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0" r:id="rId3"/>
    <p:sldLayoutId id="2147483802" r:id="rId4"/>
    <p:sldLayoutId id="2147483803" r:id="rId5"/>
    <p:sldLayoutId id="2147483789" r:id="rId6"/>
    <p:sldLayoutId id="2147483790" r:id="rId7"/>
    <p:sldLayoutId id="2147483791" r:id="rId8"/>
    <p:sldLayoutId id="2147483801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dvent Week 3 – The Candle of Joy | Mill City Church">
            <a:extLst>
              <a:ext uri="{FF2B5EF4-FFF2-40B4-BE49-F238E27FC236}">
                <a16:creationId xmlns:a16="http://schemas.microsoft.com/office/drawing/2014/main" id="{7AF82E8B-2673-B377-3D15-D998AA47C7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8" y="761365"/>
            <a:ext cx="8784976" cy="579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51CDAA-E740-F854-9C4C-C4BFDCBD0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620688"/>
            <a:ext cx="4860032" cy="1268726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chemeClr val="bg1"/>
                </a:solidFill>
              </a:rPr>
              <a:t>Joy </a:t>
            </a:r>
            <a:r>
              <a:rPr lang="zh-TW" altLang="en-US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喜樂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F2F48DF-734F-7ADE-C1C5-5307A7AA1A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1772816"/>
            <a:ext cx="4932040" cy="728464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In James </a:t>
            </a:r>
            <a:r>
              <a:rPr lang="zh-TW" altLang="en-US" dirty="0">
                <a:solidFill>
                  <a:schemeClr val="bg1"/>
                </a:solidFill>
              </a:rPr>
              <a:t>在雅各書中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06F17-5996-87A5-80D5-B952618009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755" y="6480712"/>
            <a:ext cx="4114800" cy="377288"/>
          </a:xfrm>
        </p:spPr>
        <p:txBody>
          <a:bodyPr/>
          <a:lstStyle/>
          <a:p>
            <a:pPr algn="r"/>
            <a:r>
              <a:rPr lang="en-CA" dirty="0"/>
              <a:t>24.12.08 Brother 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17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F1483-56AB-0374-B327-E65B77163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8ED48F-6CD6-9642-AF2F-2821151CE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James </a:t>
            </a:r>
            <a:r>
              <a:rPr lang="zh-TW" altLang="en-US" dirty="0"/>
              <a:t>雅各書 </a:t>
            </a:r>
            <a:r>
              <a:rPr lang="en-CA" dirty="0"/>
              <a:t>1:2-4,12 (WEB/</a:t>
            </a:r>
            <a:r>
              <a:rPr lang="en-CA" dirty="0" err="1"/>
              <a:t>CUVt</a:t>
            </a:r>
            <a:r>
              <a:rPr lang="en-CA" dirty="0"/>
              <a:t>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48F4B0-4A48-71B8-A704-398231D29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1:2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 brethren, count it all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joy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when ye fall into divers temptations; 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Knowing this, that the trying of your faith worketh 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patience. 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But 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let patience have her perfect work, that ye may be perfect and entire, wanting nothing. (KJV)</a:t>
            </a:r>
            <a:r>
              <a:rPr lang="en-US" dirty="0">
                <a:solidFill>
                  <a:schemeClr val="tx1"/>
                </a:solidFill>
              </a:rPr>
              <a:t>.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CA" altLang="zh-TW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我的弟兄們，你們落在百般試煉中，都要以為大喜樂； </a:t>
            </a:r>
            <a:r>
              <a:rPr lang="zh-TW" altLang="en-US" i="0" baseline="3000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因為知道你們的信心經過試驗，就生忍耐。 </a:t>
            </a:r>
            <a:r>
              <a:rPr lang="zh-TW" altLang="en-US" i="0" baseline="3000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但忍耐也當成功，使你們成全、完備，毫無缺欠。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1:12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Blessed (Joyful) is the man who (patiently) endures temptation, for when he has been approved,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 he will receive the crown of life,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忍受試探的人是有福的，因為他經過試驗以後，必得生命的冠冕；這是主應許給那些愛他之人的。 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30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401CC583-4B83-5228-B08A-D2E5E4892976}"/>
              </a:ext>
            </a:extLst>
          </p:cNvPr>
          <p:cNvGrpSpPr/>
          <p:nvPr/>
        </p:nvGrpSpPr>
        <p:grpSpPr>
          <a:xfrm>
            <a:off x="275404" y="2640531"/>
            <a:ext cx="8565843" cy="572445"/>
            <a:chOff x="275404" y="1772816"/>
            <a:chExt cx="8565843" cy="572445"/>
          </a:xfrm>
        </p:grpSpPr>
        <p:sp>
          <p:nvSpPr>
            <p:cNvPr id="4" name="Flowchart: Connector 3">
              <a:extLst>
                <a:ext uri="{FF2B5EF4-FFF2-40B4-BE49-F238E27FC236}">
                  <a16:creationId xmlns:a16="http://schemas.microsoft.com/office/drawing/2014/main" id="{4F04F5AE-E178-3D0C-71D3-6E6F48C455DF}"/>
                </a:ext>
              </a:extLst>
            </p:cNvPr>
            <p:cNvSpPr/>
            <p:nvPr/>
          </p:nvSpPr>
          <p:spPr bwMode="auto">
            <a:xfrm>
              <a:off x="275404" y="1902598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9AC72D9-6744-8990-2881-266458B37916}"/>
                </a:ext>
              </a:extLst>
            </p:cNvPr>
            <p:cNvSpPr/>
            <p:nvPr/>
          </p:nvSpPr>
          <p:spPr bwMode="auto">
            <a:xfrm>
              <a:off x="1118350" y="1779134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IN" sz="20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The Text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9EAC7F6-5752-D2AD-C034-CC700E0EE157}"/>
                </a:ext>
              </a:extLst>
            </p:cNvPr>
            <p:cNvSpPr/>
            <p:nvPr/>
          </p:nvSpPr>
          <p:spPr bwMode="auto">
            <a:xfrm>
              <a:off x="2915816" y="1772816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Observe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4B4185E-3FA6-8C58-99E6-FA73F9DC160E}"/>
                </a:ext>
              </a:extLst>
            </p:cNvPr>
            <p:cNvSpPr/>
            <p:nvPr/>
          </p:nvSpPr>
          <p:spPr bwMode="auto">
            <a:xfrm>
              <a:off x="4713282" y="1779317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Confirm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34E80B8-B461-1080-B82C-35247E50AD6D}"/>
                </a:ext>
              </a:extLst>
            </p:cNvPr>
            <p:cNvSpPr/>
            <p:nvPr/>
          </p:nvSpPr>
          <p:spPr bwMode="auto">
            <a:xfrm>
              <a:off x="6510748" y="1785818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Apply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1C58DC1-C516-94B7-2D07-1DBB3487D463}"/>
                </a:ext>
              </a:extLst>
            </p:cNvPr>
            <p:cNvGrpSpPr/>
            <p:nvPr/>
          </p:nvGrpSpPr>
          <p:grpSpPr>
            <a:xfrm>
              <a:off x="8333897" y="1844055"/>
              <a:ext cx="507350" cy="464917"/>
              <a:chOff x="1198328" y="4746501"/>
              <a:chExt cx="507350" cy="464917"/>
            </a:xfrm>
          </p:grpSpPr>
          <p:sp>
            <p:nvSpPr>
              <p:cNvPr id="10" name="Flowchart: Connector 9">
                <a:extLst>
                  <a:ext uri="{FF2B5EF4-FFF2-40B4-BE49-F238E27FC236}">
                    <a16:creationId xmlns:a16="http://schemas.microsoft.com/office/drawing/2014/main" id="{87600293-DA73-A68E-6ED9-00AEF1944F47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06828BC2-59CD-BCE3-000A-D177367939E5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352AC9D-05A8-0EA7-EF5A-2366EC6DFA02}"/>
                </a:ext>
              </a:extLst>
            </p:cNvPr>
            <p:cNvCxnSpPr>
              <a:cxnSpLocks/>
              <a:endCxn id="5" idx="1"/>
            </p:cNvCxnSpPr>
            <p:nvPr/>
          </p:nvCxnSpPr>
          <p:spPr bwMode="auto">
            <a:xfrm>
              <a:off x="603353" y="2055910"/>
              <a:ext cx="514997" cy="294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E614068-E616-6D1B-423E-AAB29398C0D3}"/>
                </a:ext>
              </a:extLst>
            </p:cNvPr>
            <p:cNvCxnSpPr>
              <a:cxnSpLocks/>
              <a:stCxn id="5" idx="3"/>
              <a:endCxn id="6" idx="1"/>
            </p:cNvCxnSpPr>
            <p:nvPr/>
          </p:nvCxnSpPr>
          <p:spPr bwMode="auto">
            <a:xfrm flipV="1">
              <a:off x="2447867" y="2052538"/>
              <a:ext cx="467949" cy="631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D6AFE53-CFAD-36C4-CF37-54FE603804B8}"/>
                </a:ext>
              </a:extLst>
            </p:cNvPr>
            <p:cNvCxnSpPr>
              <a:cxnSpLocks/>
              <a:stCxn id="6" idx="3"/>
              <a:endCxn id="7" idx="1"/>
            </p:cNvCxnSpPr>
            <p:nvPr/>
          </p:nvCxnSpPr>
          <p:spPr bwMode="auto">
            <a:xfrm>
              <a:off x="4245333" y="2052538"/>
              <a:ext cx="467949" cy="650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86946BC-EE59-7821-53B9-62AA03C8B2D2}"/>
                </a:ext>
              </a:extLst>
            </p:cNvPr>
            <p:cNvCxnSpPr>
              <a:cxnSpLocks/>
              <a:stCxn id="7" idx="3"/>
              <a:endCxn id="8" idx="1"/>
            </p:cNvCxnSpPr>
            <p:nvPr/>
          </p:nvCxnSpPr>
          <p:spPr bwMode="auto">
            <a:xfrm>
              <a:off x="6042799" y="2059039"/>
              <a:ext cx="467949" cy="650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13C5DA0-1D9B-7035-AD17-72B5817B25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49656" y="2053742"/>
              <a:ext cx="467949" cy="650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2147BC5-AF32-6494-8290-67F91801B40B}"/>
              </a:ext>
            </a:extLst>
          </p:cNvPr>
          <p:cNvGrpSpPr/>
          <p:nvPr/>
        </p:nvGrpSpPr>
        <p:grpSpPr>
          <a:xfrm>
            <a:off x="275404" y="3720651"/>
            <a:ext cx="8565843" cy="572445"/>
            <a:chOff x="275404" y="2852936"/>
            <a:chExt cx="8565843" cy="572445"/>
          </a:xfrm>
        </p:grpSpPr>
        <p:sp>
          <p:nvSpPr>
            <p:cNvPr id="17" name="Flowchart: Connector 16">
              <a:extLst>
                <a:ext uri="{FF2B5EF4-FFF2-40B4-BE49-F238E27FC236}">
                  <a16:creationId xmlns:a16="http://schemas.microsoft.com/office/drawing/2014/main" id="{E079D193-D724-46A8-239A-CF7779DDA001}"/>
                </a:ext>
              </a:extLst>
            </p:cNvPr>
            <p:cNvSpPr/>
            <p:nvPr/>
          </p:nvSpPr>
          <p:spPr bwMode="auto">
            <a:xfrm>
              <a:off x="275404" y="2982718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3873DE5-46D9-19D3-FEBB-C9BF61B1F2EA}"/>
                </a:ext>
              </a:extLst>
            </p:cNvPr>
            <p:cNvSpPr/>
            <p:nvPr/>
          </p:nvSpPr>
          <p:spPr bwMode="auto">
            <a:xfrm>
              <a:off x="1118350" y="2859254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TW" altLang="en-US" b="0" i="0" dirty="0">
                  <a:solidFill>
                    <a:srgbClr val="3C4043"/>
                  </a:solidFill>
                  <a:effectLst/>
                  <a:latin typeface="Roboto" panose="02000000000000000000" pitchFamily="2" charset="0"/>
                </a:rPr>
                <a:t>閱讀正文</a:t>
              </a:r>
              <a:endParaRPr kumimoji="0" lang="en-IN" sz="32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FC2ADD1-BD49-3E72-236A-53A9085848EC}"/>
                </a:ext>
              </a:extLst>
            </p:cNvPr>
            <p:cNvSpPr/>
            <p:nvPr/>
          </p:nvSpPr>
          <p:spPr bwMode="auto">
            <a:xfrm>
              <a:off x="2915816" y="2852936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TW" altLang="en-US" b="0" i="0" dirty="0">
                  <a:solidFill>
                    <a:srgbClr val="3C4043"/>
                  </a:solidFill>
                  <a:effectLst/>
                  <a:latin typeface="Roboto" panose="02000000000000000000" pitchFamily="2" charset="0"/>
                </a:rPr>
                <a:t>觀察</a:t>
              </a:r>
              <a:endParaRPr kumimoji="0" lang="en-IN" sz="32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0A150C1-C7EB-9DE7-B3E5-6BD42B522B47}"/>
                </a:ext>
              </a:extLst>
            </p:cNvPr>
            <p:cNvSpPr/>
            <p:nvPr/>
          </p:nvSpPr>
          <p:spPr bwMode="auto">
            <a:xfrm>
              <a:off x="4713282" y="2859437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TW" altLang="en-US" b="0" i="0" dirty="0">
                  <a:solidFill>
                    <a:srgbClr val="3C4043"/>
                  </a:solidFill>
                  <a:effectLst/>
                  <a:latin typeface="Roboto" panose="02000000000000000000" pitchFamily="2" charset="0"/>
                </a:rPr>
                <a:t>確認</a:t>
              </a:r>
              <a:endParaRPr kumimoji="0" lang="en-IN" sz="32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947053B-8C5F-DB8C-CDAB-984E97548432}"/>
                </a:ext>
              </a:extLst>
            </p:cNvPr>
            <p:cNvSpPr/>
            <p:nvPr/>
          </p:nvSpPr>
          <p:spPr bwMode="auto">
            <a:xfrm>
              <a:off x="6510748" y="2865938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TW" altLang="en-US" b="0" i="0" dirty="0">
                  <a:solidFill>
                    <a:srgbClr val="3C4043"/>
                  </a:solidFill>
                  <a:effectLst/>
                  <a:latin typeface="Roboto" panose="02000000000000000000" pitchFamily="2" charset="0"/>
                </a:rPr>
                <a:t>應用</a:t>
              </a:r>
              <a:endParaRPr kumimoji="0" lang="en-IN" sz="32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E0F268C-FCDB-03D9-2C50-F07884DC99A9}"/>
                </a:ext>
              </a:extLst>
            </p:cNvPr>
            <p:cNvGrpSpPr/>
            <p:nvPr/>
          </p:nvGrpSpPr>
          <p:grpSpPr>
            <a:xfrm>
              <a:off x="8333897" y="2924175"/>
              <a:ext cx="507350" cy="464917"/>
              <a:chOff x="1198328" y="4746501"/>
              <a:chExt cx="507350" cy="464917"/>
            </a:xfrm>
          </p:grpSpPr>
          <p:sp>
            <p:nvSpPr>
              <p:cNvPr id="23" name="Flowchart: Connector 22">
                <a:extLst>
                  <a:ext uri="{FF2B5EF4-FFF2-40B4-BE49-F238E27FC236}">
                    <a16:creationId xmlns:a16="http://schemas.microsoft.com/office/drawing/2014/main" id="{D427E2B3-5278-315A-EE75-B1A25FAED0FC}"/>
                  </a:ext>
                </a:extLst>
              </p:cNvPr>
              <p:cNvSpPr/>
              <p:nvPr/>
            </p:nvSpPr>
            <p:spPr bwMode="auto">
              <a:xfrm>
                <a:off x="1287059" y="4819805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" name="Flowchart: Connector 23">
                <a:extLst>
                  <a:ext uri="{FF2B5EF4-FFF2-40B4-BE49-F238E27FC236}">
                    <a16:creationId xmlns:a16="http://schemas.microsoft.com/office/drawing/2014/main" id="{1052AAC4-FAC0-D318-18ED-C36FD75ADBF0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FEB873D-0B62-AC4B-C8E2-704D165FD6A2}"/>
                </a:ext>
              </a:extLst>
            </p:cNvPr>
            <p:cNvCxnSpPr>
              <a:cxnSpLocks/>
              <a:endCxn id="18" idx="1"/>
            </p:cNvCxnSpPr>
            <p:nvPr/>
          </p:nvCxnSpPr>
          <p:spPr bwMode="auto">
            <a:xfrm>
              <a:off x="603353" y="3136030"/>
              <a:ext cx="514997" cy="294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E534A4E-0960-C3FC-E35B-01224C8ACBD1}"/>
                </a:ext>
              </a:extLst>
            </p:cNvPr>
            <p:cNvCxnSpPr>
              <a:cxnSpLocks/>
              <a:stCxn id="18" idx="3"/>
              <a:endCxn id="19" idx="1"/>
            </p:cNvCxnSpPr>
            <p:nvPr/>
          </p:nvCxnSpPr>
          <p:spPr bwMode="auto">
            <a:xfrm flipV="1">
              <a:off x="2447867" y="3132658"/>
              <a:ext cx="467949" cy="631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A0C33EE-75F7-C28E-D4DF-A4C728D231A9}"/>
                </a:ext>
              </a:extLst>
            </p:cNvPr>
            <p:cNvCxnSpPr>
              <a:cxnSpLocks/>
              <a:stCxn id="19" idx="3"/>
              <a:endCxn id="20" idx="1"/>
            </p:cNvCxnSpPr>
            <p:nvPr/>
          </p:nvCxnSpPr>
          <p:spPr bwMode="auto">
            <a:xfrm>
              <a:off x="4245333" y="3132658"/>
              <a:ext cx="467949" cy="650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551D748-B6B1-AFF5-0C22-A6B9B4EFCD3E}"/>
                </a:ext>
              </a:extLst>
            </p:cNvPr>
            <p:cNvCxnSpPr>
              <a:cxnSpLocks/>
              <a:stCxn id="20" idx="3"/>
              <a:endCxn id="21" idx="1"/>
            </p:cNvCxnSpPr>
            <p:nvPr/>
          </p:nvCxnSpPr>
          <p:spPr bwMode="auto">
            <a:xfrm>
              <a:off x="6042799" y="3139159"/>
              <a:ext cx="467949" cy="650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C56247E-B6F8-8941-DEC3-8FC79BB6FB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49656" y="3133862"/>
              <a:ext cx="467949" cy="650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06126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A11D8-2E9E-E3B2-3F7C-1C3421B13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ADE0B9-89EB-A020-4B90-8CE83013C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James </a:t>
            </a:r>
            <a:r>
              <a:rPr lang="zh-TW" altLang="en-US" dirty="0"/>
              <a:t>雅各書 </a:t>
            </a:r>
            <a:r>
              <a:rPr lang="en-CA" dirty="0"/>
              <a:t>1:2-4,12 (WEB/</a:t>
            </a:r>
            <a:r>
              <a:rPr lang="en-CA" dirty="0" err="1"/>
              <a:t>CUVt</a:t>
            </a:r>
            <a:r>
              <a:rPr lang="en-CA" dirty="0"/>
              <a:t>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511A1A-3BF4-7CEF-9770-6E6A1D6D2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1:2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 brethren, count it all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joy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when ye fall into divers temptations; 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Knowing this, that the trying of your faith worketh 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patience. 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But 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let patience have her perfect work, that ye may be perfect and entire, wanting nothing. (KJV)</a:t>
            </a:r>
            <a:r>
              <a:rPr lang="en-US" dirty="0">
                <a:solidFill>
                  <a:schemeClr val="tx1"/>
                </a:solidFill>
              </a:rPr>
              <a:t>.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CA" altLang="zh-TW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我的弟兄們，你們落在百般試煉中，都要以為大喜樂； </a:t>
            </a:r>
            <a:r>
              <a:rPr lang="zh-TW" altLang="en-US" i="0" baseline="3000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因為知道你們的信心經過試驗，就生忍耐。 </a:t>
            </a:r>
            <a:r>
              <a:rPr lang="zh-TW" altLang="en-US" i="0" baseline="3000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但忍耐也當成功，使你們成全、完備，毫無缺欠。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1:12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Blessed (Joyful) is the man who (patiently) endures temptation, for when he has been approved,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 he will receive the crown of life,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忍受試探的人是有福的，因為他經過試驗以後，必得生命的冠冕；這是主應許給那些愛他之人的。 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913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5EC7B7-EAE4-6A11-C8B4-6305E877F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James </a:t>
            </a:r>
            <a:r>
              <a:rPr lang="zh-TW" altLang="en-US" dirty="0"/>
              <a:t>雅各書 </a:t>
            </a:r>
            <a:r>
              <a:rPr lang="en-CA" dirty="0"/>
              <a:t>1:2-4,12 (WEB/</a:t>
            </a:r>
            <a:r>
              <a:rPr lang="en-CA" dirty="0" err="1"/>
              <a:t>CUVt</a:t>
            </a:r>
            <a:r>
              <a:rPr lang="en-CA" dirty="0"/>
              <a:t>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96BAD2-F999-C374-56DA-EB2361733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1:2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 brethren, count it all</a:t>
            </a:r>
            <a:r>
              <a:rPr lang="en-US" b="1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joy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when ye fall into divers temptations; 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Knowing this, that the trying of your faith 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worketh patience. </a:t>
            </a:r>
            <a:r>
              <a:rPr lang="en-US" i="0" baseline="3000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But let patience have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her perfect work, that ye may be perfect and entire, wanting nothing. (KJV)</a:t>
            </a:r>
            <a:r>
              <a:rPr lang="en-US" dirty="0"/>
              <a:t>.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CA" altLang="zh-TW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我的弟兄們，你們落在百般試煉中，都要以為大</a:t>
            </a:r>
            <a:r>
              <a:rPr lang="zh-TW" alt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喜樂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； </a:t>
            </a:r>
            <a:r>
              <a:rPr lang="zh-TW" alt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因為知道你們的信心經過試驗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，就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生忍耐。 </a:t>
            </a:r>
            <a:r>
              <a:rPr lang="zh-TW" altLang="en-US" i="0" baseline="3000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但忍耐也當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成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功，使你們成全、完備，毫無缺欠。</a:t>
            </a:r>
            <a:endParaRPr lang="en-US" dirty="0"/>
          </a:p>
          <a:p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1:12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Blessed</a:t>
            </a:r>
            <a:r>
              <a:rPr lang="en-US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Joyful) is 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the man who (patiently) endures temptation, for when he has been approved,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 he will receive the crown of life,</a:t>
            </a:r>
            <a:r>
              <a:rPr 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zh-TW" altLang="en-US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忍受試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探的人是</a:t>
            </a:r>
            <a:r>
              <a:rPr lang="zh-TW" alt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有福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的，因為他經過試驗以後，必得生命的冠冕；這是主應許給那些愛他之人的。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589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18F4E-F8BD-783E-D20E-8FECE3AC0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3727CE-CAEE-C610-4BD5-061D156F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The Text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EA9767-17F5-6BCF-BE3B-CD5DA3E2D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1:2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My brethren, count it all</a:t>
            </a:r>
            <a:r>
              <a:rPr 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 joy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when ye fall into divers temptations; </a:t>
            </a:r>
            <a:r>
              <a:rPr lang="en-US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Knowing this, that the trying of your faith worketh </a:t>
            </a:r>
            <a:r>
              <a:rPr 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patience</a:t>
            </a:r>
            <a:r>
              <a:rPr lang="en-US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. </a:t>
            </a:r>
            <a:r>
              <a:rPr lang="en-US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But let </a:t>
            </a:r>
            <a:r>
              <a:rPr 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patience</a:t>
            </a:r>
            <a:r>
              <a:rPr lang="en-US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 her perfect work, that ye may be perfect and entire, wanting nothing. (KJV)</a:t>
            </a:r>
            <a:r>
              <a:rPr lang="en-US" dirty="0"/>
              <a:t>.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CA" altLang="zh-TW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我的弟兄們，你們落在百般試煉中，都要以為大</a:t>
            </a:r>
            <a:r>
              <a:rPr lang="zh-TW" alt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喜樂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； </a:t>
            </a:r>
            <a:r>
              <a:rPr lang="zh-TW" altLang="en-US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因為知道你們的信心經過試驗，就生</a:t>
            </a:r>
            <a:r>
              <a:rPr lang="zh-TW" alt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忍耐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。 </a:t>
            </a:r>
            <a:r>
              <a:rPr lang="zh-TW" altLang="en-US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但</a:t>
            </a:r>
            <a:r>
              <a:rPr lang="zh-TW" alt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忍耐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也當成功，使你們成全、完備，毫無缺欠。</a:t>
            </a:r>
            <a:endParaRPr lang="en-US" dirty="0"/>
          </a:p>
          <a:p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1:12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Blessed</a:t>
            </a:r>
            <a:r>
              <a:rPr lang="en-US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(Joyful) is the man who</a:t>
            </a:r>
            <a:r>
              <a:rPr lang="en-US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(patiently) endures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temptation, for when he has been approved,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 he will receive the crown of life,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zh-TW" alt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忍受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試探的人是</a:t>
            </a:r>
            <a:r>
              <a:rPr lang="zh-TW" alt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有福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的，因為他經過試驗以後，必得生命的冠冕；這是主應許給那些愛他之人的。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107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DF168-D641-D166-32B8-3BC0F1227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CAC633-00FC-FF10-4349-5FC0357AF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James </a:t>
            </a:r>
            <a:r>
              <a:rPr lang="zh-TW" altLang="en-US" dirty="0"/>
              <a:t>雅各書 </a:t>
            </a:r>
            <a:r>
              <a:rPr lang="en-CA" dirty="0"/>
              <a:t>1:2-4,12 (WEB/</a:t>
            </a:r>
            <a:r>
              <a:rPr lang="en-CA" dirty="0" err="1"/>
              <a:t>CUVt</a:t>
            </a:r>
            <a:r>
              <a:rPr lang="en-CA" dirty="0"/>
              <a:t>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585C3B-8A9D-1753-9353-331FF5641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1:2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My brethren, count it all</a:t>
            </a:r>
            <a:r>
              <a:rPr lang="en-US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joy</a:t>
            </a:r>
            <a:r>
              <a:rPr lang="en-US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when ye fall into divers </a:t>
            </a:r>
            <a:r>
              <a:rPr lang="en-US" i="0" dirty="0">
                <a:solidFill>
                  <a:srgbClr val="CC6600"/>
                </a:solidFill>
                <a:effectLst/>
                <a:latin typeface="Times New Roman" panose="02020603050405020304" pitchFamily="18" charset="0"/>
              </a:rPr>
              <a:t>temptation</a:t>
            </a:r>
            <a:r>
              <a:rPr lang="en-US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r>
              <a:rPr lang="en-US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Knowing this, that the trying of your faith worketh </a:t>
            </a:r>
            <a:r>
              <a:rPr 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patience</a:t>
            </a:r>
            <a:r>
              <a:rPr lang="en-US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. </a:t>
            </a:r>
            <a:r>
              <a:rPr lang="en-US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But let </a:t>
            </a:r>
            <a:r>
              <a:rPr 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patience</a:t>
            </a:r>
            <a:r>
              <a:rPr lang="en-US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 her perfect work, that ye may be perfect and entire, wanting nothing. (KJV)</a:t>
            </a:r>
            <a:r>
              <a:rPr lang="en-US" dirty="0"/>
              <a:t>.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CA" altLang="zh-TW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我的弟兄們，你們落在百般</a:t>
            </a:r>
            <a:r>
              <a:rPr lang="zh-TW" altLang="en-US" i="0" dirty="0">
                <a:solidFill>
                  <a:srgbClr val="CC6600"/>
                </a:solidFill>
                <a:effectLst/>
                <a:latin typeface="Times New Roman" panose="02020603050405020304" pitchFamily="18" charset="0"/>
              </a:rPr>
              <a:t>試煉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中，都要以為大</a:t>
            </a:r>
            <a:r>
              <a:rPr lang="zh-TW" alt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喜樂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； </a:t>
            </a:r>
            <a:r>
              <a:rPr lang="zh-TW" altLang="en-US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因為知道你們的信心經過試驗，就生</a:t>
            </a:r>
            <a:r>
              <a:rPr lang="zh-TW" alt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忍耐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。 </a:t>
            </a:r>
            <a:r>
              <a:rPr lang="zh-TW" altLang="en-US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但</a:t>
            </a:r>
            <a:r>
              <a:rPr lang="zh-TW" alt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忍耐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也當成功，使你們成全、完備，毫無缺欠。</a:t>
            </a:r>
            <a:endParaRPr lang="en-US" dirty="0"/>
          </a:p>
          <a:p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1:12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Blessed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(Joyful) is the man </a:t>
            </a:r>
            <a:r>
              <a:rPr 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who (patiently) endures </a:t>
            </a:r>
            <a:r>
              <a:rPr lang="en-US" i="0" dirty="0">
                <a:solidFill>
                  <a:srgbClr val="CC6600"/>
                </a:solidFill>
                <a:effectLst/>
                <a:latin typeface="Times New Roman" panose="02020603050405020304" pitchFamily="18" charset="0"/>
              </a:rPr>
              <a:t>temptation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for when he has been approved,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 he will receive the crown of life,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zh-TW" alt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忍受</a:t>
            </a:r>
            <a:r>
              <a:rPr lang="zh-TW" altLang="en-US" i="0" dirty="0">
                <a:solidFill>
                  <a:srgbClr val="CC6600"/>
                </a:solidFill>
                <a:effectLst/>
                <a:latin typeface="Times New Roman" panose="02020603050405020304" pitchFamily="18" charset="0"/>
              </a:rPr>
              <a:t>試探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的人是</a:t>
            </a:r>
            <a:r>
              <a:rPr lang="zh-TW" alt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有福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的，因為他經過試驗以後，必得生命的冠冕；這是主應許給那些愛他之人的。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086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19D36-E8E5-E3F9-B257-669C2AD2B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Observe: What is connected to </a:t>
            </a:r>
            <a:r>
              <a:rPr lang="en-CA" dirty="0">
                <a:solidFill>
                  <a:srgbClr val="FF6699"/>
                </a:solidFill>
              </a:rPr>
              <a:t>Joy</a:t>
            </a:r>
            <a:r>
              <a:rPr lang="en-CA" dirty="0"/>
              <a:t>?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A217DB-E205-94DF-188E-029BF2D1A0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>
                <a:solidFill>
                  <a:srgbClr val="0000CC"/>
                </a:solidFill>
              </a:rPr>
              <a:t>Patience</a:t>
            </a:r>
          </a:p>
          <a:p>
            <a:r>
              <a:rPr lang="en-CA" dirty="0">
                <a:solidFill>
                  <a:srgbClr val="CC6600"/>
                </a:solidFill>
              </a:rPr>
              <a:t>Temptation</a:t>
            </a:r>
          </a:p>
          <a:p>
            <a:r>
              <a:rPr lang="en-CA" dirty="0">
                <a:sym typeface="Wingdings" panose="05000000000000000000" pitchFamily="2" charset="2"/>
              </a:rPr>
              <a:t> Not the first things I think of when speak of Joy</a:t>
            </a:r>
          </a:p>
          <a:p>
            <a:r>
              <a:rPr lang="en-CA" dirty="0">
                <a:sym typeface="Wingdings" panose="05000000000000000000" pitchFamily="2" charset="2"/>
              </a:rPr>
              <a:t>Can we see these connections elsewhere in Scripture?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C4CE2E-AEE8-8B5B-5874-04048A6011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00CC"/>
                </a:solidFill>
              </a:rPr>
              <a:t>耐心</a:t>
            </a:r>
            <a:endParaRPr lang="en-CA" altLang="zh-TW" dirty="0">
              <a:solidFill>
                <a:srgbClr val="0000CC"/>
              </a:solidFill>
            </a:endParaRPr>
          </a:p>
          <a:p>
            <a:r>
              <a:rPr lang="zh-TW" altLang="en-US" i="0" dirty="0">
                <a:solidFill>
                  <a:srgbClr val="CC6600"/>
                </a:solidFill>
                <a:effectLst/>
                <a:latin typeface="Times New Roman" panose="02020603050405020304" pitchFamily="18" charset="0"/>
              </a:rPr>
              <a:t>試探</a:t>
            </a:r>
            <a:endParaRPr lang="en-CA" altLang="zh-TW" i="0" dirty="0">
              <a:solidFill>
                <a:srgbClr val="CC66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TW" altLang="en-US" dirty="0"/>
              <a:t>這不是我首先想到的</a:t>
            </a:r>
            <a:endParaRPr lang="en-CA" altLang="zh-TW" dirty="0"/>
          </a:p>
          <a:p>
            <a:r>
              <a:rPr lang="zh-TW" altLang="en-US" dirty="0"/>
              <a:t>我們能在聖經的其他地方看到這些連結嗎？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36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4BA10-C995-0027-CD96-17BA3E11B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562BAE-D694-0218-4A4F-66203B81A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James </a:t>
            </a:r>
            <a:r>
              <a:rPr lang="zh-TW" altLang="en-US" dirty="0"/>
              <a:t>雅各書 </a:t>
            </a:r>
            <a:r>
              <a:rPr lang="en-CA" dirty="0"/>
              <a:t>5:7-11 (WEB/</a:t>
            </a:r>
            <a:r>
              <a:rPr lang="en-CA" dirty="0" err="1"/>
              <a:t>CUVt</a:t>
            </a:r>
            <a:r>
              <a:rPr lang="en-CA" dirty="0"/>
              <a:t>)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5AD28B-4CD1-41B8-6319-CEE65E578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" y="685800"/>
            <a:ext cx="5181600" cy="4615408"/>
          </a:xfrm>
        </p:spPr>
        <p:txBody>
          <a:bodyPr>
            <a:normAutofit fontScale="70000" lnSpcReduction="20000"/>
          </a:bodyPr>
          <a:lstStyle/>
          <a:p>
            <a:r>
              <a:rPr lang="en-US" b="1" baseline="30000" dirty="0"/>
              <a:t>7</a:t>
            </a:r>
            <a:r>
              <a:rPr lang="en-US" dirty="0"/>
              <a:t>Be </a:t>
            </a:r>
            <a:r>
              <a:rPr lang="en-US" dirty="0">
                <a:solidFill>
                  <a:srgbClr val="0000CC"/>
                </a:solidFill>
              </a:rPr>
              <a:t>patient</a:t>
            </a:r>
            <a:r>
              <a:rPr lang="en-US" dirty="0"/>
              <a:t> therefore, brothers, until the coming of the Lord. Behold, the farmer </a:t>
            </a:r>
            <a:r>
              <a:rPr lang="en-US" dirty="0">
                <a:solidFill>
                  <a:srgbClr val="0000CC"/>
                </a:solidFill>
              </a:rPr>
              <a:t>waits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for the precious fruit of the earth, being </a:t>
            </a:r>
            <a:r>
              <a:rPr lang="en-US" dirty="0">
                <a:solidFill>
                  <a:srgbClr val="0000CC"/>
                </a:solidFill>
              </a:rPr>
              <a:t>patient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over it, until it receives the early and late rain. </a:t>
            </a:r>
            <a:r>
              <a:rPr lang="en-US" b="1" baseline="30000" dirty="0"/>
              <a:t> 8</a:t>
            </a:r>
            <a:r>
              <a:rPr lang="en-US" dirty="0"/>
              <a:t>You also be </a:t>
            </a:r>
            <a:r>
              <a:rPr lang="en-US" dirty="0">
                <a:solidFill>
                  <a:srgbClr val="0000CC"/>
                </a:solidFill>
              </a:rPr>
              <a:t>patient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dirty="0"/>
              <a:t>Establish your hearts, for the coming of the Lord is at hand. </a:t>
            </a:r>
            <a:r>
              <a:rPr lang="en-US" b="1" baseline="30000" dirty="0"/>
              <a:t> 9</a:t>
            </a:r>
            <a:r>
              <a:rPr lang="en-US" dirty="0"/>
              <a:t>Don't </a:t>
            </a:r>
            <a:r>
              <a:rPr lang="en-US" dirty="0">
                <a:highlight>
                  <a:srgbClr val="FF6699"/>
                </a:highlight>
              </a:rPr>
              <a:t>grumble</a:t>
            </a:r>
            <a:r>
              <a:rPr lang="en-US" dirty="0"/>
              <a:t>, brothers, against one another, so that you won't be judged. Behold, the judge stands at the door. </a:t>
            </a:r>
            <a:r>
              <a:rPr lang="en-US" b="1" baseline="30000" dirty="0"/>
              <a:t>10</a:t>
            </a:r>
            <a:r>
              <a:rPr lang="en-US" dirty="0"/>
              <a:t>Take, brothers, for an example of suffering and of </a:t>
            </a:r>
            <a:r>
              <a:rPr lang="en-US" dirty="0">
                <a:solidFill>
                  <a:srgbClr val="0000CC"/>
                </a:solidFill>
              </a:rPr>
              <a:t>patience, </a:t>
            </a:r>
            <a:r>
              <a:rPr lang="en-US" dirty="0"/>
              <a:t>the prophets who spoke in the name of the Lord. </a:t>
            </a:r>
            <a:r>
              <a:rPr lang="en-US" b="1" baseline="30000" dirty="0"/>
              <a:t>11</a:t>
            </a:r>
            <a:r>
              <a:rPr lang="en-US" dirty="0"/>
              <a:t>Behold, we call them blessed who </a:t>
            </a:r>
            <a:r>
              <a:rPr lang="en-US" dirty="0">
                <a:solidFill>
                  <a:srgbClr val="0000CC"/>
                </a:solidFill>
              </a:rPr>
              <a:t>endured</a:t>
            </a:r>
            <a:r>
              <a:rPr lang="en-US" dirty="0"/>
              <a:t>. You have heard of the </a:t>
            </a:r>
            <a:r>
              <a:rPr lang="en-US" dirty="0">
                <a:solidFill>
                  <a:srgbClr val="0000CC"/>
                </a:solidFill>
              </a:rPr>
              <a:t>patience</a:t>
            </a:r>
            <a:r>
              <a:rPr lang="en-US" dirty="0"/>
              <a:t> of Job, and have seen the Lord in the outcome, and how the Lord is full of compassion and mercy.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CC691C7-3EC7-FF2C-5569-C4F036AB0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57800" y="670972"/>
            <a:ext cx="3810000" cy="4558228"/>
          </a:xfrm>
        </p:spPr>
        <p:txBody>
          <a:bodyPr>
            <a:normAutofit fontScale="70000" lnSpcReduction="20000"/>
          </a:bodyPr>
          <a:lstStyle/>
          <a:p>
            <a:r>
              <a:rPr lang="zh-TW" alt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弟兄們哪，你們要</a:t>
            </a:r>
            <a:r>
              <a:rPr lang="zh-TW" altLang="en-US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忍耐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，直到主來。看哪，農夫忍耐</a:t>
            </a:r>
            <a:r>
              <a:rPr lang="zh-TW" altLang="en-US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等候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地裡寶貴的出產，直到得了秋雨春雨。 </a:t>
            </a:r>
            <a:r>
              <a:rPr lang="zh-TW" alt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你們也當</a:t>
            </a:r>
            <a:r>
              <a:rPr lang="zh-TW" altLang="en-US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忍耐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，堅固你們的心，因為主來的日子近了。 </a:t>
            </a:r>
            <a:r>
              <a:rPr lang="zh-TW" alt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弟兄們，你們不要彼此</a:t>
            </a:r>
            <a:r>
              <a:rPr lang="zh-TW" altLang="en-US" b="0" i="0" dirty="0">
                <a:solidFill>
                  <a:srgbClr val="000000"/>
                </a:solidFill>
                <a:effectLst/>
                <a:highlight>
                  <a:srgbClr val="FF6699"/>
                </a:highlight>
                <a:latin typeface="Times New Roman" panose="02020603050405020304" pitchFamily="18" charset="0"/>
              </a:rPr>
              <a:t>埋怨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，免得受審判。看哪，審判的主站在門前了。 </a:t>
            </a:r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弟兄們，你們要把那先前奉主名說話的眾先知當作能受苦能</a:t>
            </a:r>
            <a:r>
              <a:rPr lang="zh-TW" altLang="en-US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忍耐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的榜樣。 </a:t>
            </a:r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11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那先前</a:t>
            </a:r>
            <a:r>
              <a:rPr lang="zh-TW" altLang="en-US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忍耐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的人，我們稱他們是有福的。你們聽見過約伯的</a:t>
            </a:r>
            <a:r>
              <a:rPr lang="zh-TW" altLang="en-US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忍耐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，也知道主給他的結局，明顯主是滿心憐憫，大有慈悲。</a:t>
            </a:r>
            <a:endParaRPr lang="en-US" dirty="0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F49D7FE-B9D8-5DE6-AED1-50BAD013BE5B}"/>
              </a:ext>
            </a:extLst>
          </p:cNvPr>
          <p:cNvSpPr/>
          <p:nvPr/>
        </p:nvSpPr>
        <p:spPr bwMode="auto">
          <a:xfrm>
            <a:off x="387375" y="4980542"/>
            <a:ext cx="3744416" cy="1701942"/>
          </a:xfrm>
          <a:prstGeom prst="rightArrow">
            <a:avLst>
              <a:gd name="adj1" fmla="val 50000"/>
              <a:gd name="adj2" fmla="val 48544"/>
            </a:avLst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CA" sz="4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Waiting  </a:t>
            </a:r>
            <a:r>
              <a:rPr lang="zh-TW" altLang="en-US" sz="4000" b="1" dirty="0">
                <a:solidFill>
                  <a:schemeClr val="bg1"/>
                </a:solidFill>
              </a:rPr>
              <a:t>等候</a:t>
            </a:r>
            <a:endParaRPr kumimoji="0" lang="en-US" sz="4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C43AEAE3-4497-5514-CEE6-EAE3041CE114}"/>
              </a:ext>
            </a:extLst>
          </p:cNvPr>
          <p:cNvSpPr/>
          <p:nvPr/>
        </p:nvSpPr>
        <p:spPr bwMode="auto">
          <a:xfrm>
            <a:off x="4154239" y="5111433"/>
            <a:ext cx="2592288" cy="1440160"/>
          </a:xfrm>
          <a:prstGeom prst="homePlat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4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Patience</a:t>
            </a:r>
          </a:p>
          <a:p>
            <a:pPr algn="ctr"/>
            <a:r>
              <a:rPr lang="zh-TW" altLang="en-US" sz="4000" dirty="0">
                <a:solidFill>
                  <a:schemeClr val="bg1"/>
                </a:solidFill>
              </a:rPr>
              <a:t>忍耐</a:t>
            </a:r>
            <a:endParaRPr kumimoji="0" lang="en-C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823F6D7-E311-6808-BB1E-443C2205A872}"/>
              </a:ext>
            </a:extLst>
          </p:cNvPr>
          <p:cNvSpPr/>
          <p:nvPr/>
        </p:nvSpPr>
        <p:spPr bwMode="auto">
          <a:xfrm>
            <a:off x="6746527" y="5111433"/>
            <a:ext cx="1929929" cy="1440160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CA" sz="4400" b="0" i="0" u="none" strike="noStrike" cap="none" normalizeH="0" baseline="0" dirty="0">
                <a:ln>
                  <a:noFill/>
                </a:ln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Joy</a:t>
            </a:r>
          </a:p>
          <a:p>
            <a:pPr algn="ctr"/>
            <a:r>
              <a:rPr lang="zh-TW" altLang="en-US" sz="4400" dirty="0">
                <a:solidFill>
                  <a:srgbClr val="FF6699"/>
                </a:solidFill>
              </a:rPr>
              <a:t>喜樂</a:t>
            </a:r>
            <a:endParaRPr kumimoji="0" lang="en-US" sz="4400" b="0" i="0" u="none" strike="noStrike" cap="none" normalizeH="0" baseline="0" dirty="0">
              <a:ln>
                <a:noFill/>
              </a:ln>
              <a:solidFill>
                <a:srgbClr val="FF66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2720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2D1D61-D082-1351-ECBC-D989A1E4760C}"/>
              </a:ext>
            </a:extLst>
          </p:cNvPr>
          <p:cNvSpPr/>
          <p:nvPr/>
        </p:nvSpPr>
        <p:spPr>
          <a:xfrm>
            <a:off x="1369680" y="260648"/>
            <a:ext cx="640463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Aspects of 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The Fruit </a:t>
            </a:r>
          </a:p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of the Spirit…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6161BAF-51FF-D4A9-6D1F-D4B60B574398}"/>
              </a:ext>
            </a:extLst>
          </p:cNvPr>
          <p:cNvGrpSpPr/>
          <p:nvPr/>
        </p:nvGrpSpPr>
        <p:grpSpPr>
          <a:xfrm>
            <a:off x="35496" y="2896603"/>
            <a:ext cx="8928992" cy="1953048"/>
            <a:chOff x="35496" y="2896603"/>
            <a:chExt cx="8928992" cy="195304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FB58E4-9433-454B-66E5-D579894D6BC1}"/>
                </a:ext>
              </a:extLst>
            </p:cNvPr>
            <p:cNvSpPr txBox="1"/>
            <p:nvPr/>
          </p:nvSpPr>
          <p:spPr>
            <a:xfrm>
              <a:off x="267074" y="3772433"/>
              <a:ext cx="869741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i="0" baseline="30000" dirty="0"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Gl</a:t>
              </a:r>
              <a:r>
                <a:rPr lang="en-US" altLang="zh-TW" sz="3200" b="1" baseline="30000" dirty="0">
                  <a:solidFill>
                    <a:srgbClr val="0000FF"/>
                  </a:solidFill>
                  <a:latin typeface="consolas" panose="020B0609020204030204" pitchFamily="49" charset="0"/>
                </a:rPr>
                <a:t>5:</a:t>
              </a:r>
              <a:r>
                <a:rPr lang="en-US" altLang="zh-TW" sz="3200" b="1" i="0" baseline="30000" dirty="0"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22</a:t>
              </a:r>
              <a:r>
                <a:rPr lang="zh-TW" altLang="en-US" sz="3200" b="0" i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聖靈所結的果子，就是仁愛、</a:t>
              </a:r>
              <a:r>
                <a:rPr lang="zh-TW" altLang="en-US" sz="3200" b="1" i="0" dirty="0">
                  <a:solidFill>
                    <a:srgbClr val="FF6699"/>
                  </a:solidFill>
                  <a:effectLst/>
                  <a:latin typeface="Times New Roman" panose="02020603050405020304" pitchFamily="18" charset="0"/>
                </a:rPr>
                <a:t>喜樂</a:t>
              </a:r>
              <a:r>
                <a:rPr lang="zh-TW" altLang="en-US" sz="3200" b="0" i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、和平、</a:t>
              </a:r>
              <a:r>
                <a:rPr lang="zh-TW" altLang="en-US" sz="3200" b="1" i="0" dirty="0">
                  <a:solidFill>
                    <a:srgbClr val="0000CC"/>
                  </a:solidFill>
                  <a:effectLst/>
                  <a:latin typeface="Times New Roman" panose="02020603050405020304" pitchFamily="18" charset="0"/>
                </a:rPr>
                <a:t>忍耐</a:t>
              </a:r>
              <a:r>
                <a:rPr lang="zh-TW" altLang="en-US" sz="3200" b="0" i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、恩慈、良善、信實、 </a:t>
              </a:r>
              <a:r>
                <a:rPr lang="en-US" altLang="zh-TW" sz="3200" b="1" i="0" baseline="30000" dirty="0"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23</a:t>
              </a:r>
              <a:r>
                <a:rPr lang="zh-TW" altLang="en-US" sz="3200" b="0" i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溫柔、節制。</a:t>
              </a:r>
              <a:endParaRPr lang="en-US" sz="32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5611D45-73E3-EE2A-6A3A-18F21DFD3E00}"/>
                </a:ext>
              </a:extLst>
            </p:cNvPr>
            <p:cNvSpPr txBox="1"/>
            <p:nvPr/>
          </p:nvSpPr>
          <p:spPr>
            <a:xfrm>
              <a:off x="35496" y="2896603"/>
              <a:ext cx="8928992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i="0" baseline="30000" dirty="0"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Gl5:22</a:t>
              </a:r>
              <a:r>
                <a:rPr lang="en-US" sz="2600" b="0" i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But the fruit of the Spirit </a:t>
              </a:r>
              <a:r>
                <a:rPr lang="en-US" sz="2600" b="1" i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is </a:t>
              </a:r>
              <a:r>
                <a:rPr lang="en-US" sz="2600" b="0" i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love, </a:t>
              </a:r>
              <a:r>
                <a:rPr lang="en-US" sz="2600" b="1" i="0" dirty="0">
                  <a:solidFill>
                    <a:srgbClr val="FF6699"/>
                  </a:solidFill>
                  <a:effectLst/>
                  <a:latin typeface="Times New Roman" panose="02020603050405020304" pitchFamily="18" charset="0"/>
                </a:rPr>
                <a:t>joy</a:t>
              </a:r>
              <a:r>
                <a:rPr lang="en-US" sz="2600" b="0" i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, peace, </a:t>
              </a:r>
              <a:r>
                <a:rPr lang="en-US" sz="2600" b="1" i="0" dirty="0">
                  <a:solidFill>
                    <a:srgbClr val="0000CC"/>
                  </a:solidFill>
                  <a:effectLst/>
                  <a:latin typeface="Times New Roman" panose="02020603050405020304" pitchFamily="18" charset="0"/>
                </a:rPr>
                <a:t>patience</a:t>
              </a:r>
              <a:r>
                <a:rPr lang="en-US" sz="2600" b="0" i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, kindness, goodness, faith(fulness), </a:t>
              </a:r>
              <a:r>
                <a:rPr lang="en-US" sz="2600" b="1" i="0" baseline="30000" dirty="0">
                  <a:solidFill>
                    <a:srgbClr val="0000FF"/>
                  </a:solidFill>
                  <a:effectLst/>
                  <a:latin typeface="consolas" panose="020B0609020204030204" pitchFamily="49" charset="0"/>
                </a:rPr>
                <a:t>23</a:t>
              </a:r>
              <a:r>
                <a:rPr lang="en-US" sz="2600" b="0" i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gentleness, and self-control. </a:t>
              </a:r>
              <a:endParaRPr lang="en-US" sz="2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7517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6D29652-3AFA-60FB-FD64-DCF95C2C8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Jesus </a:t>
            </a:r>
            <a:r>
              <a:rPr lang="zh-TW" altLang="en-US" dirty="0"/>
              <a:t>耶穌 </a:t>
            </a:r>
            <a:r>
              <a:rPr lang="en-CA" altLang="zh-TW" dirty="0"/>
              <a:t>(Hebrews </a:t>
            </a:r>
            <a:r>
              <a:rPr lang="zh-TW" altLang="en-US" dirty="0"/>
              <a:t>希伯來書 </a:t>
            </a:r>
            <a:r>
              <a:rPr lang="en-CA" altLang="zh-TW" dirty="0"/>
              <a:t>12:2)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7DBCDB-4A10-52EB-7654-3EC97D9ED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…let us run with </a:t>
            </a:r>
            <a:r>
              <a:rPr lang="en-US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patience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 race that is set before us, 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looking to Jesus, the author and perfecter of faith, who for the </a:t>
            </a:r>
            <a:r>
              <a:rPr lang="en-US" b="1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joy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that was set before him </a:t>
            </a:r>
            <a:r>
              <a:rPr lang="en-US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endured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 </a:t>
            </a:r>
            <a:r>
              <a:rPr lang="en-US" b="0" i="0" dirty="0">
                <a:solidFill>
                  <a:srgbClr val="CC6600"/>
                </a:solidFill>
                <a:effectLst/>
                <a:latin typeface="Times New Roman" panose="02020603050405020304" pitchFamily="18" charset="0"/>
              </a:rPr>
              <a:t>cross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 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722856-DE38-7CB8-3662-13EADE8C5C8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存心</a:t>
            </a:r>
            <a:r>
              <a:rPr lang="zh-TW" altLang="en-US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忍耐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，奔那擺在我們前頭的路程， </a:t>
            </a:r>
            <a:r>
              <a:rPr lang="zh-TW" alt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仰望為我們信心創始成終的耶穌。他因那擺在前面的</a:t>
            </a:r>
            <a:r>
              <a:rPr lang="zh-TW" altLang="en-US" b="1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喜樂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，就輕看羞辱，</a:t>
            </a:r>
            <a:r>
              <a:rPr lang="zh-TW" altLang="en-US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忍受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了</a:t>
            </a:r>
            <a:r>
              <a:rPr lang="zh-TW" altLang="en-US" b="0" i="0" dirty="0">
                <a:solidFill>
                  <a:srgbClr val="CC6600"/>
                </a:solidFill>
                <a:effectLst/>
                <a:latin typeface="Times New Roman" panose="02020603050405020304" pitchFamily="18" charset="0"/>
              </a:rPr>
              <a:t>十字架的苦難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，便坐在神寶座的右邊。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235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9247F0C-48A7-0682-AE04-64D6E09EE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Meditate on Cross </a:t>
            </a:r>
            <a:r>
              <a:rPr lang="zh-TW" altLang="en-US" dirty="0"/>
              <a:t>默想十字架</a:t>
            </a:r>
            <a:endParaRPr lang="en-US" dirty="0"/>
          </a:p>
        </p:txBody>
      </p:sp>
      <p:pic>
        <p:nvPicPr>
          <p:cNvPr id="1026" name="Picture 2" descr="Calvary - Octavio Ocampo - WikiArt.org">
            <a:extLst>
              <a:ext uri="{FF2B5EF4-FFF2-40B4-BE49-F238E27FC236}">
                <a16:creationId xmlns:a16="http://schemas.microsoft.com/office/drawing/2014/main" id="{0607F269-20E7-CF92-79AC-0928A63715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972" y="700088"/>
            <a:ext cx="4456056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847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D4F35-0171-7C5E-C806-33EC45020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Observations </a:t>
            </a:r>
            <a:r>
              <a:rPr lang="zh-TW" altLang="en-US" dirty="0"/>
              <a:t>觀察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4EAF7-B19D-C5B0-C232-445C16C83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Patience and Joy are connected in Scripture</a:t>
            </a:r>
          </a:p>
          <a:p>
            <a:r>
              <a:rPr lang="en-CA" dirty="0"/>
              <a:t>For Jesus, Joy is  </a:t>
            </a:r>
          </a:p>
          <a:p>
            <a:pPr lvl="1"/>
            <a:r>
              <a:rPr lang="en-CA" dirty="0"/>
              <a:t>Not because of the cross and death</a:t>
            </a:r>
          </a:p>
          <a:p>
            <a:pPr lvl="1"/>
            <a:r>
              <a:rPr lang="en-CA" dirty="0"/>
              <a:t>But because of what the cross and what his death accomplished </a:t>
            </a:r>
          </a:p>
          <a:p>
            <a:r>
              <a:rPr lang="en-CA" dirty="0"/>
              <a:t>For the Farmer, Joy is </a:t>
            </a:r>
          </a:p>
          <a:p>
            <a:pPr lvl="1"/>
            <a:r>
              <a:rPr lang="en-CA" dirty="0"/>
              <a:t>Not because of the sowing and waiting</a:t>
            </a:r>
          </a:p>
          <a:p>
            <a:pPr lvl="1"/>
            <a:r>
              <a:rPr lang="en-CA" dirty="0"/>
              <a:t>But because of the coming harvest</a:t>
            </a:r>
          </a:p>
          <a:p>
            <a:r>
              <a:rPr lang="en-CA" dirty="0"/>
              <a:t>There is a waiting period, for which patience is required.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B3C999-EAB0-1B72-FBBD-8F6FCBCCDAD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zh-TW" altLang="en-US" dirty="0"/>
              <a:t>聖經中忍耐與喜樂是相連的</a:t>
            </a:r>
            <a:endParaRPr lang="en-CA" altLang="zh-TW" dirty="0"/>
          </a:p>
          <a:p>
            <a:r>
              <a:rPr lang="zh-TW" altLang="en-US" dirty="0"/>
              <a:t>對耶穌來說，喜樂</a:t>
            </a:r>
            <a:endParaRPr lang="en-CA" altLang="zh-TW" dirty="0"/>
          </a:p>
          <a:p>
            <a:pPr lvl="1"/>
            <a:r>
              <a:rPr lang="zh-TW" altLang="en-US" dirty="0"/>
              <a:t>不是因為十字架和死亡</a:t>
            </a:r>
            <a:endParaRPr lang="en-CA" altLang="zh-TW" dirty="0"/>
          </a:p>
          <a:p>
            <a:pPr lvl="1"/>
            <a:r>
              <a:rPr lang="zh-TW" altLang="en-US" dirty="0"/>
              <a:t>但是因為十字架和他的死所成就的</a:t>
            </a:r>
            <a:endParaRPr lang="en-CA" altLang="zh-TW" dirty="0"/>
          </a:p>
          <a:p>
            <a:r>
              <a:rPr lang="zh-TW" altLang="en-US" dirty="0"/>
              <a:t>對農民來說，快樂</a:t>
            </a:r>
            <a:endParaRPr lang="en-CA" altLang="zh-TW" dirty="0"/>
          </a:p>
          <a:p>
            <a:pPr lvl="1"/>
            <a:r>
              <a:rPr lang="zh-TW" altLang="en-US" dirty="0"/>
              <a:t>不是因為播種和等待</a:t>
            </a:r>
            <a:endParaRPr lang="en-CA" altLang="zh-TW" dirty="0"/>
          </a:p>
          <a:p>
            <a:pPr lvl="1"/>
            <a:r>
              <a:rPr lang="zh-TW" altLang="en-US" dirty="0"/>
              <a:t>但但因為即將到來的收穫</a:t>
            </a:r>
            <a:endParaRPr lang="en-CA" altLang="zh-TW" dirty="0"/>
          </a:p>
          <a:p>
            <a:r>
              <a:rPr lang="zh-TW" altLang="en-US" dirty="0"/>
              <a:t>有等待期，需要耐心等待</a:t>
            </a:r>
            <a:endParaRPr lang="en-CA" altLang="zh-TW" dirty="0"/>
          </a:p>
        </p:txBody>
      </p:sp>
    </p:spTree>
    <p:extLst>
      <p:ext uri="{BB962C8B-B14F-4D97-AF65-F5344CB8AC3E}">
        <p14:creationId xmlns:p14="http://schemas.microsoft.com/office/powerpoint/2010/main" val="2255211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07554-A986-B1A1-A15D-2E3F4AE63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F58F7E-4CD5-4C73-6E5A-2DF02C670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James </a:t>
            </a:r>
            <a:r>
              <a:rPr lang="zh-TW" altLang="en-US" dirty="0"/>
              <a:t>雅各書 </a:t>
            </a:r>
            <a:r>
              <a:rPr lang="en-CA" dirty="0"/>
              <a:t>1:2-4,12 (WEB/</a:t>
            </a:r>
            <a:r>
              <a:rPr lang="en-CA" dirty="0" err="1"/>
              <a:t>CUVt</a:t>
            </a:r>
            <a:r>
              <a:rPr lang="en-CA" dirty="0"/>
              <a:t>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E5BE6-D4CB-180A-1E5F-AE8B5F340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1:2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My brethren, count it all</a:t>
            </a:r>
            <a:r>
              <a:rPr lang="en-US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joy</a:t>
            </a:r>
            <a:r>
              <a:rPr lang="en-US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when ye fall into divers </a:t>
            </a:r>
            <a:r>
              <a:rPr lang="en-US" i="0" dirty="0">
                <a:solidFill>
                  <a:srgbClr val="CC6600"/>
                </a:solidFill>
                <a:effectLst/>
                <a:latin typeface="Times New Roman" panose="02020603050405020304" pitchFamily="18" charset="0"/>
              </a:rPr>
              <a:t>temptation</a:t>
            </a:r>
            <a:r>
              <a:rPr lang="en-US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r>
              <a:rPr lang="en-US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Knowing this, that the trying of your faith worketh </a:t>
            </a:r>
            <a:r>
              <a:rPr 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patience</a:t>
            </a:r>
            <a:r>
              <a:rPr lang="en-US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. </a:t>
            </a:r>
            <a:r>
              <a:rPr lang="en-US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But let </a:t>
            </a:r>
            <a:r>
              <a:rPr 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patience</a:t>
            </a:r>
            <a:r>
              <a:rPr lang="en-US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 her perfect work, that ye may be perfect and entire, wanting nothing. (KJV)</a:t>
            </a:r>
            <a:r>
              <a:rPr lang="en-US" dirty="0"/>
              <a:t>.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CA" altLang="zh-TW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我的弟兄們，你們落在百般</a:t>
            </a:r>
            <a:r>
              <a:rPr lang="zh-TW" altLang="en-US" i="0" dirty="0">
                <a:solidFill>
                  <a:srgbClr val="CC6600"/>
                </a:solidFill>
                <a:effectLst/>
                <a:latin typeface="Times New Roman" panose="02020603050405020304" pitchFamily="18" charset="0"/>
              </a:rPr>
              <a:t>試煉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中，都要以為大</a:t>
            </a:r>
            <a:r>
              <a:rPr lang="zh-TW" alt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喜樂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； </a:t>
            </a:r>
            <a:r>
              <a:rPr lang="zh-TW" altLang="en-US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因為知道你們的信心經過試驗，就生</a:t>
            </a:r>
            <a:r>
              <a:rPr lang="zh-TW" alt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忍耐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。 </a:t>
            </a:r>
            <a:r>
              <a:rPr lang="zh-TW" altLang="en-US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但</a:t>
            </a:r>
            <a:r>
              <a:rPr lang="zh-TW" alt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忍耐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也當成功，使你們成全、完備，毫無缺欠。</a:t>
            </a:r>
            <a:endParaRPr lang="en-US" dirty="0"/>
          </a:p>
          <a:p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1:12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Blessed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(Joyful) is the man </a:t>
            </a:r>
            <a:r>
              <a:rPr 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who (patiently) endures </a:t>
            </a:r>
            <a:r>
              <a:rPr lang="en-US" i="0" dirty="0">
                <a:solidFill>
                  <a:srgbClr val="CC6600"/>
                </a:solidFill>
                <a:effectLst/>
                <a:latin typeface="Times New Roman" panose="02020603050405020304" pitchFamily="18" charset="0"/>
              </a:rPr>
              <a:t>temptation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for when he has been approved,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 he will receive the crown of life,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zh-TW" alt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忍受</a:t>
            </a:r>
            <a:r>
              <a:rPr lang="zh-TW" altLang="en-US" i="0" dirty="0">
                <a:solidFill>
                  <a:srgbClr val="CC6600"/>
                </a:solidFill>
                <a:effectLst/>
                <a:latin typeface="Times New Roman" panose="02020603050405020304" pitchFamily="18" charset="0"/>
              </a:rPr>
              <a:t>試探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的人是</a:t>
            </a:r>
            <a:r>
              <a:rPr lang="zh-TW" altLang="en-US" i="0" dirty="0">
                <a:solidFill>
                  <a:srgbClr val="FF6699"/>
                </a:solidFill>
                <a:effectLst/>
                <a:latin typeface="Times New Roman" panose="02020603050405020304" pitchFamily="18" charset="0"/>
              </a:rPr>
              <a:t>有福</a:t>
            </a:r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的，因為他經過試驗以後，必得生命的冠冕；這是主應許給那些愛他之人的。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709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F6A9F-FF24-CC69-8BBF-5630107E4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940BA-21DC-3E7F-3B6D-2A3B98A8F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Joy </a:t>
            </a:r>
            <a:r>
              <a:rPr lang="zh-TW" altLang="en-US" dirty="0"/>
              <a:t>喜悅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6FC82-9A59-C961-A2CA-0318D59EB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Not because of the temptation itself</a:t>
            </a:r>
          </a:p>
          <a:p>
            <a:r>
              <a:rPr lang="en-CA" dirty="0"/>
              <a:t>But because of what the temptation accomplishes:</a:t>
            </a:r>
          </a:p>
          <a:p>
            <a:pPr lvl="1"/>
            <a:r>
              <a:rPr lang="en-CA" dirty="0"/>
              <a:t>Makes us strong, pure and holy</a:t>
            </a:r>
          </a:p>
          <a:p>
            <a:pPr lvl="1"/>
            <a:r>
              <a:rPr lang="en-CA" dirty="0"/>
              <a:t>Approval of God</a:t>
            </a:r>
          </a:p>
          <a:p>
            <a:pPr lvl="1"/>
            <a:r>
              <a:rPr lang="en-CA" dirty="0"/>
              <a:t>Receive the crown of life</a:t>
            </a:r>
          </a:p>
          <a:p>
            <a:r>
              <a:rPr lang="en-CA" dirty="0"/>
              <a:t>Conditional on </a:t>
            </a:r>
            <a:r>
              <a:rPr lang="en-CA" dirty="0">
                <a:solidFill>
                  <a:srgbClr val="0000CC"/>
                </a:solidFill>
              </a:rPr>
              <a:t>patient endurance </a:t>
            </a:r>
            <a:r>
              <a:rPr lang="en-CA" dirty="0">
                <a:solidFill>
                  <a:schemeClr val="tx1"/>
                </a:solidFill>
              </a:rPr>
              <a:t>(Stop </a:t>
            </a:r>
            <a:r>
              <a:rPr lang="en-CA" dirty="0">
                <a:solidFill>
                  <a:schemeClr val="tx1"/>
                </a:solidFill>
                <a:highlight>
                  <a:srgbClr val="FF6699"/>
                </a:highlight>
              </a:rPr>
              <a:t>grumbling!</a:t>
            </a:r>
            <a:r>
              <a:rPr lang="en-CA" dirty="0">
                <a:solidFill>
                  <a:schemeClr val="tx1"/>
                </a:solidFill>
              </a:rPr>
              <a:t>)</a:t>
            </a:r>
            <a:endParaRPr lang="en-CA" dirty="0">
              <a:solidFill>
                <a:srgbClr val="0000CC"/>
              </a:solidFill>
            </a:endParaRP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C690A-90EF-FAA7-5744-F96642E57EA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dirty="0"/>
              <a:t>不是因為誘惑本身</a:t>
            </a:r>
            <a:endParaRPr lang="en-CA" altLang="zh-TW" dirty="0"/>
          </a:p>
          <a:p>
            <a:r>
              <a:rPr lang="zh-TW" altLang="en-US" dirty="0"/>
              <a:t>但是由於誘惑所帶來的後果：</a:t>
            </a:r>
            <a:endParaRPr lang="en-CA" altLang="zh-TW" dirty="0"/>
          </a:p>
          <a:p>
            <a:pPr lvl="1"/>
            <a:r>
              <a:rPr lang="zh-TW" altLang="en-US" dirty="0"/>
              <a:t>使我們堅強、純潔、聖</a:t>
            </a:r>
            <a:endParaRPr lang="en-CA" altLang="zh-TW" dirty="0"/>
          </a:p>
          <a:p>
            <a:pPr lvl="1"/>
            <a:r>
              <a:rPr lang="zh-TW" altLang="en-US" dirty="0"/>
              <a:t>神的認可</a:t>
            </a:r>
            <a:endParaRPr lang="en-CA" altLang="zh-TW" dirty="0"/>
          </a:p>
          <a:p>
            <a:pPr lvl="1"/>
            <a:r>
              <a:rPr lang="zh-TW" alt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得生命的冠冕</a:t>
            </a:r>
            <a:endParaRPr lang="en-CA" altLang="zh-TW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TW" altLang="en-US" dirty="0"/>
              <a:t>需要</a:t>
            </a:r>
            <a:r>
              <a:rPr lang="zh-TW" altLang="en-US" dirty="0">
                <a:solidFill>
                  <a:srgbClr val="0000CC"/>
                </a:solidFill>
              </a:rPr>
              <a:t>忍耐</a:t>
            </a:r>
            <a:r>
              <a:rPr lang="zh-TW" altLang="en-US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忍受 </a:t>
            </a:r>
            <a:r>
              <a:rPr lang="en-CA" altLang="zh-TW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(</a:t>
            </a:r>
            <a:r>
              <a:rPr lang="zh-TW" altLang="en-US" dirty="0"/>
              <a:t>停止</a:t>
            </a:r>
            <a:r>
              <a:rPr lang="zh-TW" altLang="en-US" b="0" i="0" dirty="0">
                <a:solidFill>
                  <a:srgbClr val="000000"/>
                </a:solidFill>
                <a:effectLst/>
                <a:highlight>
                  <a:srgbClr val="FF6699"/>
                </a:highlight>
                <a:latin typeface="Times New Roman" panose="02020603050405020304" pitchFamily="18" charset="0"/>
              </a:rPr>
              <a:t>埋怨</a:t>
            </a:r>
            <a:r>
              <a:rPr lang="en-CA" altLang="zh-TW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</a:rPr>
              <a:t>)</a:t>
            </a:r>
            <a:endParaRPr lang="en-CA" altLang="zh-TW" dirty="0"/>
          </a:p>
        </p:txBody>
      </p:sp>
      <p:sp>
        <p:nvSpPr>
          <p:cNvPr id="19" name="&quot;Not Allowed&quot; Symbol 18">
            <a:extLst>
              <a:ext uri="{FF2B5EF4-FFF2-40B4-BE49-F238E27FC236}">
                <a16:creationId xmlns:a16="http://schemas.microsoft.com/office/drawing/2014/main" id="{C3952D57-3FAD-34DD-9217-FF6D54D0615E}"/>
              </a:ext>
            </a:extLst>
          </p:cNvPr>
          <p:cNvSpPr/>
          <p:nvPr/>
        </p:nvSpPr>
        <p:spPr bwMode="auto">
          <a:xfrm>
            <a:off x="8748464" y="2852936"/>
            <a:ext cx="288032" cy="288032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&quot;Not Allowed&quot; Symbol 19">
            <a:extLst>
              <a:ext uri="{FF2B5EF4-FFF2-40B4-BE49-F238E27FC236}">
                <a16:creationId xmlns:a16="http://schemas.microsoft.com/office/drawing/2014/main" id="{3677887F-A29C-4CC7-58F3-46A6CEBB362A}"/>
              </a:ext>
            </a:extLst>
          </p:cNvPr>
          <p:cNvSpPr/>
          <p:nvPr/>
        </p:nvSpPr>
        <p:spPr bwMode="auto">
          <a:xfrm>
            <a:off x="4860032" y="5869880"/>
            <a:ext cx="288032" cy="288032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635574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3" id="{F93F1963-C7AF-4301-88EB-21FA1819986D}" vid="{BAB3DFDC-2340-4978-B0C0-489459317CA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zcbc</Template>
  <TotalTime>380</TotalTime>
  <Words>2716</Words>
  <Application>Microsoft Office PowerPoint</Application>
  <PresentationFormat>On-screen Show (4:3)</PresentationFormat>
  <Paragraphs>148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Roboto</vt:lpstr>
      <vt:lpstr>Arial</vt:lpstr>
      <vt:lpstr>Wingdings</vt:lpstr>
      <vt:lpstr>Times New Roman</vt:lpstr>
      <vt:lpstr>consolas</vt:lpstr>
      <vt:lpstr>ecp1026.pot</vt:lpstr>
      <vt:lpstr>Joy 喜樂</vt:lpstr>
      <vt:lpstr>James 雅各書 1:2-4,12 (WEB/CUVt)</vt:lpstr>
      <vt:lpstr>PowerPoint Presentation</vt:lpstr>
      <vt:lpstr>James 雅各書 1:2-4,12 (WEB/CUVt)</vt:lpstr>
      <vt:lpstr>James 雅各書 1:2-4,12 (WEB/CUVt)</vt:lpstr>
      <vt:lpstr>The Text</vt:lpstr>
      <vt:lpstr>James 雅各書 1:2-4,12 (WEB/CUVt)</vt:lpstr>
      <vt:lpstr>Observe: What is connected to Joy?</vt:lpstr>
      <vt:lpstr>James 雅各書 5:7-11 (WEB/CUVt)</vt:lpstr>
      <vt:lpstr>PowerPoint Presentation</vt:lpstr>
      <vt:lpstr>Jesus 耶穌 (Hebrews 希伯來書 12:2)</vt:lpstr>
      <vt:lpstr>Meditate on Cross 默想十字架</vt:lpstr>
      <vt:lpstr>Observations 觀察</vt:lpstr>
      <vt:lpstr>James 雅各書 1:2-4,12 (WEB/CUVt)</vt:lpstr>
      <vt:lpstr>Joy 喜悅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Research Communication</dc:subject>
  <dc:creator>Jonathon David White</dc:creator>
  <cp:lastModifiedBy>Jonathon David White</cp:lastModifiedBy>
  <cp:revision>15</cp:revision>
  <cp:lastPrinted>2001-10-23T02:48:11Z</cp:lastPrinted>
  <dcterms:created xsi:type="dcterms:W3CDTF">2024-12-01T01:34:25Z</dcterms:created>
  <dcterms:modified xsi:type="dcterms:W3CDTF">2024-12-04T03:03:00Z</dcterms:modified>
</cp:coreProperties>
</file>