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9" r:id="rId1"/>
  </p:sldMasterIdLst>
  <p:notesMasterIdLst>
    <p:notesMasterId r:id="rId14"/>
  </p:notesMasterIdLst>
  <p:handoutMasterIdLst>
    <p:handoutMasterId r:id="rId15"/>
  </p:handoutMasterIdLst>
  <p:sldIdLst>
    <p:sldId id="263" r:id="rId2"/>
    <p:sldId id="276" r:id="rId3"/>
    <p:sldId id="279" r:id="rId4"/>
    <p:sldId id="275" r:id="rId5"/>
    <p:sldId id="280" r:id="rId6"/>
    <p:sldId id="281" r:id="rId7"/>
    <p:sldId id="277" r:id="rId8"/>
    <p:sldId id="283" r:id="rId9"/>
    <p:sldId id="284" r:id="rId10"/>
    <p:sldId id="285" r:id="rId11"/>
    <p:sldId id="264" r:id="rId12"/>
    <p:sldId id="282" r:id="rId13"/>
  </p:sldIdLst>
  <p:sldSz cx="9144000" cy="6858000" type="screen4x3"/>
  <p:notesSz cx="6661150" cy="9871075"/>
  <p:embeddedFontLst>
    <p:embeddedFont>
      <p:font typeface="consolas" panose="020B0609020204030204" pitchFamily="49" charset="0"/>
      <p:regular r:id="rId16"/>
      <p:bold r:id="rId17"/>
      <p:italic r:id="rId18"/>
      <p:boldItalic r:id="rId19"/>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 uri="{2D200454-40CA-4A62-9FC3-DE9A4176ACB9}">
      <p15:notesGuideLst xmlns:p15="http://schemas.microsoft.com/office/powerpoint/2012/main">
        <p15:guide id="1" orient="horz" pos="3109">
          <p15:clr>
            <a:srgbClr val="A4A3A4"/>
          </p15:clr>
        </p15:guide>
        <p15:guide id="2" pos="20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0000CC"/>
    <a:srgbClr val="00FF00"/>
    <a:srgbClr val="FF0066"/>
    <a:srgbClr val="CC6600"/>
    <a:srgbClr val="FF5050"/>
    <a:srgbClr val="EAEAEA"/>
    <a:srgbClr val="DDDDDD"/>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5" autoAdjust="0"/>
    <p:restoredTop sz="85008" autoAdjust="0"/>
  </p:normalViewPr>
  <p:slideViewPr>
    <p:cSldViewPr>
      <p:cViewPr varScale="1">
        <p:scale>
          <a:sx n="134" d="100"/>
          <a:sy n="134" d="100"/>
        </p:scale>
        <p:origin x="2476" y="64"/>
      </p:cViewPr>
      <p:guideLst>
        <p:guide orient="horz" pos="2112"/>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112" d="100"/>
          <a:sy n="112" d="100"/>
        </p:scale>
        <p:origin x="4308" y="52"/>
      </p:cViewPr>
      <p:guideLst>
        <p:guide orient="horz" pos="3109"/>
        <p:guide pos="209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dirty="0"/>
          </a:p>
        </p:txBody>
      </p:sp>
      <p:sp>
        <p:nvSpPr>
          <p:cNvPr id="54275" name="Rectangle 3"/>
          <p:cNvSpPr>
            <a:spLocks noGrp="1" noChangeArrowheads="1"/>
          </p:cNvSpPr>
          <p:nvPr>
            <p:ph type="dt" sz="quarter"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58FCD680-CDDE-4C89-AAB0-6CDBAEED8050}" type="datetime2">
              <a:rPr lang="zh-TW" altLang="en-US"/>
              <a:pPr>
                <a:defRPr/>
              </a:pPr>
              <a:t>2024年12月4日</a:t>
            </a:fld>
            <a:endParaRPr lang="en-US" altLang="zh-TW" dirty="0"/>
          </a:p>
        </p:txBody>
      </p:sp>
      <p:sp>
        <p:nvSpPr>
          <p:cNvPr id="54276" name="Rectangle 4"/>
          <p:cNvSpPr>
            <a:spLocks noGrp="1" noChangeArrowheads="1"/>
          </p:cNvSpPr>
          <p:nvPr>
            <p:ph type="ftr" sz="quarter" idx="2"/>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dirty="0"/>
          </a:p>
        </p:txBody>
      </p:sp>
      <p:sp>
        <p:nvSpPr>
          <p:cNvPr id="54277" name="Rectangle 5"/>
          <p:cNvSpPr>
            <a:spLocks noGrp="1" noChangeArrowheads="1"/>
          </p:cNvSpPr>
          <p:nvPr>
            <p:ph type="sldNum" sz="quarter" idx="3"/>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3F8901DC-67C2-4E25-8B5D-1914534C3322}" type="slidenum">
              <a:rPr lang="zh-TW" altLang="en-US"/>
              <a:pPr>
                <a:defRPr/>
              </a:pPr>
              <a:t>‹#›</a:t>
            </a:fld>
            <a:endParaRPr lang="en-US" altLang="zh-TW" dirty="0"/>
          </a:p>
        </p:txBody>
      </p:sp>
    </p:spTree>
    <p:extLst>
      <p:ext uri="{BB962C8B-B14F-4D97-AF65-F5344CB8AC3E}">
        <p14:creationId xmlns:p14="http://schemas.microsoft.com/office/powerpoint/2010/main" val="130851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en-CA" altLang="zh-TW" dirty="0"/>
              <a:t>Joy</a:t>
            </a:r>
            <a:endParaRPr lang="en-US" altLang="zh-TW" dirty="0"/>
          </a:p>
        </p:txBody>
      </p:sp>
      <p:sp>
        <p:nvSpPr>
          <p:cNvPr id="17411" name="Rectangle 3"/>
          <p:cNvSpPr>
            <a:spLocks noGrp="1" noChangeArrowheads="1"/>
          </p:cNvSpPr>
          <p:nvPr>
            <p:ph type="dt"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A50193E4-F2CC-4DB4-87AF-1FA2A0BA0618}" type="datetime2">
              <a:rPr lang="zh-TW" altLang="en-US"/>
              <a:pPr>
                <a:defRPr/>
              </a:pPr>
              <a:t>2024年12月4日</a:t>
            </a:fld>
            <a:endParaRPr lang="en-US" altLang="zh-TW" dirty="0"/>
          </a:p>
        </p:txBody>
      </p:sp>
      <p:sp>
        <p:nvSpPr>
          <p:cNvPr id="3076" name="Rectangle 4"/>
          <p:cNvSpPr>
            <a:spLocks noGrp="1" noRot="1" noChangeAspect="1" noChangeArrowheads="1" noTextEdit="1"/>
          </p:cNvSpPr>
          <p:nvPr>
            <p:ph type="sldImg" idx="2"/>
          </p:nvPr>
        </p:nvSpPr>
        <p:spPr bwMode="auto">
          <a:xfrm>
            <a:off x="862013" y="739775"/>
            <a:ext cx="4937125" cy="37020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887413" y="4689475"/>
            <a:ext cx="4886325" cy="444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noProof="0"/>
              <a:t>Click to edit Master text styles</a:t>
            </a:r>
          </a:p>
          <a:p>
            <a:pPr lvl="1"/>
            <a:r>
              <a:rPr lang="en-US" altLang="zh-TW" noProof="0"/>
              <a:t>Second level</a:t>
            </a:r>
          </a:p>
          <a:p>
            <a:pPr lvl="2"/>
            <a:r>
              <a:rPr lang="en-US" altLang="zh-TW" noProof="0"/>
              <a:t>Third level</a:t>
            </a:r>
          </a:p>
          <a:p>
            <a:pPr lvl="3"/>
            <a:r>
              <a:rPr lang="en-US" altLang="zh-TW" noProof="0"/>
              <a:t>Fourth level</a:t>
            </a:r>
          </a:p>
          <a:p>
            <a:pPr lvl="4"/>
            <a:r>
              <a:rPr lang="en-US" altLang="zh-TW" noProof="0"/>
              <a:t>Fifth level</a:t>
            </a:r>
          </a:p>
        </p:txBody>
      </p:sp>
      <p:sp>
        <p:nvSpPr>
          <p:cNvPr id="17414" name="Rectangle 6"/>
          <p:cNvSpPr>
            <a:spLocks noGrp="1" noChangeArrowheads="1"/>
          </p:cNvSpPr>
          <p:nvPr>
            <p:ph type="ftr" sz="quarter" idx="4"/>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dirty="0"/>
              <a:t>20</a:t>
            </a:r>
            <a:r>
              <a:rPr lang="en-CA" altLang="zh-TW" dirty="0"/>
              <a:t>21</a:t>
            </a:r>
            <a:r>
              <a:rPr lang="zh-TW" altLang="en-US" dirty="0"/>
              <a:t>, Jonathon David White http</a:t>
            </a:r>
            <a:r>
              <a:rPr lang="en-CA" altLang="zh-TW" dirty="0"/>
              <a:t>s://www.aizhu.com/zcbc</a:t>
            </a:r>
            <a:endParaRPr lang="en-US" altLang="zh-TW" dirty="0"/>
          </a:p>
        </p:txBody>
      </p:sp>
      <p:sp>
        <p:nvSpPr>
          <p:cNvPr id="17415" name="Rectangle 7"/>
          <p:cNvSpPr>
            <a:spLocks noGrp="1" noChangeArrowheads="1"/>
          </p:cNvSpPr>
          <p:nvPr>
            <p:ph type="sldNum" sz="quarter" idx="5"/>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552A38B-BF28-49C6-8E2B-C17FFCACC47D}" type="slidenum">
              <a:rPr lang="zh-TW" altLang="en-US"/>
              <a:pPr>
                <a:defRPr/>
              </a:pPr>
              <a:t>‹#›</a:t>
            </a:fld>
            <a:endParaRPr lang="en-US" altLang="zh-TW" dirty="0"/>
          </a:p>
        </p:txBody>
      </p:sp>
    </p:spTree>
    <p:extLst>
      <p:ext uri="{BB962C8B-B14F-4D97-AF65-F5344CB8AC3E}">
        <p14:creationId xmlns:p14="http://schemas.microsoft.com/office/powerpoint/2010/main" val="2221042290"/>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Waiting:  The 2</a:t>
            </a:r>
            <a:r>
              <a:rPr lang="en-CA" baseline="30000" dirty="0"/>
              <a:t>nd</a:t>
            </a:r>
            <a:r>
              <a:rPr lang="en-CA" dirty="0"/>
              <a:t> Advent Candle</a:t>
            </a:r>
          </a:p>
          <a:p>
            <a:r>
              <a:rPr lang="en-CA" dirty="0"/>
              <a:t>Look at Waiting in James</a:t>
            </a:r>
          </a:p>
          <a:p>
            <a:endParaRPr lang="en-US" dirty="0"/>
          </a:p>
        </p:txBody>
      </p:sp>
      <p:sp>
        <p:nvSpPr>
          <p:cNvPr id="4" name="Header Placeholder 3"/>
          <p:cNvSpPr>
            <a:spLocks noGrp="1"/>
          </p:cNvSpPr>
          <p:nvPr>
            <p:ph type="hdr" sz="quarter"/>
          </p:nvPr>
        </p:nvSpPr>
        <p:spPr/>
        <p:txBody>
          <a:bodyPr/>
          <a:lstStyle/>
          <a:p>
            <a:pPr>
              <a:defRPr/>
            </a:pPr>
            <a:r>
              <a:rPr lang="en-CA" altLang="zh-TW"/>
              <a:t>Joy</a:t>
            </a:r>
            <a:endParaRPr lang="en-US" altLang="zh-TW" dirty="0"/>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2024年12月4日</a:t>
            </a:fld>
            <a:endParaRPr lang="en-US" altLang="zh-TW" dirty="0"/>
          </a:p>
        </p:txBody>
      </p:sp>
      <p:sp>
        <p:nvSpPr>
          <p:cNvPr id="6" name="Footer Placeholder 5"/>
          <p:cNvSpPr>
            <a:spLocks noGrp="1"/>
          </p:cNvSpPr>
          <p:nvPr>
            <p:ph type="ftr" sz="quarter" idx="4"/>
          </p:nvPr>
        </p:nvSpPr>
        <p:spPr/>
        <p:txBody>
          <a:bodyPr/>
          <a:lstStyle/>
          <a:p>
            <a:pPr>
              <a:defRPr/>
            </a:pPr>
            <a:r>
              <a:rPr lang="zh-TW" altLang="en-US"/>
              <a:t>20</a:t>
            </a:r>
            <a:r>
              <a:rPr lang="en-CA" altLang="zh-TW"/>
              <a:t>21</a:t>
            </a:r>
            <a:r>
              <a:rPr lang="zh-TW" altLang="en-US"/>
              <a:t>, Jonathon David White http</a:t>
            </a:r>
            <a:r>
              <a:rPr lang="en-CA" altLang="zh-TW"/>
              <a:t>s://www.aizhu.com/zcbc</a:t>
            </a:r>
            <a:endParaRPr lang="en-US" altLang="zh-TW" dirty="0"/>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1</a:t>
            </a:fld>
            <a:endParaRPr lang="en-US" altLang="zh-TW" dirty="0"/>
          </a:p>
        </p:txBody>
      </p:sp>
    </p:spTree>
    <p:extLst>
      <p:ext uri="{BB962C8B-B14F-4D97-AF65-F5344CB8AC3E}">
        <p14:creationId xmlns:p14="http://schemas.microsoft.com/office/powerpoint/2010/main" val="205365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Just Read then Pray.</a:t>
            </a:r>
            <a:endParaRPr lang="en-US" dirty="0"/>
          </a:p>
        </p:txBody>
      </p:sp>
      <p:sp>
        <p:nvSpPr>
          <p:cNvPr id="4" name="Header Placeholder 3"/>
          <p:cNvSpPr>
            <a:spLocks noGrp="1"/>
          </p:cNvSpPr>
          <p:nvPr>
            <p:ph type="hdr" sz="quarter"/>
          </p:nvPr>
        </p:nvSpPr>
        <p:spPr/>
        <p:txBody>
          <a:bodyPr/>
          <a:lstStyle/>
          <a:p>
            <a:pPr>
              <a:defRPr/>
            </a:pPr>
            <a:r>
              <a:rPr lang="en-CA" altLang="zh-TW"/>
              <a:t>Joy</a:t>
            </a:r>
            <a:endParaRPr lang="en-US" altLang="zh-TW" dirty="0"/>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2024年12月4日</a:t>
            </a:fld>
            <a:endParaRPr lang="en-US" altLang="zh-TW" dirty="0"/>
          </a:p>
        </p:txBody>
      </p:sp>
      <p:sp>
        <p:nvSpPr>
          <p:cNvPr id="6" name="Footer Placeholder 5"/>
          <p:cNvSpPr>
            <a:spLocks noGrp="1"/>
          </p:cNvSpPr>
          <p:nvPr>
            <p:ph type="ftr" sz="quarter" idx="4"/>
          </p:nvPr>
        </p:nvSpPr>
        <p:spPr/>
        <p:txBody>
          <a:bodyPr/>
          <a:lstStyle/>
          <a:p>
            <a:pPr>
              <a:defRPr/>
            </a:pPr>
            <a:r>
              <a:rPr lang="zh-TW" altLang="en-US"/>
              <a:t>20</a:t>
            </a:r>
            <a:r>
              <a:rPr lang="en-CA" altLang="zh-TW"/>
              <a:t>21</a:t>
            </a:r>
            <a:r>
              <a:rPr lang="zh-TW" altLang="en-US"/>
              <a:t>, Jonathon David White http</a:t>
            </a:r>
            <a:r>
              <a:rPr lang="en-CA" altLang="zh-TW"/>
              <a:t>s://www.aizhu.com/zcbc</a:t>
            </a:r>
            <a:endParaRPr lang="en-US" altLang="zh-TW" dirty="0"/>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2</a:t>
            </a:fld>
            <a:endParaRPr lang="en-US" altLang="zh-TW" dirty="0"/>
          </a:p>
        </p:txBody>
      </p:sp>
    </p:spTree>
    <p:extLst>
      <p:ext uri="{BB962C8B-B14F-4D97-AF65-F5344CB8AC3E}">
        <p14:creationId xmlns:p14="http://schemas.microsoft.com/office/powerpoint/2010/main" val="4201728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Silent </a:t>
            </a:r>
            <a:r>
              <a:rPr lang="en-CA" dirty="0" err="1"/>
              <a:t>Waitin</a:t>
            </a:r>
            <a:endParaRPr lang="en-US" dirty="0"/>
          </a:p>
        </p:txBody>
      </p:sp>
      <p:sp>
        <p:nvSpPr>
          <p:cNvPr id="4" name="Header Placeholder 3"/>
          <p:cNvSpPr>
            <a:spLocks noGrp="1"/>
          </p:cNvSpPr>
          <p:nvPr>
            <p:ph type="hdr" sz="quarter"/>
          </p:nvPr>
        </p:nvSpPr>
        <p:spPr/>
        <p:txBody>
          <a:bodyPr/>
          <a:lstStyle/>
          <a:p>
            <a:pPr>
              <a:defRPr/>
            </a:pPr>
            <a:r>
              <a:rPr lang="en-CA" altLang="zh-TW"/>
              <a:t>Joy</a:t>
            </a:r>
            <a:endParaRPr lang="en-US" altLang="zh-TW" dirty="0"/>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2024年12月4日</a:t>
            </a:fld>
            <a:endParaRPr lang="en-US" altLang="zh-TW" dirty="0"/>
          </a:p>
        </p:txBody>
      </p:sp>
      <p:sp>
        <p:nvSpPr>
          <p:cNvPr id="6" name="Footer Placeholder 5"/>
          <p:cNvSpPr>
            <a:spLocks noGrp="1"/>
          </p:cNvSpPr>
          <p:nvPr>
            <p:ph type="ftr" sz="quarter" idx="4"/>
          </p:nvPr>
        </p:nvSpPr>
        <p:spPr/>
        <p:txBody>
          <a:bodyPr/>
          <a:lstStyle/>
          <a:p>
            <a:pPr>
              <a:defRPr/>
            </a:pPr>
            <a:r>
              <a:rPr lang="zh-TW" altLang="en-US"/>
              <a:t>20</a:t>
            </a:r>
            <a:r>
              <a:rPr lang="en-CA" altLang="zh-TW"/>
              <a:t>21</a:t>
            </a:r>
            <a:r>
              <a:rPr lang="zh-TW" altLang="en-US"/>
              <a:t>, Jonathon David White http</a:t>
            </a:r>
            <a:r>
              <a:rPr lang="en-CA" altLang="zh-TW"/>
              <a:t>s://www.aizhu.com/zcbc</a:t>
            </a:r>
            <a:endParaRPr lang="en-US" altLang="zh-TW" dirty="0"/>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3</a:t>
            </a:fld>
            <a:endParaRPr lang="en-US" altLang="zh-TW" dirty="0"/>
          </a:p>
        </p:txBody>
      </p:sp>
    </p:spTree>
    <p:extLst>
      <p:ext uri="{BB962C8B-B14F-4D97-AF65-F5344CB8AC3E}">
        <p14:creationId xmlns:p14="http://schemas.microsoft.com/office/powerpoint/2010/main" val="3643207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it awkward?  Do you think Line has problems?</a:t>
            </a:r>
            <a:endParaRPr lang="en-CA" dirty="0"/>
          </a:p>
          <a:p>
            <a:r>
              <a:rPr lang="en-CA" dirty="0"/>
              <a:t>Was it difficult to wait?  Were you not patient?  When is Jon going to speak?  This silence awkward. Uncomfortable.</a:t>
            </a:r>
          </a:p>
          <a:p>
            <a:r>
              <a:rPr lang="en-CA" dirty="0"/>
              <a:t>We are a society of instant gratification.  We want it now.  Do we want to wait for the noodles to cook?  No, we want instant noodles.</a:t>
            </a:r>
          </a:p>
          <a:p>
            <a:r>
              <a:rPr lang="en-CA" dirty="0"/>
              <a:t>Do we want to watch a documentary? No we want a 30 s tic-</a:t>
            </a:r>
            <a:r>
              <a:rPr lang="en-CA" dirty="0" err="1"/>
              <a:t>tok</a:t>
            </a:r>
            <a:r>
              <a:rPr lang="en-CA" dirty="0"/>
              <a:t> video or </a:t>
            </a:r>
            <a:r>
              <a:rPr lang="en-CA" dirty="0" err="1"/>
              <a:t>youtube</a:t>
            </a:r>
            <a:r>
              <a:rPr lang="en-CA" dirty="0"/>
              <a:t> short. </a:t>
            </a:r>
          </a:p>
          <a:p>
            <a:r>
              <a:rPr lang="en-CA" dirty="0"/>
              <a:t>Wait for marriage for sex? No, why wait.  </a:t>
            </a:r>
          </a:p>
          <a:p>
            <a:endParaRPr lang="en-CA" dirty="0"/>
          </a:p>
          <a:p>
            <a:r>
              <a:rPr lang="en-CA" dirty="0"/>
              <a:t>In fact, why even bother to find a partner.  I can just watch a video on my phone.  </a:t>
            </a:r>
          </a:p>
          <a:p>
            <a:endParaRPr lang="en-CA"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CA" dirty="0"/>
              <a:t>My devotional life.  Praise songs. Thanksgiving, Prayer requests..   Read Bible then off to work.  Am I waiting quietly? NO</a:t>
            </a:r>
          </a:p>
          <a:p>
            <a:endParaRPr lang="en-CA" dirty="0"/>
          </a:p>
          <a:p>
            <a:endParaRPr lang="en-US" dirty="0"/>
          </a:p>
        </p:txBody>
      </p:sp>
      <p:sp>
        <p:nvSpPr>
          <p:cNvPr id="4" name="Header Placeholder 3"/>
          <p:cNvSpPr>
            <a:spLocks noGrp="1"/>
          </p:cNvSpPr>
          <p:nvPr>
            <p:ph type="hdr" sz="quarter"/>
          </p:nvPr>
        </p:nvSpPr>
        <p:spPr/>
        <p:txBody>
          <a:bodyPr/>
          <a:lstStyle/>
          <a:p>
            <a:pPr>
              <a:defRPr/>
            </a:pPr>
            <a:r>
              <a:rPr lang="en-CA" altLang="zh-TW"/>
              <a:t>Joy</a:t>
            </a:r>
            <a:endParaRPr lang="en-US" altLang="zh-TW" dirty="0"/>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2024年12月4日</a:t>
            </a:fld>
            <a:endParaRPr lang="en-US" altLang="zh-TW" dirty="0"/>
          </a:p>
        </p:txBody>
      </p:sp>
      <p:sp>
        <p:nvSpPr>
          <p:cNvPr id="6" name="Footer Placeholder 5"/>
          <p:cNvSpPr>
            <a:spLocks noGrp="1"/>
          </p:cNvSpPr>
          <p:nvPr>
            <p:ph type="ftr" sz="quarter" idx="4"/>
          </p:nvPr>
        </p:nvSpPr>
        <p:spPr/>
        <p:txBody>
          <a:bodyPr/>
          <a:lstStyle/>
          <a:p>
            <a:pPr>
              <a:defRPr/>
            </a:pPr>
            <a:r>
              <a:rPr lang="zh-TW" altLang="en-US"/>
              <a:t>20</a:t>
            </a:r>
            <a:r>
              <a:rPr lang="en-CA" altLang="zh-TW"/>
              <a:t>21</a:t>
            </a:r>
            <a:r>
              <a:rPr lang="zh-TW" altLang="en-US"/>
              <a:t>, Jonathon David White http</a:t>
            </a:r>
            <a:r>
              <a:rPr lang="en-CA" altLang="zh-TW"/>
              <a:t>s://www.aizhu.com/zcbc</a:t>
            </a:r>
            <a:endParaRPr lang="en-US" altLang="zh-TW" dirty="0"/>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4</a:t>
            </a:fld>
            <a:endParaRPr lang="en-US" altLang="zh-TW" dirty="0"/>
          </a:p>
        </p:txBody>
      </p:sp>
    </p:spTree>
    <p:extLst>
      <p:ext uri="{BB962C8B-B14F-4D97-AF65-F5344CB8AC3E}">
        <p14:creationId xmlns:p14="http://schemas.microsoft.com/office/powerpoint/2010/main" val="2098514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Patience is the key.  Waiting is the means by which this aspect of the Spirit’s fruit ripens in our life.</a:t>
            </a:r>
            <a:endParaRPr lang="en-US" dirty="0"/>
          </a:p>
        </p:txBody>
      </p:sp>
      <p:sp>
        <p:nvSpPr>
          <p:cNvPr id="4" name="Header Placeholder 3"/>
          <p:cNvSpPr>
            <a:spLocks noGrp="1"/>
          </p:cNvSpPr>
          <p:nvPr>
            <p:ph type="hdr" sz="quarter"/>
          </p:nvPr>
        </p:nvSpPr>
        <p:spPr/>
        <p:txBody>
          <a:bodyPr/>
          <a:lstStyle/>
          <a:p>
            <a:pPr>
              <a:defRPr/>
            </a:pPr>
            <a:r>
              <a:rPr lang="en-CA" altLang="zh-TW"/>
              <a:t>Joy</a:t>
            </a:r>
            <a:endParaRPr lang="en-US" altLang="zh-TW" dirty="0"/>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2024年12月4日</a:t>
            </a:fld>
            <a:endParaRPr lang="en-US" altLang="zh-TW" dirty="0"/>
          </a:p>
        </p:txBody>
      </p:sp>
      <p:sp>
        <p:nvSpPr>
          <p:cNvPr id="6" name="Footer Placeholder 5"/>
          <p:cNvSpPr>
            <a:spLocks noGrp="1"/>
          </p:cNvSpPr>
          <p:nvPr>
            <p:ph type="ftr" sz="quarter" idx="4"/>
          </p:nvPr>
        </p:nvSpPr>
        <p:spPr/>
        <p:txBody>
          <a:bodyPr/>
          <a:lstStyle/>
          <a:p>
            <a:pPr>
              <a:defRPr/>
            </a:pPr>
            <a:r>
              <a:rPr lang="zh-TW" altLang="en-US"/>
              <a:t>20</a:t>
            </a:r>
            <a:r>
              <a:rPr lang="en-CA" altLang="zh-TW"/>
              <a:t>21</a:t>
            </a:r>
            <a:r>
              <a:rPr lang="zh-TW" altLang="en-US"/>
              <a:t>, Jonathon David White http</a:t>
            </a:r>
            <a:r>
              <a:rPr lang="en-CA" altLang="zh-TW"/>
              <a:t>s://www.aizhu.com/zcbc</a:t>
            </a:r>
            <a:endParaRPr lang="en-US" altLang="zh-TW" dirty="0"/>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7</a:t>
            </a:fld>
            <a:endParaRPr lang="en-US" altLang="zh-TW" dirty="0"/>
          </a:p>
        </p:txBody>
      </p:sp>
    </p:spTree>
    <p:extLst>
      <p:ext uri="{BB962C8B-B14F-4D97-AF65-F5344CB8AC3E}">
        <p14:creationId xmlns:p14="http://schemas.microsoft.com/office/powerpoint/2010/main" val="3742537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For James the development of patience is the key….</a:t>
            </a:r>
            <a:endParaRPr lang="en-US" dirty="0"/>
          </a:p>
        </p:txBody>
      </p:sp>
      <p:sp>
        <p:nvSpPr>
          <p:cNvPr id="4" name="Header Placeholder 3"/>
          <p:cNvSpPr>
            <a:spLocks noGrp="1"/>
          </p:cNvSpPr>
          <p:nvPr>
            <p:ph type="hdr" sz="quarter"/>
          </p:nvPr>
        </p:nvSpPr>
        <p:spPr/>
        <p:txBody>
          <a:bodyPr/>
          <a:lstStyle/>
          <a:p>
            <a:pPr>
              <a:defRPr/>
            </a:pPr>
            <a:r>
              <a:rPr lang="en-CA" altLang="zh-TW"/>
              <a:t>Joy</a:t>
            </a:r>
            <a:endParaRPr lang="en-US" altLang="zh-TW" dirty="0"/>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2024年12月4日</a:t>
            </a:fld>
            <a:endParaRPr lang="en-US" altLang="zh-TW" dirty="0"/>
          </a:p>
        </p:txBody>
      </p:sp>
      <p:sp>
        <p:nvSpPr>
          <p:cNvPr id="6" name="Footer Placeholder 5"/>
          <p:cNvSpPr>
            <a:spLocks noGrp="1"/>
          </p:cNvSpPr>
          <p:nvPr>
            <p:ph type="ftr" sz="quarter" idx="4"/>
          </p:nvPr>
        </p:nvSpPr>
        <p:spPr/>
        <p:txBody>
          <a:bodyPr/>
          <a:lstStyle/>
          <a:p>
            <a:pPr>
              <a:defRPr/>
            </a:pPr>
            <a:r>
              <a:rPr lang="zh-TW" altLang="en-US"/>
              <a:t>20</a:t>
            </a:r>
            <a:r>
              <a:rPr lang="en-CA" altLang="zh-TW"/>
              <a:t>21</a:t>
            </a:r>
            <a:r>
              <a:rPr lang="zh-TW" altLang="en-US"/>
              <a:t>, Jonathon David White http</a:t>
            </a:r>
            <a:r>
              <a:rPr lang="en-CA" altLang="zh-TW"/>
              <a:t>s://www.aizhu.com/zcbc</a:t>
            </a:r>
            <a:endParaRPr lang="en-US" altLang="zh-TW" dirty="0"/>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9</a:t>
            </a:fld>
            <a:endParaRPr lang="en-US" altLang="zh-TW" dirty="0"/>
          </a:p>
        </p:txBody>
      </p:sp>
    </p:spTree>
    <p:extLst>
      <p:ext uri="{BB962C8B-B14F-4D97-AF65-F5344CB8AC3E}">
        <p14:creationId xmlns:p14="http://schemas.microsoft.com/office/powerpoint/2010/main" val="3861700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Ask congregation to propose prophets who had to wait and so developed patience…</a:t>
            </a:r>
            <a:endParaRPr lang="en-US" dirty="0"/>
          </a:p>
        </p:txBody>
      </p:sp>
      <p:sp>
        <p:nvSpPr>
          <p:cNvPr id="4" name="Header Placeholder 3"/>
          <p:cNvSpPr>
            <a:spLocks noGrp="1"/>
          </p:cNvSpPr>
          <p:nvPr>
            <p:ph type="hdr" sz="quarter"/>
          </p:nvPr>
        </p:nvSpPr>
        <p:spPr/>
        <p:txBody>
          <a:bodyPr/>
          <a:lstStyle/>
          <a:p>
            <a:pPr>
              <a:defRPr/>
            </a:pPr>
            <a:r>
              <a:rPr lang="en-CA" altLang="zh-TW"/>
              <a:t>Joy</a:t>
            </a:r>
            <a:endParaRPr lang="en-US" altLang="zh-TW" dirty="0"/>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2024年12月4日</a:t>
            </a:fld>
            <a:endParaRPr lang="en-US" altLang="zh-TW" dirty="0"/>
          </a:p>
        </p:txBody>
      </p:sp>
      <p:sp>
        <p:nvSpPr>
          <p:cNvPr id="6" name="Footer Placeholder 5"/>
          <p:cNvSpPr>
            <a:spLocks noGrp="1"/>
          </p:cNvSpPr>
          <p:nvPr>
            <p:ph type="ftr" sz="quarter" idx="4"/>
          </p:nvPr>
        </p:nvSpPr>
        <p:spPr/>
        <p:txBody>
          <a:bodyPr/>
          <a:lstStyle/>
          <a:p>
            <a:pPr>
              <a:defRPr/>
            </a:pPr>
            <a:r>
              <a:rPr lang="zh-TW" altLang="en-US"/>
              <a:t>20</a:t>
            </a:r>
            <a:r>
              <a:rPr lang="en-CA" altLang="zh-TW"/>
              <a:t>21</a:t>
            </a:r>
            <a:r>
              <a:rPr lang="zh-TW" altLang="en-US"/>
              <a:t>, Jonathon David White http</a:t>
            </a:r>
            <a:r>
              <a:rPr lang="en-CA" altLang="zh-TW"/>
              <a:t>s://www.aizhu.com/zcbc</a:t>
            </a:r>
            <a:endParaRPr lang="en-US" altLang="zh-TW" dirty="0"/>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10</a:t>
            </a:fld>
            <a:endParaRPr lang="en-US" altLang="zh-TW" dirty="0"/>
          </a:p>
        </p:txBody>
      </p:sp>
    </p:spTree>
    <p:extLst>
      <p:ext uri="{BB962C8B-B14F-4D97-AF65-F5344CB8AC3E}">
        <p14:creationId xmlns:p14="http://schemas.microsoft.com/office/powerpoint/2010/main" val="1640549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Discard instant noodles/cellphone</a:t>
            </a:r>
            <a:endParaRPr lang="en-US" dirty="0"/>
          </a:p>
        </p:txBody>
      </p:sp>
      <p:sp>
        <p:nvSpPr>
          <p:cNvPr id="4" name="Header Placeholder 3"/>
          <p:cNvSpPr>
            <a:spLocks noGrp="1"/>
          </p:cNvSpPr>
          <p:nvPr>
            <p:ph type="hdr" sz="quarter"/>
          </p:nvPr>
        </p:nvSpPr>
        <p:spPr/>
        <p:txBody>
          <a:bodyPr/>
          <a:lstStyle/>
          <a:p>
            <a:pPr>
              <a:defRPr/>
            </a:pPr>
            <a:r>
              <a:rPr lang="en-CA" altLang="zh-TW"/>
              <a:t>Joy</a:t>
            </a:r>
            <a:endParaRPr lang="en-US" altLang="zh-TW" dirty="0"/>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2024年12月4日</a:t>
            </a:fld>
            <a:endParaRPr lang="en-US" altLang="zh-TW" dirty="0"/>
          </a:p>
        </p:txBody>
      </p:sp>
      <p:sp>
        <p:nvSpPr>
          <p:cNvPr id="6" name="Footer Placeholder 5"/>
          <p:cNvSpPr>
            <a:spLocks noGrp="1"/>
          </p:cNvSpPr>
          <p:nvPr>
            <p:ph type="ftr" sz="quarter" idx="4"/>
          </p:nvPr>
        </p:nvSpPr>
        <p:spPr/>
        <p:txBody>
          <a:bodyPr/>
          <a:lstStyle/>
          <a:p>
            <a:pPr>
              <a:defRPr/>
            </a:pPr>
            <a:r>
              <a:rPr lang="zh-TW" altLang="en-US"/>
              <a:t>20</a:t>
            </a:r>
            <a:r>
              <a:rPr lang="en-CA" altLang="zh-TW"/>
              <a:t>21</a:t>
            </a:r>
            <a:r>
              <a:rPr lang="zh-TW" altLang="en-US"/>
              <a:t>, Jonathon David White http</a:t>
            </a:r>
            <a:r>
              <a:rPr lang="en-CA" altLang="zh-TW"/>
              <a:t>s://www.aizhu.com/zcbc</a:t>
            </a:r>
            <a:endParaRPr lang="en-US" altLang="zh-TW" dirty="0"/>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12</a:t>
            </a:fld>
            <a:endParaRPr lang="en-US" altLang="zh-TW" dirty="0"/>
          </a:p>
        </p:txBody>
      </p:sp>
    </p:spTree>
    <p:extLst>
      <p:ext uri="{BB962C8B-B14F-4D97-AF65-F5344CB8AC3E}">
        <p14:creationId xmlns:p14="http://schemas.microsoft.com/office/powerpoint/2010/main" val="4293076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6700" y="762000"/>
            <a:ext cx="8610600" cy="2387600"/>
          </a:xfrm>
        </p:spPr>
        <p:txBody>
          <a:bodyPr anchor="ctr" anchorCtr="0"/>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533400" y="3276600"/>
            <a:ext cx="8077200" cy="2438400"/>
          </a:xfrm>
        </p:spPr>
        <p:txBody>
          <a:bodyPr>
            <a:normAutofit/>
          </a:bodyPr>
          <a:lstStyle>
            <a:lvl1pPr marL="0" indent="0" algn="ctr">
              <a:buNone/>
              <a:defRPr sz="3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Text Placeholder 6">
            <a:extLst>
              <a:ext uri="{FF2B5EF4-FFF2-40B4-BE49-F238E27FC236}">
                <a16:creationId xmlns:a16="http://schemas.microsoft.com/office/drawing/2014/main" id="{4C5E0AF6-9C9D-7EF8-D48C-FB2CF35A1ADA}"/>
              </a:ext>
            </a:extLst>
          </p:cNvPr>
          <p:cNvSpPr>
            <a:spLocks noGrp="1"/>
          </p:cNvSpPr>
          <p:nvPr>
            <p:ph type="body" sz="quarter" idx="10"/>
          </p:nvPr>
        </p:nvSpPr>
        <p:spPr>
          <a:xfrm>
            <a:off x="5002491" y="5715000"/>
            <a:ext cx="4114800" cy="1074394"/>
          </a:xfrm>
        </p:spPr>
        <p:txBody>
          <a:bodyPr>
            <a:noAutofit/>
          </a:bodyPr>
          <a:lstStyle>
            <a:lvl1pPr marL="0" indent="0">
              <a:buFontTx/>
              <a:buNone/>
              <a:defRPr sz="2000"/>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en-US"/>
              <a:t>Click to edit Master text styles</a:t>
            </a:r>
          </a:p>
        </p:txBody>
      </p:sp>
    </p:spTree>
    <p:extLst>
      <p:ext uri="{BB962C8B-B14F-4D97-AF65-F5344CB8AC3E}">
        <p14:creationId xmlns:p14="http://schemas.microsoft.com/office/powerpoint/2010/main" val="4082923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Content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3454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FontTx/>
              <a:buNone/>
              <a:defRPr/>
            </a:lvl1pPr>
            <a:lvl2pPr marL="457200" indent="0">
              <a:buFontTx/>
              <a:buNone/>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1744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2ContentHorBull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700088"/>
            <a:ext cx="8686800" cy="2728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C30F7984-79C3-8971-011D-041CE3644D78}"/>
              </a:ext>
            </a:extLst>
          </p:cNvPr>
          <p:cNvSpPr>
            <a:spLocks noGrp="1"/>
          </p:cNvSpPr>
          <p:nvPr>
            <p:ph sz="quarter" idx="10"/>
          </p:nvPr>
        </p:nvSpPr>
        <p:spPr>
          <a:xfrm>
            <a:off x="228600" y="3657600"/>
            <a:ext cx="86868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3099053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2ContentH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700088"/>
            <a:ext cx="8686800" cy="272891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4">
            <a:extLst>
              <a:ext uri="{FF2B5EF4-FFF2-40B4-BE49-F238E27FC236}">
                <a16:creationId xmlns:a16="http://schemas.microsoft.com/office/drawing/2014/main" id="{C30F7984-79C3-8971-011D-041CE3644D78}"/>
              </a:ext>
            </a:extLst>
          </p:cNvPr>
          <p:cNvSpPr>
            <a:spLocks noGrp="1"/>
          </p:cNvSpPr>
          <p:nvPr>
            <p:ph sz="quarter" idx="10"/>
          </p:nvPr>
        </p:nvSpPr>
        <p:spPr>
          <a:xfrm>
            <a:off x="228600" y="3657600"/>
            <a:ext cx="8686800" cy="27432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7014716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lgn="ctr">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4287068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itle2ContentVerBulle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228600" y="914400"/>
            <a:ext cx="4343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0" y="914400"/>
            <a:ext cx="45720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31426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_No Bulle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877300" cy="685800"/>
          </a:xfrm>
        </p:spPr>
        <p:txBody>
          <a:bodyPr/>
          <a:lstStyle/>
          <a:p>
            <a:r>
              <a:rPr lang="en-US"/>
              <a:t>Click to edit Master title style</a:t>
            </a:r>
          </a:p>
        </p:txBody>
      </p:sp>
      <p:sp>
        <p:nvSpPr>
          <p:cNvPr id="3" name="Content Placeholder 2"/>
          <p:cNvSpPr>
            <a:spLocks noGrp="1"/>
          </p:cNvSpPr>
          <p:nvPr>
            <p:ph sz="half" idx="1"/>
          </p:nvPr>
        </p:nvSpPr>
        <p:spPr>
          <a:xfrm>
            <a:off x="76200" y="685800"/>
            <a:ext cx="5181600" cy="5867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257800" y="670972"/>
            <a:ext cx="3810000" cy="5882228"/>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33680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_NoBullet">
    <p:spTree>
      <p:nvGrpSpPr>
        <p:cNvPr id="1" name=""/>
        <p:cNvGrpSpPr/>
        <p:nvPr/>
      </p:nvGrpSpPr>
      <p:grpSpPr>
        <a:xfrm>
          <a:off x="0" y="0"/>
          <a:ext cx="0" cy="0"/>
          <a:chOff x="0" y="0"/>
          <a:chExt cx="0" cy="0"/>
        </a:xfrm>
      </p:grpSpPr>
      <p:sp>
        <p:nvSpPr>
          <p:cNvPr id="2" name="Title 1"/>
          <p:cNvSpPr>
            <a:spLocks noGrp="1"/>
          </p:cNvSpPr>
          <p:nvPr>
            <p:ph type="title"/>
          </p:nvPr>
        </p:nvSpPr>
        <p:spPr>
          <a:xfrm>
            <a:off x="533400" y="4763"/>
            <a:ext cx="8606589" cy="701675"/>
          </a:xfrm>
        </p:spPr>
        <p:txBody>
          <a:bodyPr/>
          <a:lstStyle/>
          <a:p>
            <a:r>
              <a:rPr lang="en-US"/>
              <a:t>Click to edit Master title style</a:t>
            </a:r>
            <a:endParaRPr lang="en-US" dirty="0"/>
          </a:p>
        </p:txBody>
      </p:sp>
      <p:sp>
        <p:nvSpPr>
          <p:cNvPr id="3" name="Text Placeholder 2"/>
          <p:cNvSpPr>
            <a:spLocks noGrp="1"/>
          </p:cNvSpPr>
          <p:nvPr>
            <p:ph type="body" idx="1" hasCustomPrompt="1"/>
          </p:nvPr>
        </p:nvSpPr>
        <p:spPr>
          <a:xfrm>
            <a:off x="685800" y="706438"/>
            <a:ext cx="4648200"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76200" y="1143000"/>
            <a:ext cx="5257800" cy="5410200"/>
          </a:xfr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hasCustomPrompt="1"/>
          </p:nvPr>
        </p:nvSpPr>
        <p:spPr>
          <a:xfrm>
            <a:off x="5334000" y="706438"/>
            <a:ext cx="3581400"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5334000" y="1143000"/>
            <a:ext cx="3805988" cy="5410200"/>
          </a:xfr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57510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25148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517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www.aizhu.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0"/>
            <a:ext cx="8458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p>
            <a:pPr lvl="0"/>
            <a:r>
              <a:rPr lang="en-US" altLang="zh-TW"/>
              <a:t>Click to edit Master title style</a:t>
            </a:r>
            <a:endParaRPr lang="en-US" altLang="zh-TW" dirty="0"/>
          </a:p>
        </p:txBody>
      </p:sp>
      <p:sp>
        <p:nvSpPr>
          <p:cNvPr id="1027" name="Rectangle 3"/>
          <p:cNvSpPr>
            <a:spLocks noGrp="1" noChangeArrowheads="1"/>
          </p:cNvSpPr>
          <p:nvPr>
            <p:ph type="body" idx="1"/>
          </p:nvPr>
        </p:nvSpPr>
        <p:spPr bwMode="auto">
          <a:xfrm>
            <a:off x="228600" y="700088"/>
            <a:ext cx="8686800" cy="570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Text Box 9"/>
          <p:cNvSpPr txBox="1">
            <a:spLocks noChangeArrowheads="1"/>
          </p:cNvSpPr>
          <p:nvPr userDrawn="1"/>
        </p:nvSpPr>
        <p:spPr bwMode="auto">
          <a:xfrm>
            <a:off x="6858000" y="64770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dirty="0">
                <a:solidFill>
                  <a:schemeClr val="tx2"/>
                </a:solidFill>
                <a:ea typeface="新細明體" panose="02020500000000000000" pitchFamily="18" charset="-120"/>
              </a:rPr>
              <a:t>(</a:t>
            </a:r>
            <a:fld id="{27760D3E-7DFD-4E3A-9912-1455634BB3C1}" type="slidenum">
              <a:rPr lang="en-US" altLang="zh-TW" smtClean="0">
                <a:solidFill>
                  <a:schemeClr val="tx2"/>
                </a:solidFill>
                <a:ea typeface="新細明體" panose="02020500000000000000" pitchFamily="18" charset="-120"/>
              </a:rPr>
              <a:pPr algn="r">
                <a:spcBef>
                  <a:spcPct val="50000"/>
                </a:spcBef>
                <a:defRPr/>
              </a:pPr>
              <a:t>‹#›</a:t>
            </a:fld>
            <a:r>
              <a:rPr lang="en-US" altLang="zh-TW" dirty="0">
                <a:solidFill>
                  <a:schemeClr val="tx2"/>
                </a:solidFill>
                <a:ea typeface="新細明體" panose="02020500000000000000" pitchFamily="18" charset="-120"/>
              </a:rPr>
              <a:t>)</a:t>
            </a:r>
          </a:p>
        </p:txBody>
      </p:sp>
      <p:sp>
        <p:nvSpPr>
          <p:cNvPr id="1029" name="Text Box 10"/>
          <p:cNvSpPr txBox="1">
            <a:spLocks noChangeArrowheads="1"/>
          </p:cNvSpPr>
          <p:nvPr userDrawn="1"/>
        </p:nvSpPr>
        <p:spPr bwMode="auto">
          <a:xfrm>
            <a:off x="0" y="6629400"/>
            <a:ext cx="81534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1200" dirty="0">
                <a:solidFill>
                  <a:schemeClr val="tx2"/>
                </a:solidFill>
                <a:ea typeface="新細明體" panose="02020500000000000000" pitchFamily="18" charset="-120"/>
              </a:rPr>
              <a:t>English-Chinese Ministry </a:t>
            </a:r>
            <a:r>
              <a:rPr lang="en-US" altLang="zh-TW" sz="1200" dirty="0">
                <a:solidFill>
                  <a:schemeClr val="accent4"/>
                </a:solidFill>
                <a:ea typeface="新細明體" panose="02020500000000000000" pitchFamily="18" charset="-120"/>
                <a:hlinkClick r:id="rId13"/>
              </a:rPr>
              <a:t>https://</a:t>
            </a:r>
            <a:r>
              <a:rPr lang="en-US" altLang="zh-TW" sz="1200" u="sng" dirty="0">
                <a:solidFill>
                  <a:schemeClr val="accent4"/>
                </a:solidFill>
                <a:ea typeface="新細明體" panose="02020500000000000000" pitchFamily="18" charset="-120"/>
                <a:hlinkClick r:id="rId13"/>
              </a:rPr>
              <a:t>www.aizhu.com</a:t>
            </a:r>
            <a:r>
              <a:rPr lang="en-US" altLang="zh-TW" sz="1200" u="sng" dirty="0">
                <a:solidFill>
                  <a:schemeClr val="accent4"/>
                </a:solidFill>
                <a:ea typeface="新細明體" panose="02020500000000000000" pitchFamily="18" charset="-120"/>
              </a:rPr>
              <a:t>/zcbc</a:t>
            </a:r>
          </a:p>
        </p:txBody>
      </p:sp>
      <p:pic>
        <p:nvPicPr>
          <p:cNvPr id="1030" name="Picture 1"/>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2225" y="36513"/>
            <a:ext cx="66357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9" r:id="rId1"/>
    <p:sldLayoutId id="2147483788" r:id="rId2"/>
    <p:sldLayoutId id="2147483800" r:id="rId3"/>
    <p:sldLayoutId id="2147483802" r:id="rId4"/>
    <p:sldLayoutId id="2147483803" r:id="rId5"/>
    <p:sldLayoutId id="2147483789" r:id="rId6"/>
    <p:sldLayoutId id="2147483790" r:id="rId7"/>
    <p:sldLayoutId id="2147483791" r:id="rId8"/>
    <p:sldLayoutId id="2147483801" r:id="rId9"/>
    <p:sldLayoutId id="2147483793" r:id="rId10"/>
    <p:sldLayoutId id="2147483794" r:id="rId11"/>
  </p:sldLayoutIdLst>
  <p:txStyles>
    <p:titleStyle>
      <a:lvl1pPr algn="ctr" rtl="0" eaLnBrk="1" fontAlgn="base" hangingPunct="1">
        <a:spcBef>
          <a:spcPct val="0"/>
        </a:spcBef>
        <a:spcAft>
          <a:spcPct val="0"/>
        </a:spcAft>
        <a:defRPr sz="4400" kern="1200">
          <a:solidFill>
            <a:schemeClr val="accent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anose="02020603050405020304" pitchFamily="18" charset="0"/>
        </a:defRPr>
      </a:lvl2pPr>
      <a:lvl3pPr algn="ctr" rtl="0" eaLnBrk="1" fontAlgn="base" hangingPunct="1">
        <a:spcBef>
          <a:spcPct val="0"/>
        </a:spcBef>
        <a:spcAft>
          <a:spcPct val="0"/>
        </a:spcAft>
        <a:defRPr sz="4400">
          <a:solidFill>
            <a:schemeClr val="tx2"/>
          </a:solidFill>
          <a:latin typeface="Times New Roman" panose="02020603050405020304" pitchFamily="18" charset="0"/>
        </a:defRPr>
      </a:lvl3pPr>
      <a:lvl4pPr algn="ctr" rtl="0" eaLnBrk="1" fontAlgn="base" hangingPunct="1">
        <a:spcBef>
          <a:spcPct val="0"/>
        </a:spcBef>
        <a:spcAft>
          <a:spcPct val="0"/>
        </a:spcAft>
        <a:defRPr sz="4400">
          <a:solidFill>
            <a:schemeClr val="tx2"/>
          </a:solidFill>
          <a:latin typeface="Times New Roman" panose="02020603050405020304" pitchFamily="18" charset="0"/>
        </a:defRPr>
      </a:lvl4pPr>
      <a:lvl5pPr algn="ctr" rtl="0" eaLnBrk="1" fontAlgn="base" hangingPunct="1">
        <a:spcBef>
          <a:spcPct val="0"/>
        </a:spcBef>
        <a:spcAft>
          <a:spcPct val="0"/>
        </a:spcAft>
        <a:defRPr sz="4400">
          <a:solidFill>
            <a:schemeClr val="tx2"/>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lowing two candles advent background">
            <a:extLst>
              <a:ext uri="{FF2B5EF4-FFF2-40B4-BE49-F238E27FC236}">
                <a16:creationId xmlns:a16="http://schemas.microsoft.com/office/drawing/2014/main" id="{13832C82-CF9D-884A-20D5-E27E900AC7E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96078" y="792740"/>
            <a:ext cx="8252386" cy="549719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A51CDAA-E740-F854-9C4C-C4BFDCBD097F}"/>
              </a:ext>
            </a:extLst>
          </p:cNvPr>
          <p:cNvSpPr>
            <a:spLocks noGrp="1"/>
          </p:cNvSpPr>
          <p:nvPr>
            <p:ph type="ctrTitle"/>
          </p:nvPr>
        </p:nvSpPr>
        <p:spPr>
          <a:xfrm>
            <a:off x="611560" y="792122"/>
            <a:ext cx="4860032" cy="2387600"/>
          </a:xfrm>
        </p:spPr>
        <p:txBody>
          <a:bodyPr>
            <a:normAutofit/>
          </a:bodyPr>
          <a:lstStyle/>
          <a:p>
            <a:r>
              <a:rPr lang="en-CA" dirty="0">
                <a:solidFill>
                  <a:schemeClr val="bg1"/>
                </a:solidFill>
              </a:rPr>
              <a:t>Waiting </a:t>
            </a:r>
            <a:r>
              <a:rPr lang="zh-TW" altLang="en-US" dirty="0">
                <a:solidFill>
                  <a:schemeClr val="bg1"/>
                </a:solidFill>
              </a:rPr>
              <a:t>等候</a:t>
            </a:r>
            <a:endParaRPr lang="en-US" dirty="0">
              <a:solidFill>
                <a:schemeClr val="bg1"/>
              </a:solidFill>
            </a:endParaRPr>
          </a:p>
        </p:txBody>
      </p:sp>
      <p:sp>
        <p:nvSpPr>
          <p:cNvPr id="7" name="Subtitle 6">
            <a:extLst>
              <a:ext uri="{FF2B5EF4-FFF2-40B4-BE49-F238E27FC236}">
                <a16:creationId xmlns:a16="http://schemas.microsoft.com/office/drawing/2014/main" id="{9F2F48DF-734F-7ADE-C1C5-5307A7AA1A07}"/>
              </a:ext>
            </a:extLst>
          </p:cNvPr>
          <p:cNvSpPr>
            <a:spLocks noGrp="1"/>
          </p:cNvSpPr>
          <p:nvPr>
            <p:ph type="subTitle" idx="1"/>
          </p:nvPr>
        </p:nvSpPr>
        <p:spPr>
          <a:xfrm>
            <a:off x="683568" y="3276600"/>
            <a:ext cx="4932040" cy="2438400"/>
          </a:xfrm>
        </p:spPr>
        <p:txBody>
          <a:bodyPr/>
          <a:lstStyle/>
          <a:p>
            <a:r>
              <a:rPr lang="en-CA" dirty="0">
                <a:solidFill>
                  <a:schemeClr val="bg1"/>
                </a:solidFill>
              </a:rPr>
              <a:t>In James </a:t>
            </a:r>
            <a:r>
              <a:rPr lang="zh-TW" altLang="en-US" dirty="0">
                <a:solidFill>
                  <a:schemeClr val="bg1"/>
                </a:solidFill>
              </a:rPr>
              <a:t>在雅各書中</a:t>
            </a:r>
            <a:endParaRPr lang="en-US" dirty="0">
              <a:solidFill>
                <a:schemeClr val="bg1"/>
              </a:solidFill>
            </a:endParaRPr>
          </a:p>
        </p:txBody>
      </p:sp>
      <p:sp>
        <p:nvSpPr>
          <p:cNvPr id="3" name="Text Placeholder 2">
            <a:extLst>
              <a:ext uri="{FF2B5EF4-FFF2-40B4-BE49-F238E27FC236}">
                <a16:creationId xmlns:a16="http://schemas.microsoft.com/office/drawing/2014/main" id="{E9C06F17-5996-87A5-80D5-B9526180091A}"/>
              </a:ext>
            </a:extLst>
          </p:cNvPr>
          <p:cNvSpPr>
            <a:spLocks noGrp="1"/>
          </p:cNvSpPr>
          <p:nvPr>
            <p:ph type="body" sz="quarter" idx="10"/>
          </p:nvPr>
        </p:nvSpPr>
        <p:spPr>
          <a:xfrm>
            <a:off x="5002491" y="6237312"/>
            <a:ext cx="4114800" cy="552082"/>
          </a:xfrm>
        </p:spPr>
        <p:txBody>
          <a:bodyPr/>
          <a:lstStyle/>
          <a:p>
            <a:pPr algn="r"/>
            <a:r>
              <a:rPr lang="en-CA" dirty="0"/>
              <a:t>24.12.01 Brother Jon</a:t>
            </a:r>
            <a:endParaRPr lang="en-US" dirty="0"/>
          </a:p>
        </p:txBody>
      </p:sp>
    </p:spTree>
    <p:extLst>
      <p:ext uri="{BB962C8B-B14F-4D97-AF65-F5344CB8AC3E}">
        <p14:creationId xmlns:p14="http://schemas.microsoft.com/office/powerpoint/2010/main" val="2282217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85DFBA1-831B-5C97-FF8E-B93824CAA637}"/>
              </a:ext>
            </a:extLst>
          </p:cNvPr>
          <p:cNvSpPr>
            <a:spLocks noGrp="1"/>
          </p:cNvSpPr>
          <p:nvPr>
            <p:ph type="title"/>
          </p:nvPr>
        </p:nvSpPr>
        <p:spPr/>
        <p:txBody>
          <a:bodyPr>
            <a:normAutofit fontScale="90000"/>
          </a:bodyPr>
          <a:lstStyle/>
          <a:p>
            <a:r>
              <a:rPr lang="en-CA" dirty="0"/>
              <a:t>James </a:t>
            </a:r>
            <a:r>
              <a:rPr lang="zh-TW" altLang="en-US" dirty="0"/>
              <a:t>雅各書 </a:t>
            </a:r>
            <a:r>
              <a:rPr lang="en-CA" dirty="0"/>
              <a:t>5:7-11 (WEB/</a:t>
            </a:r>
            <a:r>
              <a:rPr lang="en-CA" dirty="0" err="1"/>
              <a:t>CUVt</a:t>
            </a:r>
            <a:r>
              <a:rPr lang="en-CA" dirty="0"/>
              <a:t>)</a:t>
            </a:r>
            <a:endParaRPr lang="en-US" dirty="0"/>
          </a:p>
        </p:txBody>
      </p:sp>
      <p:sp>
        <p:nvSpPr>
          <p:cNvPr id="6" name="Content Placeholder 5">
            <a:extLst>
              <a:ext uri="{FF2B5EF4-FFF2-40B4-BE49-F238E27FC236}">
                <a16:creationId xmlns:a16="http://schemas.microsoft.com/office/drawing/2014/main" id="{C122E983-3283-752D-4AA1-A9982B8932E1}"/>
              </a:ext>
            </a:extLst>
          </p:cNvPr>
          <p:cNvSpPr>
            <a:spLocks noGrp="1"/>
          </p:cNvSpPr>
          <p:nvPr>
            <p:ph sz="half" idx="1"/>
          </p:nvPr>
        </p:nvSpPr>
        <p:spPr/>
        <p:txBody>
          <a:bodyPr>
            <a:normAutofit fontScale="77500" lnSpcReduction="20000"/>
          </a:bodyPr>
          <a:lstStyle/>
          <a:p>
            <a:r>
              <a:rPr lang="en-US" b="1" baseline="30000" dirty="0"/>
              <a:t>7</a:t>
            </a:r>
            <a:r>
              <a:rPr lang="en-US" dirty="0"/>
              <a:t>Be patient therefore, brothers, until the coming of the Lord. Behold, the farmer </a:t>
            </a:r>
            <a:r>
              <a:rPr lang="en-US" b="1" dirty="0">
                <a:solidFill>
                  <a:srgbClr val="FF0000"/>
                </a:solidFill>
              </a:rPr>
              <a:t>waits </a:t>
            </a:r>
            <a:r>
              <a:rPr lang="en-US" dirty="0"/>
              <a:t>for the precious fruit of the earth, being patient over it, until it receives the early and late rain. </a:t>
            </a:r>
            <a:r>
              <a:rPr lang="en-US" b="1" baseline="30000" dirty="0"/>
              <a:t> 8</a:t>
            </a:r>
            <a:r>
              <a:rPr lang="en-US" dirty="0"/>
              <a:t>You also be patient. Establish your hearts, for the coming of the Lord is at hand. </a:t>
            </a:r>
            <a:r>
              <a:rPr lang="en-US" b="1" baseline="30000" dirty="0"/>
              <a:t> 9</a:t>
            </a:r>
            <a:r>
              <a:rPr lang="en-US" dirty="0"/>
              <a:t>Don't grumble, brothers, against one another, so that you won't be judged. Behold, the judge stands at the door. </a:t>
            </a:r>
            <a:r>
              <a:rPr lang="en-US" b="1" baseline="30000" dirty="0"/>
              <a:t>10</a:t>
            </a:r>
            <a:r>
              <a:rPr lang="en-US" dirty="0"/>
              <a:t>Take, brothers, for an example of suffering and of patience, the prophets who spoke in the name of the Lord. </a:t>
            </a:r>
            <a:r>
              <a:rPr lang="en-US" b="1" baseline="30000" dirty="0"/>
              <a:t>11</a:t>
            </a:r>
            <a:r>
              <a:rPr lang="en-US" dirty="0"/>
              <a:t>Behold, we call them blessed who endured. You have heard of the patience of Job, and have seen the Lord in the outcome, and how the Lord is full of compassion and mercy.</a:t>
            </a:r>
          </a:p>
        </p:txBody>
      </p:sp>
      <p:sp>
        <p:nvSpPr>
          <p:cNvPr id="7" name="Content Placeholder 6">
            <a:extLst>
              <a:ext uri="{FF2B5EF4-FFF2-40B4-BE49-F238E27FC236}">
                <a16:creationId xmlns:a16="http://schemas.microsoft.com/office/drawing/2014/main" id="{616316F4-2EC6-15AA-7E53-7768AF27D925}"/>
              </a:ext>
            </a:extLst>
          </p:cNvPr>
          <p:cNvSpPr>
            <a:spLocks noGrp="1"/>
          </p:cNvSpPr>
          <p:nvPr>
            <p:ph sz="half" idx="2"/>
          </p:nvPr>
        </p:nvSpPr>
        <p:spPr/>
        <p:txBody>
          <a:bodyPr>
            <a:normAutofit fontScale="77500" lnSpcReduction="20000"/>
          </a:bodyPr>
          <a:lstStyle/>
          <a:p>
            <a:r>
              <a:rPr lang="zh-TW" altLang="en-US" b="1" i="0" baseline="30000" dirty="0">
                <a:solidFill>
                  <a:srgbClr val="0000FF"/>
                </a:solidFill>
                <a:effectLst/>
                <a:latin typeface="consolas" panose="020B0609020204030204" pitchFamily="49" charset="0"/>
              </a:rPr>
              <a:t> </a:t>
            </a:r>
            <a:r>
              <a:rPr lang="en-US" altLang="zh-TW" b="1" i="0" baseline="30000" dirty="0">
                <a:solidFill>
                  <a:srgbClr val="0000FF"/>
                </a:solidFill>
                <a:effectLst/>
                <a:latin typeface="consolas" panose="020B0609020204030204" pitchFamily="49" charset="0"/>
              </a:rPr>
              <a:t>7</a:t>
            </a:r>
            <a:r>
              <a:rPr lang="zh-TW" altLang="en-US" b="0" i="0" dirty="0">
                <a:solidFill>
                  <a:srgbClr val="000000"/>
                </a:solidFill>
                <a:effectLst/>
                <a:latin typeface="Times New Roman" panose="02020603050405020304" pitchFamily="18" charset="0"/>
              </a:rPr>
              <a:t>弟兄們哪，你們要忍耐，直到主來。看哪，農夫忍耐</a:t>
            </a:r>
            <a:r>
              <a:rPr lang="zh-TW" altLang="en-US" b="1" i="0" dirty="0">
                <a:solidFill>
                  <a:srgbClr val="FF0000"/>
                </a:solidFill>
                <a:effectLst/>
                <a:latin typeface="Times New Roman" panose="02020603050405020304" pitchFamily="18" charset="0"/>
              </a:rPr>
              <a:t>等候</a:t>
            </a:r>
            <a:r>
              <a:rPr lang="zh-TW" altLang="en-US" b="0" i="0" dirty="0">
                <a:solidFill>
                  <a:srgbClr val="000000"/>
                </a:solidFill>
                <a:effectLst/>
                <a:latin typeface="Times New Roman" panose="02020603050405020304" pitchFamily="18" charset="0"/>
              </a:rPr>
              <a:t>地裡寶貴的出產，直到得了秋雨春雨。 </a:t>
            </a:r>
            <a:r>
              <a:rPr lang="zh-TW" altLang="en-US" b="1" i="0" baseline="30000" dirty="0">
                <a:solidFill>
                  <a:srgbClr val="0000FF"/>
                </a:solidFill>
                <a:effectLst/>
                <a:latin typeface="consolas" panose="020B0609020204030204" pitchFamily="49" charset="0"/>
              </a:rPr>
              <a:t> </a:t>
            </a:r>
            <a:r>
              <a:rPr lang="en-US" altLang="zh-TW" b="1" i="0" baseline="30000" dirty="0">
                <a:solidFill>
                  <a:srgbClr val="0000FF"/>
                </a:solidFill>
                <a:effectLst/>
                <a:latin typeface="consolas" panose="020B0609020204030204" pitchFamily="49" charset="0"/>
              </a:rPr>
              <a:t>8</a:t>
            </a:r>
            <a:r>
              <a:rPr lang="zh-TW" altLang="en-US" b="0" i="0" dirty="0">
                <a:solidFill>
                  <a:srgbClr val="000000"/>
                </a:solidFill>
                <a:effectLst/>
                <a:latin typeface="Times New Roman" panose="02020603050405020304" pitchFamily="18" charset="0"/>
              </a:rPr>
              <a:t>你們也當忍耐，堅固你們的心，因為主來的日子近了。 </a:t>
            </a:r>
            <a:r>
              <a:rPr lang="zh-TW" altLang="en-US" b="1" i="0" baseline="30000" dirty="0">
                <a:solidFill>
                  <a:srgbClr val="0000FF"/>
                </a:solidFill>
                <a:effectLst/>
                <a:latin typeface="consolas" panose="020B0609020204030204" pitchFamily="49" charset="0"/>
              </a:rPr>
              <a:t> </a:t>
            </a:r>
            <a:r>
              <a:rPr lang="en-US" altLang="zh-TW" b="1" i="0" baseline="30000" dirty="0">
                <a:solidFill>
                  <a:srgbClr val="0000FF"/>
                </a:solidFill>
                <a:effectLst/>
                <a:latin typeface="consolas" panose="020B0609020204030204" pitchFamily="49" charset="0"/>
              </a:rPr>
              <a:t>9</a:t>
            </a:r>
            <a:r>
              <a:rPr lang="zh-TW" altLang="en-US" b="0" i="0" dirty="0">
                <a:solidFill>
                  <a:srgbClr val="000000"/>
                </a:solidFill>
                <a:effectLst/>
                <a:latin typeface="Times New Roman" panose="02020603050405020304" pitchFamily="18" charset="0"/>
              </a:rPr>
              <a:t>弟兄們，你們不要彼此埋怨，免得受審判。看哪，審判的主站在門前了。 </a:t>
            </a:r>
            <a:r>
              <a:rPr lang="en-US" altLang="zh-TW" b="1" i="0" baseline="30000" dirty="0">
                <a:solidFill>
                  <a:srgbClr val="0000FF"/>
                </a:solidFill>
                <a:effectLst/>
                <a:latin typeface="consolas" panose="020B0609020204030204" pitchFamily="49" charset="0"/>
              </a:rPr>
              <a:t>10</a:t>
            </a:r>
            <a:r>
              <a:rPr lang="zh-TW" altLang="en-US" b="0" i="0" dirty="0">
                <a:solidFill>
                  <a:srgbClr val="000000"/>
                </a:solidFill>
                <a:effectLst/>
                <a:latin typeface="Times New Roman" panose="02020603050405020304" pitchFamily="18" charset="0"/>
              </a:rPr>
              <a:t>弟兄們，你們要把那先前奉主名說話的眾先知當作能受苦能忍耐的榜樣。 </a:t>
            </a:r>
            <a:r>
              <a:rPr lang="en-US" altLang="zh-TW" b="1" i="0" baseline="30000" dirty="0">
                <a:solidFill>
                  <a:srgbClr val="0000FF"/>
                </a:solidFill>
                <a:effectLst/>
                <a:latin typeface="consolas" panose="020B0609020204030204" pitchFamily="49" charset="0"/>
              </a:rPr>
              <a:t>11</a:t>
            </a:r>
            <a:r>
              <a:rPr lang="zh-TW" altLang="en-US" b="0" i="0" dirty="0">
                <a:solidFill>
                  <a:srgbClr val="000000"/>
                </a:solidFill>
                <a:effectLst/>
                <a:latin typeface="Times New Roman" panose="02020603050405020304" pitchFamily="18" charset="0"/>
              </a:rPr>
              <a:t>那先前忍耐的人，我們稱他們是有福的。你們聽見過約伯的忍耐，也知道主給他的結局，明顯主是滿心憐憫，大有慈悲。</a:t>
            </a:r>
            <a:endParaRPr lang="en-US" dirty="0"/>
          </a:p>
        </p:txBody>
      </p:sp>
    </p:spTree>
    <p:extLst>
      <p:ext uri="{BB962C8B-B14F-4D97-AF65-F5344CB8AC3E}">
        <p14:creationId xmlns:p14="http://schemas.microsoft.com/office/powerpoint/2010/main" val="2832199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8409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70CD14B-FD99-C544-2707-D4D4355AB0B6}"/>
              </a:ext>
            </a:extLst>
          </p:cNvPr>
          <p:cNvSpPr txBox="1"/>
          <p:nvPr/>
        </p:nvSpPr>
        <p:spPr>
          <a:xfrm>
            <a:off x="3563888" y="5409018"/>
            <a:ext cx="4657540" cy="338554"/>
          </a:xfrm>
          <a:prstGeom prst="rect">
            <a:avLst/>
          </a:prstGeom>
          <a:noFill/>
        </p:spPr>
        <p:txBody>
          <a:bodyPr wrap="square">
            <a:spAutoFit/>
          </a:bodyPr>
          <a:lstStyle/>
          <a:p>
            <a:pPr algn="ctr"/>
            <a:r>
              <a:rPr lang="en-US" sz="1600" dirty="0">
                <a:solidFill>
                  <a:schemeClr val="bg1">
                    <a:lumMod val="75000"/>
                  </a:schemeClr>
                </a:solidFill>
              </a:rPr>
              <a:t>https://www.youtube.com/watch?v=Ts6N84NoAfY</a:t>
            </a:r>
          </a:p>
        </p:txBody>
      </p:sp>
      <p:sp>
        <p:nvSpPr>
          <p:cNvPr id="5" name="Title 4">
            <a:extLst>
              <a:ext uri="{FF2B5EF4-FFF2-40B4-BE49-F238E27FC236}">
                <a16:creationId xmlns:a16="http://schemas.microsoft.com/office/drawing/2014/main" id="{016DE985-2BF6-6738-D1BB-DB5719FF0928}"/>
              </a:ext>
            </a:extLst>
          </p:cNvPr>
          <p:cNvSpPr>
            <a:spLocks noGrp="1"/>
          </p:cNvSpPr>
          <p:nvPr>
            <p:ph type="title"/>
          </p:nvPr>
        </p:nvSpPr>
        <p:spPr/>
        <p:txBody>
          <a:bodyPr>
            <a:normAutofit fontScale="90000"/>
          </a:bodyPr>
          <a:lstStyle/>
          <a:p>
            <a:r>
              <a:rPr lang="en-CA" dirty="0"/>
              <a:t>Culture of Instant Gratification</a:t>
            </a:r>
            <a:endParaRPr lang="en-US" dirty="0"/>
          </a:p>
        </p:txBody>
      </p:sp>
      <p:pic>
        <p:nvPicPr>
          <p:cNvPr id="7" name="Picture 2" descr="Ranking the Best Korean Instant Noodles">
            <a:extLst>
              <a:ext uri="{FF2B5EF4-FFF2-40B4-BE49-F238E27FC236}">
                <a16:creationId xmlns:a16="http://schemas.microsoft.com/office/drawing/2014/main" id="{8F5DAB57-1AAF-17F9-7F7E-C518376ED16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04925" y="1712119"/>
            <a:ext cx="6534150" cy="3676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8151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A0CF8-A238-4715-7F98-DB81B0833C5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457B0A3-967A-1224-1CAE-F6FFABCA2A42}"/>
              </a:ext>
            </a:extLst>
          </p:cNvPr>
          <p:cNvSpPr>
            <a:spLocks noGrp="1"/>
          </p:cNvSpPr>
          <p:nvPr>
            <p:ph type="title"/>
          </p:nvPr>
        </p:nvSpPr>
        <p:spPr/>
        <p:txBody>
          <a:bodyPr>
            <a:normAutofit fontScale="90000"/>
          </a:bodyPr>
          <a:lstStyle/>
          <a:p>
            <a:r>
              <a:rPr lang="en-CA" dirty="0"/>
              <a:t>James </a:t>
            </a:r>
            <a:r>
              <a:rPr lang="zh-TW" altLang="en-US" dirty="0"/>
              <a:t>雅各書 </a:t>
            </a:r>
            <a:r>
              <a:rPr lang="en-CA" dirty="0"/>
              <a:t>5:7-11 (WEB/</a:t>
            </a:r>
            <a:r>
              <a:rPr lang="en-CA" dirty="0" err="1"/>
              <a:t>CUVt</a:t>
            </a:r>
            <a:r>
              <a:rPr lang="en-CA" dirty="0"/>
              <a:t>)</a:t>
            </a:r>
            <a:endParaRPr lang="en-US" dirty="0"/>
          </a:p>
        </p:txBody>
      </p:sp>
      <p:sp>
        <p:nvSpPr>
          <p:cNvPr id="6" name="Content Placeholder 5">
            <a:extLst>
              <a:ext uri="{FF2B5EF4-FFF2-40B4-BE49-F238E27FC236}">
                <a16:creationId xmlns:a16="http://schemas.microsoft.com/office/drawing/2014/main" id="{B187C0B3-60EC-C743-348C-F4E41CA98014}"/>
              </a:ext>
            </a:extLst>
          </p:cNvPr>
          <p:cNvSpPr>
            <a:spLocks noGrp="1"/>
          </p:cNvSpPr>
          <p:nvPr>
            <p:ph sz="half" idx="1"/>
          </p:nvPr>
        </p:nvSpPr>
        <p:spPr/>
        <p:txBody>
          <a:bodyPr>
            <a:normAutofit fontScale="77500" lnSpcReduction="20000"/>
          </a:bodyPr>
          <a:lstStyle/>
          <a:p>
            <a:r>
              <a:rPr lang="en-US" b="1" baseline="30000" dirty="0"/>
              <a:t>7</a:t>
            </a:r>
            <a:r>
              <a:rPr lang="en-US" dirty="0"/>
              <a:t>Be patient therefore, brothers, until the coming of the Lord. Behold, the farmer waits for the precious fruit of the earth, being patient over it, until it receives the early and late rain. </a:t>
            </a:r>
            <a:r>
              <a:rPr lang="en-US" b="1" baseline="30000" dirty="0"/>
              <a:t> 8</a:t>
            </a:r>
            <a:r>
              <a:rPr lang="en-US" dirty="0"/>
              <a:t>You also be patient. Establish your hearts, for the coming of the Lord is at hand. </a:t>
            </a:r>
            <a:r>
              <a:rPr lang="en-US" b="1" baseline="30000" dirty="0"/>
              <a:t> 9</a:t>
            </a:r>
            <a:r>
              <a:rPr lang="en-US" dirty="0"/>
              <a:t>Don't grumble, brothers, against one another, so that you won't be judged. Behold, the judge stands at the door. </a:t>
            </a:r>
            <a:r>
              <a:rPr lang="en-US" b="1" baseline="30000" dirty="0"/>
              <a:t>10</a:t>
            </a:r>
            <a:r>
              <a:rPr lang="en-US" dirty="0"/>
              <a:t>Take, brothers, for an example of suffering and of patience, the prophets who spoke in the name of the Lord. </a:t>
            </a:r>
            <a:r>
              <a:rPr lang="en-US" b="1" baseline="30000" dirty="0"/>
              <a:t>11</a:t>
            </a:r>
            <a:r>
              <a:rPr lang="en-US" dirty="0"/>
              <a:t>Behold, we call them blessed who endured. You have heard of the patience of Job, and have seen the Lord in the outcome, and how the Lord is full of compassion and mercy.</a:t>
            </a:r>
          </a:p>
        </p:txBody>
      </p:sp>
      <p:sp>
        <p:nvSpPr>
          <p:cNvPr id="7" name="Content Placeholder 6">
            <a:extLst>
              <a:ext uri="{FF2B5EF4-FFF2-40B4-BE49-F238E27FC236}">
                <a16:creationId xmlns:a16="http://schemas.microsoft.com/office/drawing/2014/main" id="{A773C8D2-8924-8A08-BFEC-7FC801098AC0}"/>
              </a:ext>
            </a:extLst>
          </p:cNvPr>
          <p:cNvSpPr>
            <a:spLocks noGrp="1"/>
          </p:cNvSpPr>
          <p:nvPr>
            <p:ph sz="half" idx="2"/>
          </p:nvPr>
        </p:nvSpPr>
        <p:spPr/>
        <p:txBody>
          <a:bodyPr>
            <a:normAutofit fontScale="77500" lnSpcReduction="20000"/>
          </a:bodyPr>
          <a:lstStyle/>
          <a:p>
            <a:r>
              <a:rPr lang="zh-TW" altLang="en-US" b="1" i="0" baseline="30000" dirty="0">
                <a:solidFill>
                  <a:srgbClr val="0000FF"/>
                </a:solidFill>
                <a:effectLst/>
                <a:latin typeface="consolas" panose="020B0609020204030204" pitchFamily="49" charset="0"/>
              </a:rPr>
              <a:t> </a:t>
            </a:r>
            <a:r>
              <a:rPr lang="en-US" altLang="zh-TW" b="1" i="0" baseline="30000" dirty="0">
                <a:solidFill>
                  <a:srgbClr val="0000FF"/>
                </a:solidFill>
                <a:effectLst/>
                <a:latin typeface="consolas" panose="020B0609020204030204" pitchFamily="49" charset="0"/>
              </a:rPr>
              <a:t>7</a:t>
            </a:r>
            <a:r>
              <a:rPr lang="zh-TW" altLang="en-US" b="0" i="0" dirty="0">
                <a:solidFill>
                  <a:srgbClr val="000000"/>
                </a:solidFill>
                <a:effectLst/>
                <a:latin typeface="Times New Roman" panose="02020603050405020304" pitchFamily="18" charset="0"/>
              </a:rPr>
              <a:t>弟兄們哪，你們要忍耐，直到主來。看哪，農夫忍耐等候地裡寶貴的出產，直到得了秋雨春雨。 </a:t>
            </a:r>
            <a:r>
              <a:rPr lang="zh-TW" altLang="en-US" b="1" i="0" baseline="30000" dirty="0">
                <a:solidFill>
                  <a:srgbClr val="0000FF"/>
                </a:solidFill>
                <a:effectLst/>
                <a:latin typeface="consolas" panose="020B0609020204030204" pitchFamily="49" charset="0"/>
              </a:rPr>
              <a:t> </a:t>
            </a:r>
            <a:r>
              <a:rPr lang="en-US" altLang="zh-TW" b="1" i="0" baseline="30000" dirty="0">
                <a:solidFill>
                  <a:srgbClr val="0000FF"/>
                </a:solidFill>
                <a:effectLst/>
                <a:latin typeface="consolas" panose="020B0609020204030204" pitchFamily="49" charset="0"/>
              </a:rPr>
              <a:t>8</a:t>
            </a:r>
            <a:r>
              <a:rPr lang="zh-TW" altLang="en-US" b="0" i="0" dirty="0">
                <a:solidFill>
                  <a:srgbClr val="000000"/>
                </a:solidFill>
                <a:effectLst/>
                <a:latin typeface="Times New Roman" panose="02020603050405020304" pitchFamily="18" charset="0"/>
              </a:rPr>
              <a:t>你們也當忍耐，堅固你們的心，因為主來的日子近了。 </a:t>
            </a:r>
            <a:r>
              <a:rPr lang="zh-TW" altLang="en-US" b="1" i="0" baseline="30000" dirty="0">
                <a:solidFill>
                  <a:srgbClr val="0000FF"/>
                </a:solidFill>
                <a:effectLst/>
                <a:latin typeface="consolas" panose="020B0609020204030204" pitchFamily="49" charset="0"/>
              </a:rPr>
              <a:t> </a:t>
            </a:r>
            <a:r>
              <a:rPr lang="en-US" altLang="zh-TW" b="1" i="0" baseline="30000" dirty="0">
                <a:solidFill>
                  <a:srgbClr val="0000FF"/>
                </a:solidFill>
                <a:effectLst/>
                <a:latin typeface="consolas" panose="020B0609020204030204" pitchFamily="49" charset="0"/>
              </a:rPr>
              <a:t>9</a:t>
            </a:r>
            <a:r>
              <a:rPr lang="zh-TW" altLang="en-US" b="0" i="0" dirty="0">
                <a:solidFill>
                  <a:srgbClr val="000000"/>
                </a:solidFill>
                <a:effectLst/>
                <a:latin typeface="Times New Roman" panose="02020603050405020304" pitchFamily="18" charset="0"/>
              </a:rPr>
              <a:t>弟兄們，你們不要彼此埋怨，免得受審判。看哪，審判的主站在門前了。 </a:t>
            </a:r>
            <a:r>
              <a:rPr lang="en-US" altLang="zh-TW" b="1" i="0" baseline="30000" dirty="0">
                <a:solidFill>
                  <a:srgbClr val="0000FF"/>
                </a:solidFill>
                <a:effectLst/>
                <a:latin typeface="consolas" panose="020B0609020204030204" pitchFamily="49" charset="0"/>
              </a:rPr>
              <a:t>10</a:t>
            </a:r>
            <a:r>
              <a:rPr lang="zh-TW" altLang="en-US" b="0" i="0" dirty="0">
                <a:solidFill>
                  <a:srgbClr val="000000"/>
                </a:solidFill>
                <a:effectLst/>
                <a:latin typeface="Times New Roman" panose="02020603050405020304" pitchFamily="18" charset="0"/>
              </a:rPr>
              <a:t>弟兄們，你們要把那先前奉主名說話的眾先知當作能受苦能忍耐的榜樣。 </a:t>
            </a:r>
            <a:r>
              <a:rPr lang="en-US" altLang="zh-TW" b="1" i="0" baseline="30000" dirty="0">
                <a:solidFill>
                  <a:srgbClr val="0000FF"/>
                </a:solidFill>
                <a:effectLst/>
                <a:latin typeface="consolas" panose="020B0609020204030204" pitchFamily="49" charset="0"/>
              </a:rPr>
              <a:t>11</a:t>
            </a:r>
            <a:r>
              <a:rPr lang="zh-TW" altLang="en-US" b="0" i="0" dirty="0">
                <a:solidFill>
                  <a:srgbClr val="000000"/>
                </a:solidFill>
                <a:effectLst/>
                <a:latin typeface="Times New Roman" panose="02020603050405020304" pitchFamily="18" charset="0"/>
              </a:rPr>
              <a:t>那先前忍耐的人，我們稱他們是有福的。你們聽見過約伯的忍耐，也知道主給他的結局，明顯主是滿心憐憫，大有慈悲。</a:t>
            </a:r>
            <a:endParaRPr lang="en-US" dirty="0"/>
          </a:p>
        </p:txBody>
      </p:sp>
    </p:spTree>
    <p:extLst>
      <p:ext uri="{BB962C8B-B14F-4D97-AF65-F5344CB8AC3E}">
        <p14:creationId xmlns:p14="http://schemas.microsoft.com/office/powerpoint/2010/main" val="2578660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4BA10-C995-0027-CD96-17BA3E11B70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A562BAE-D694-0218-4A4F-66203B81AD2D}"/>
              </a:ext>
            </a:extLst>
          </p:cNvPr>
          <p:cNvSpPr>
            <a:spLocks noGrp="1"/>
          </p:cNvSpPr>
          <p:nvPr>
            <p:ph type="title"/>
          </p:nvPr>
        </p:nvSpPr>
        <p:spPr/>
        <p:txBody>
          <a:bodyPr>
            <a:normAutofit fontScale="90000"/>
          </a:bodyPr>
          <a:lstStyle/>
          <a:p>
            <a:r>
              <a:rPr lang="en-CA" dirty="0"/>
              <a:t>James </a:t>
            </a:r>
            <a:r>
              <a:rPr lang="zh-TW" altLang="en-US" dirty="0"/>
              <a:t>雅各書 </a:t>
            </a:r>
            <a:r>
              <a:rPr lang="en-CA" dirty="0"/>
              <a:t>5:7-11 (WEB/</a:t>
            </a:r>
            <a:r>
              <a:rPr lang="en-CA" dirty="0" err="1"/>
              <a:t>CUVt</a:t>
            </a:r>
            <a:r>
              <a:rPr lang="en-CA" dirty="0"/>
              <a:t>)</a:t>
            </a:r>
            <a:endParaRPr lang="en-US" dirty="0"/>
          </a:p>
        </p:txBody>
      </p:sp>
      <p:sp>
        <p:nvSpPr>
          <p:cNvPr id="6" name="Content Placeholder 5">
            <a:extLst>
              <a:ext uri="{FF2B5EF4-FFF2-40B4-BE49-F238E27FC236}">
                <a16:creationId xmlns:a16="http://schemas.microsoft.com/office/drawing/2014/main" id="{805AD28B-4CD1-41B8-6319-CEE65E578CCE}"/>
              </a:ext>
            </a:extLst>
          </p:cNvPr>
          <p:cNvSpPr>
            <a:spLocks noGrp="1"/>
          </p:cNvSpPr>
          <p:nvPr>
            <p:ph sz="half" idx="1"/>
          </p:nvPr>
        </p:nvSpPr>
        <p:spPr/>
        <p:txBody>
          <a:bodyPr>
            <a:normAutofit fontScale="77500" lnSpcReduction="20000"/>
          </a:bodyPr>
          <a:lstStyle/>
          <a:p>
            <a:r>
              <a:rPr lang="en-US" b="1" baseline="30000" dirty="0"/>
              <a:t>7</a:t>
            </a:r>
            <a:r>
              <a:rPr lang="en-US" dirty="0"/>
              <a:t>Be </a:t>
            </a:r>
            <a:r>
              <a:rPr lang="en-US" dirty="0">
                <a:solidFill>
                  <a:srgbClr val="FF0000"/>
                </a:solidFill>
              </a:rPr>
              <a:t>patient</a:t>
            </a:r>
            <a:r>
              <a:rPr lang="en-US" dirty="0"/>
              <a:t> therefore, brothers, until the coming of the Lord. Behold, the farmer </a:t>
            </a:r>
            <a:r>
              <a:rPr lang="en-US" dirty="0">
                <a:solidFill>
                  <a:srgbClr val="FF0000"/>
                </a:solidFill>
              </a:rPr>
              <a:t>waits </a:t>
            </a:r>
            <a:r>
              <a:rPr lang="en-US" dirty="0"/>
              <a:t>for the precious fruit of the earth, being </a:t>
            </a:r>
            <a:r>
              <a:rPr lang="en-US" dirty="0">
                <a:solidFill>
                  <a:srgbClr val="FF0000"/>
                </a:solidFill>
              </a:rPr>
              <a:t>patient </a:t>
            </a:r>
            <a:r>
              <a:rPr lang="en-US" dirty="0"/>
              <a:t>over it, until it receives the early and late rain. </a:t>
            </a:r>
            <a:r>
              <a:rPr lang="en-US" b="1" baseline="30000" dirty="0"/>
              <a:t> 8</a:t>
            </a:r>
            <a:r>
              <a:rPr lang="en-US" dirty="0"/>
              <a:t>You also be </a:t>
            </a:r>
            <a:r>
              <a:rPr lang="en-US" dirty="0">
                <a:solidFill>
                  <a:srgbClr val="FF0000"/>
                </a:solidFill>
              </a:rPr>
              <a:t>patient. </a:t>
            </a:r>
            <a:r>
              <a:rPr lang="en-US" dirty="0"/>
              <a:t>Establish your hearts, for the coming of the Lord is at hand. </a:t>
            </a:r>
            <a:r>
              <a:rPr lang="en-US" b="1" baseline="30000" dirty="0"/>
              <a:t> 9</a:t>
            </a:r>
            <a:r>
              <a:rPr lang="en-US" dirty="0"/>
              <a:t>Don't grumble, brothers, against one another, so that you won't be judged. Behold, the judge stands at the door. </a:t>
            </a:r>
            <a:r>
              <a:rPr lang="en-US" b="1" baseline="30000" dirty="0"/>
              <a:t>10</a:t>
            </a:r>
            <a:r>
              <a:rPr lang="en-US" dirty="0"/>
              <a:t>Take, brothers, for an example of suffering and of </a:t>
            </a:r>
            <a:r>
              <a:rPr lang="en-US" dirty="0">
                <a:solidFill>
                  <a:srgbClr val="FF0000"/>
                </a:solidFill>
              </a:rPr>
              <a:t>patience, </a:t>
            </a:r>
            <a:r>
              <a:rPr lang="en-US" dirty="0"/>
              <a:t>the prophets who spoke in the name of the Lord. </a:t>
            </a:r>
            <a:r>
              <a:rPr lang="en-US" b="1" baseline="30000" dirty="0"/>
              <a:t>11</a:t>
            </a:r>
            <a:r>
              <a:rPr lang="en-US" dirty="0"/>
              <a:t>Behold, we call them blessed who endured. You have heard of the </a:t>
            </a:r>
            <a:r>
              <a:rPr lang="en-US" dirty="0">
                <a:solidFill>
                  <a:srgbClr val="FF0000"/>
                </a:solidFill>
              </a:rPr>
              <a:t>patience</a:t>
            </a:r>
            <a:r>
              <a:rPr lang="en-US" dirty="0"/>
              <a:t> of Job, and have seen the Lord in the outcome, and how the Lord is full of compassion and mercy.</a:t>
            </a:r>
          </a:p>
        </p:txBody>
      </p:sp>
      <p:sp>
        <p:nvSpPr>
          <p:cNvPr id="7" name="Content Placeholder 6">
            <a:extLst>
              <a:ext uri="{FF2B5EF4-FFF2-40B4-BE49-F238E27FC236}">
                <a16:creationId xmlns:a16="http://schemas.microsoft.com/office/drawing/2014/main" id="{0CC691C7-3EC7-FF2C-5569-C4F036AB0DFA}"/>
              </a:ext>
            </a:extLst>
          </p:cNvPr>
          <p:cNvSpPr>
            <a:spLocks noGrp="1"/>
          </p:cNvSpPr>
          <p:nvPr>
            <p:ph sz="half" idx="2"/>
          </p:nvPr>
        </p:nvSpPr>
        <p:spPr/>
        <p:txBody>
          <a:bodyPr>
            <a:normAutofit fontScale="77500" lnSpcReduction="20000"/>
          </a:bodyPr>
          <a:lstStyle/>
          <a:p>
            <a:r>
              <a:rPr lang="zh-TW" altLang="en-US" b="1" i="0" baseline="30000" dirty="0">
                <a:solidFill>
                  <a:srgbClr val="0000FF"/>
                </a:solidFill>
                <a:effectLst/>
                <a:latin typeface="consolas" panose="020B0609020204030204" pitchFamily="49" charset="0"/>
              </a:rPr>
              <a:t> </a:t>
            </a:r>
            <a:r>
              <a:rPr lang="en-US" altLang="zh-TW" b="1" i="0" baseline="30000" dirty="0">
                <a:solidFill>
                  <a:srgbClr val="0000FF"/>
                </a:solidFill>
                <a:effectLst/>
                <a:latin typeface="consolas" panose="020B0609020204030204" pitchFamily="49" charset="0"/>
              </a:rPr>
              <a:t>7</a:t>
            </a:r>
            <a:r>
              <a:rPr lang="zh-TW" altLang="en-US" b="0" i="0" dirty="0">
                <a:solidFill>
                  <a:srgbClr val="000000"/>
                </a:solidFill>
                <a:effectLst/>
                <a:latin typeface="Times New Roman" panose="02020603050405020304" pitchFamily="18" charset="0"/>
              </a:rPr>
              <a:t>弟兄們哪，你們要</a:t>
            </a:r>
            <a:r>
              <a:rPr lang="zh-TW" altLang="en-US" b="1" i="0" dirty="0">
                <a:solidFill>
                  <a:srgbClr val="FF0000"/>
                </a:solidFill>
                <a:effectLst/>
                <a:latin typeface="Times New Roman" panose="02020603050405020304" pitchFamily="18" charset="0"/>
              </a:rPr>
              <a:t>忍耐</a:t>
            </a:r>
            <a:r>
              <a:rPr lang="zh-TW" altLang="en-US" b="0" i="0" dirty="0">
                <a:solidFill>
                  <a:srgbClr val="000000"/>
                </a:solidFill>
                <a:effectLst/>
                <a:latin typeface="Times New Roman" panose="02020603050405020304" pitchFamily="18" charset="0"/>
              </a:rPr>
              <a:t>，直到主來。看哪，農夫忍耐</a:t>
            </a:r>
            <a:r>
              <a:rPr lang="zh-TW" altLang="en-US" b="1" i="0" dirty="0">
                <a:solidFill>
                  <a:srgbClr val="FF0000"/>
                </a:solidFill>
                <a:effectLst/>
                <a:latin typeface="Times New Roman" panose="02020603050405020304" pitchFamily="18" charset="0"/>
              </a:rPr>
              <a:t>等候</a:t>
            </a:r>
            <a:r>
              <a:rPr lang="zh-TW" altLang="en-US" b="0" i="0" dirty="0">
                <a:solidFill>
                  <a:srgbClr val="000000"/>
                </a:solidFill>
                <a:effectLst/>
                <a:latin typeface="Times New Roman" panose="02020603050405020304" pitchFamily="18" charset="0"/>
              </a:rPr>
              <a:t>地裡寶貴的出產，直到得了秋雨春雨。 </a:t>
            </a:r>
            <a:r>
              <a:rPr lang="zh-TW" altLang="en-US" b="1" i="0" baseline="30000" dirty="0">
                <a:solidFill>
                  <a:srgbClr val="0000FF"/>
                </a:solidFill>
                <a:effectLst/>
                <a:latin typeface="consolas" panose="020B0609020204030204" pitchFamily="49" charset="0"/>
              </a:rPr>
              <a:t> </a:t>
            </a:r>
            <a:r>
              <a:rPr lang="en-US" altLang="zh-TW" b="1" i="0" baseline="30000" dirty="0">
                <a:solidFill>
                  <a:srgbClr val="0000FF"/>
                </a:solidFill>
                <a:effectLst/>
                <a:latin typeface="consolas" panose="020B0609020204030204" pitchFamily="49" charset="0"/>
              </a:rPr>
              <a:t>8</a:t>
            </a:r>
            <a:r>
              <a:rPr lang="zh-TW" altLang="en-US" b="0" i="0" dirty="0">
                <a:solidFill>
                  <a:srgbClr val="000000"/>
                </a:solidFill>
                <a:effectLst/>
                <a:latin typeface="Times New Roman" panose="02020603050405020304" pitchFamily="18" charset="0"/>
              </a:rPr>
              <a:t>你們也當</a:t>
            </a:r>
            <a:r>
              <a:rPr lang="zh-TW" altLang="en-US" b="1" i="0" dirty="0">
                <a:solidFill>
                  <a:srgbClr val="FF0000"/>
                </a:solidFill>
                <a:effectLst/>
                <a:latin typeface="Times New Roman" panose="02020603050405020304" pitchFamily="18" charset="0"/>
              </a:rPr>
              <a:t>忍耐</a:t>
            </a:r>
            <a:r>
              <a:rPr lang="zh-TW" altLang="en-US" b="0" i="0" dirty="0">
                <a:solidFill>
                  <a:srgbClr val="000000"/>
                </a:solidFill>
                <a:effectLst/>
                <a:latin typeface="Times New Roman" panose="02020603050405020304" pitchFamily="18" charset="0"/>
              </a:rPr>
              <a:t>，堅固你們的心，因為主來的日子近了。 </a:t>
            </a:r>
            <a:r>
              <a:rPr lang="zh-TW" altLang="en-US" b="1" i="0" baseline="30000" dirty="0">
                <a:solidFill>
                  <a:srgbClr val="0000FF"/>
                </a:solidFill>
                <a:effectLst/>
                <a:latin typeface="consolas" panose="020B0609020204030204" pitchFamily="49" charset="0"/>
              </a:rPr>
              <a:t> </a:t>
            </a:r>
            <a:r>
              <a:rPr lang="en-US" altLang="zh-TW" b="1" i="0" baseline="30000" dirty="0">
                <a:solidFill>
                  <a:srgbClr val="0000FF"/>
                </a:solidFill>
                <a:effectLst/>
                <a:latin typeface="consolas" panose="020B0609020204030204" pitchFamily="49" charset="0"/>
              </a:rPr>
              <a:t>9</a:t>
            </a:r>
            <a:r>
              <a:rPr lang="zh-TW" altLang="en-US" b="0" i="0" dirty="0">
                <a:solidFill>
                  <a:srgbClr val="000000"/>
                </a:solidFill>
                <a:effectLst/>
                <a:latin typeface="Times New Roman" panose="02020603050405020304" pitchFamily="18" charset="0"/>
              </a:rPr>
              <a:t>弟兄們，你們不要彼此埋怨，免得受審判。看哪，審判的主站在門前了。 </a:t>
            </a:r>
            <a:r>
              <a:rPr lang="en-US" altLang="zh-TW" b="1" i="0" baseline="30000" dirty="0">
                <a:solidFill>
                  <a:srgbClr val="0000FF"/>
                </a:solidFill>
                <a:effectLst/>
                <a:latin typeface="consolas" panose="020B0609020204030204" pitchFamily="49" charset="0"/>
              </a:rPr>
              <a:t>10</a:t>
            </a:r>
            <a:r>
              <a:rPr lang="zh-TW" altLang="en-US" b="0" i="0" dirty="0">
                <a:solidFill>
                  <a:srgbClr val="000000"/>
                </a:solidFill>
                <a:effectLst/>
                <a:latin typeface="Times New Roman" panose="02020603050405020304" pitchFamily="18" charset="0"/>
              </a:rPr>
              <a:t>弟兄們，你們要把那先前奉主名說話的眾先知當作能受苦能</a:t>
            </a:r>
            <a:r>
              <a:rPr lang="zh-TW" altLang="en-US" b="1" i="0" dirty="0">
                <a:solidFill>
                  <a:srgbClr val="FF0000"/>
                </a:solidFill>
                <a:effectLst/>
                <a:latin typeface="Times New Roman" panose="02020603050405020304" pitchFamily="18" charset="0"/>
              </a:rPr>
              <a:t>忍耐</a:t>
            </a:r>
            <a:r>
              <a:rPr lang="zh-TW" altLang="en-US" b="0" i="0" dirty="0">
                <a:solidFill>
                  <a:srgbClr val="000000"/>
                </a:solidFill>
                <a:effectLst/>
                <a:latin typeface="Times New Roman" panose="02020603050405020304" pitchFamily="18" charset="0"/>
              </a:rPr>
              <a:t>的榜樣。 </a:t>
            </a:r>
            <a:r>
              <a:rPr lang="en-US" altLang="zh-TW" b="1" i="0" baseline="30000" dirty="0">
                <a:solidFill>
                  <a:srgbClr val="0000FF"/>
                </a:solidFill>
                <a:effectLst/>
                <a:latin typeface="consolas" panose="020B0609020204030204" pitchFamily="49" charset="0"/>
              </a:rPr>
              <a:t>11</a:t>
            </a:r>
            <a:r>
              <a:rPr lang="zh-TW" altLang="en-US" b="0" i="0" dirty="0">
                <a:solidFill>
                  <a:srgbClr val="000000"/>
                </a:solidFill>
                <a:effectLst/>
                <a:latin typeface="Times New Roman" panose="02020603050405020304" pitchFamily="18" charset="0"/>
              </a:rPr>
              <a:t>那先前</a:t>
            </a:r>
            <a:r>
              <a:rPr lang="zh-TW" altLang="en-US" b="1" i="0" dirty="0">
                <a:solidFill>
                  <a:srgbClr val="FF0000"/>
                </a:solidFill>
                <a:effectLst/>
                <a:latin typeface="Times New Roman" panose="02020603050405020304" pitchFamily="18" charset="0"/>
              </a:rPr>
              <a:t>忍</a:t>
            </a:r>
            <a:r>
              <a:rPr lang="zh-TW" altLang="en-US" b="0" i="0" dirty="0">
                <a:solidFill>
                  <a:srgbClr val="000000"/>
                </a:solidFill>
                <a:effectLst/>
                <a:latin typeface="Times New Roman" panose="02020603050405020304" pitchFamily="18" charset="0"/>
              </a:rPr>
              <a:t>耐的人，我們稱他們是有福的。你們聽見過約伯的</a:t>
            </a:r>
            <a:r>
              <a:rPr lang="zh-TW" altLang="en-US" b="1" i="0" dirty="0">
                <a:solidFill>
                  <a:srgbClr val="FF0000"/>
                </a:solidFill>
                <a:effectLst/>
                <a:latin typeface="Times New Roman" panose="02020603050405020304" pitchFamily="18" charset="0"/>
              </a:rPr>
              <a:t>忍耐</a:t>
            </a:r>
            <a:r>
              <a:rPr lang="zh-TW" altLang="en-US" b="0" i="0" dirty="0">
                <a:solidFill>
                  <a:srgbClr val="000000"/>
                </a:solidFill>
                <a:effectLst/>
                <a:latin typeface="Times New Roman" panose="02020603050405020304" pitchFamily="18" charset="0"/>
              </a:rPr>
              <a:t>，也知道主給他的結局，明顯主是滿心憐憫，大有慈悲。</a:t>
            </a:r>
            <a:endParaRPr lang="en-US" dirty="0"/>
          </a:p>
        </p:txBody>
      </p:sp>
    </p:spTree>
    <p:extLst>
      <p:ext uri="{BB962C8B-B14F-4D97-AF65-F5344CB8AC3E}">
        <p14:creationId xmlns:p14="http://schemas.microsoft.com/office/powerpoint/2010/main" val="2727201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02D1D61-D082-1351-ECBC-D989A1E4760C}"/>
              </a:ext>
            </a:extLst>
          </p:cNvPr>
          <p:cNvSpPr/>
          <p:nvPr/>
        </p:nvSpPr>
        <p:spPr>
          <a:xfrm>
            <a:off x="834438" y="260648"/>
            <a:ext cx="7475123" cy="2585323"/>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Which Characteristic of </a:t>
            </a:r>
          </a:p>
          <a:p>
            <a:pPr algn="ctr"/>
            <a:r>
              <a:rPr lang="en-US" sz="5400" b="1" dirty="0">
                <a:ln w="22225">
                  <a:solidFill>
                    <a:schemeClr val="accent2"/>
                  </a:solidFill>
                  <a:prstDash val="solid"/>
                </a:ln>
                <a:solidFill>
                  <a:schemeClr val="accent2">
                    <a:lumMod val="40000"/>
                    <a:lumOff val="60000"/>
                  </a:schemeClr>
                </a:solidFill>
              </a:rPr>
              <a:t>The Fruit of the Spirit</a:t>
            </a:r>
          </a:p>
          <a:p>
            <a:pPr algn="ctr"/>
            <a:r>
              <a:rPr lang="en-US" sz="5400" b="1" cap="none" spc="0" dirty="0">
                <a:ln w="22225">
                  <a:solidFill>
                    <a:schemeClr val="accent2"/>
                  </a:solidFill>
                  <a:prstDash val="solid"/>
                </a:ln>
                <a:solidFill>
                  <a:schemeClr val="accent2">
                    <a:lumMod val="40000"/>
                    <a:lumOff val="60000"/>
                  </a:schemeClr>
                </a:solidFill>
                <a:effectLst/>
              </a:rPr>
              <a:t>Does Waiting </a:t>
            </a:r>
            <a:r>
              <a:rPr lang="en-US" sz="5400" b="1" dirty="0">
                <a:ln w="22225">
                  <a:solidFill>
                    <a:schemeClr val="accent2"/>
                  </a:solidFill>
                  <a:prstDash val="solid"/>
                </a:ln>
                <a:solidFill>
                  <a:schemeClr val="accent2">
                    <a:lumMod val="40000"/>
                    <a:lumOff val="60000"/>
                  </a:schemeClr>
                </a:solidFill>
              </a:rPr>
              <a:t>R</a:t>
            </a:r>
            <a:r>
              <a:rPr lang="en-US" sz="5400" b="1" cap="none" spc="0" dirty="0">
                <a:ln w="22225">
                  <a:solidFill>
                    <a:schemeClr val="accent2"/>
                  </a:solidFill>
                  <a:prstDash val="solid"/>
                </a:ln>
                <a:solidFill>
                  <a:schemeClr val="accent2">
                    <a:lumMod val="40000"/>
                    <a:lumOff val="60000"/>
                  </a:schemeClr>
                </a:solidFill>
                <a:effectLst/>
              </a:rPr>
              <a:t>ipen?</a:t>
            </a:r>
          </a:p>
        </p:txBody>
      </p:sp>
      <p:grpSp>
        <p:nvGrpSpPr>
          <p:cNvPr id="12" name="Group 11">
            <a:extLst>
              <a:ext uri="{FF2B5EF4-FFF2-40B4-BE49-F238E27FC236}">
                <a16:creationId xmlns:a16="http://schemas.microsoft.com/office/drawing/2014/main" id="{56161BAF-51FF-D4A9-6D1F-D4B60B574398}"/>
              </a:ext>
            </a:extLst>
          </p:cNvPr>
          <p:cNvGrpSpPr/>
          <p:nvPr/>
        </p:nvGrpSpPr>
        <p:grpSpPr>
          <a:xfrm>
            <a:off x="35496" y="2896603"/>
            <a:ext cx="8928992" cy="1953048"/>
            <a:chOff x="35496" y="2896603"/>
            <a:chExt cx="8928992" cy="1953048"/>
          </a:xfrm>
        </p:grpSpPr>
        <p:sp>
          <p:nvSpPr>
            <p:cNvPr id="8" name="TextBox 7">
              <a:extLst>
                <a:ext uri="{FF2B5EF4-FFF2-40B4-BE49-F238E27FC236}">
                  <a16:creationId xmlns:a16="http://schemas.microsoft.com/office/drawing/2014/main" id="{22FB58E4-9433-454B-66E5-D579894D6BC1}"/>
                </a:ext>
              </a:extLst>
            </p:cNvPr>
            <p:cNvSpPr txBox="1"/>
            <p:nvPr/>
          </p:nvSpPr>
          <p:spPr>
            <a:xfrm>
              <a:off x="267074" y="3772433"/>
              <a:ext cx="8697414" cy="1077218"/>
            </a:xfrm>
            <a:prstGeom prst="rect">
              <a:avLst/>
            </a:prstGeom>
            <a:noFill/>
          </p:spPr>
          <p:txBody>
            <a:bodyPr wrap="square" rtlCol="0">
              <a:spAutoFit/>
            </a:bodyPr>
            <a:lstStyle/>
            <a:p>
              <a:r>
                <a:rPr lang="en-US" altLang="zh-TW" sz="3200" b="1" i="0" baseline="30000" dirty="0">
                  <a:solidFill>
                    <a:srgbClr val="0000FF"/>
                  </a:solidFill>
                  <a:effectLst/>
                  <a:latin typeface="consolas" panose="020B0609020204030204" pitchFamily="49" charset="0"/>
                </a:rPr>
                <a:t>Gl</a:t>
              </a:r>
              <a:r>
                <a:rPr lang="en-US" altLang="zh-TW" sz="3200" b="1" baseline="30000" dirty="0">
                  <a:solidFill>
                    <a:srgbClr val="0000FF"/>
                  </a:solidFill>
                  <a:latin typeface="consolas" panose="020B0609020204030204" pitchFamily="49" charset="0"/>
                </a:rPr>
                <a:t>5:</a:t>
              </a:r>
              <a:r>
                <a:rPr lang="en-US" altLang="zh-TW" sz="3200" b="1" i="0" baseline="30000" dirty="0">
                  <a:solidFill>
                    <a:srgbClr val="0000FF"/>
                  </a:solidFill>
                  <a:effectLst/>
                  <a:latin typeface="consolas" panose="020B0609020204030204" pitchFamily="49" charset="0"/>
                </a:rPr>
                <a:t>22</a:t>
              </a:r>
              <a:r>
                <a:rPr lang="zh-TW" altLang="en-US" sz="3200" b="0" i="0" dirty="0">
                  <a:solidFill>
                    <a:srgbClr val="000000"/>
                  </a:solidFill>
                  <a:effectLst/>
                  <a:latin typeface="Times New Roman" panose="02020603050405020304" pitchFamily="18" charset="0"/>
                </a:rPr>
                <a:t>聖靈所結的果子，就是仁愛、喜樂、和平、忍耐、恩慈、良善、信實、 </a:t>
              </a:r>
              <a:r>
                <a:rPr lang="en-US" altLang="zh-TW" sz="3200" b="1" i="0" baseline="30000" dirty="0">
                  <a:solidFill>
                    <a:srgbClr val="0000FF"/>
                  </a:solidFill>
                  <a:effectLst/>
                  <a:latin typeface="consolas" panose="020B0609020204030204" pitchFamily="49" charset="0"/>
                </a:rPr>
                <a:t>23</a:t>
              </a:r>
              <a:r>
                <a:rPr lang="zh-TW" altLang="en-US" sz="3200" b="0" i="0" dirty="0">
                  <a:solidFill>
                    <a:srgbClr val="000000"/>
                  </a:solidFill>
                  <a:effectLst/>
                  <a:latin typeface="Times New Roman" panose="02020603050405020304" pitchFamily="18" charset="0"/>
                </a:rPr>
                <a:t>溫柔、節制。</a:t>
              </a:r>
              <a:endParaRPr lang="en-US" sz="3200" dirty="0"/>
            </a:p>
          </p:txBody>
        </p:sp>
        <p:sp>
          <p:nvSpPr>
            <p:cNvPr id="9" name="TextBox 8">
              <a:extLst>
                <a:ext uri="{FF2B5EF4-FFF2-40B4-BE49-F238E27FC236}">
                  <a16:creationId xmlns:a16="http://schemas.microsoft.com/office/drawing/2014/main" id="{95611D45-73E3-EE2A-6A3A-18F21DFD3E00}"/>
                </a:ext>
              </a:extLst>
            </p:cNvPr>
            <p:cNvSpPr txBox="1"/>
            <p:nvPr/>
          </p:nvSpPr>
          <p:spPr>
            <a:xfrm>
              <a:off x="35496" y="2896603"/>
              <a:ext cx="8928992" cy="892552"/>
            </a:xfrm>
            <a:prstGeom prst="rect">
              <a:avLst/>
            </a:prstGeom>
            <a:noFill/>
          </p:spPr>
          <p:txBody>
            <a:bodyPr wrap="square" rtlCol="0">
              <a:spAutoFit/>
            </a:bodyPr>
            <a:lstStyle/>
            <a:p>
              <a:pPr algn="ctr"/>
              <a:r>
                <a:rPr lang="en-US" sz="2600" b="1" i="0" baseline="30000" dirty="0">
                  <a:solidFill>
                    <a:srgbClr val="0000FF"/>
                  </a:solidFill>
                  <a:effectLst/>
                  <a:latin typeface="consolas" panose="020B0609020204030204" pitchFamily="49" charset="0"/>
                </a:rPr>
                <a:t>Gl5:22</a:t>
              </a:r>
              <a:r>
                <a:rPr lang="en-US" sz="2600" b="0" i="0" dirty="0">
                  <a:solidFill>
                    <a:srgbClr val="000000"/>
                  </a:solidFill>
                  <a:effectLst/>
                  <a:latin typeface="Times New Roman" panose="02020603050405020304" pitchFamily="18" charset="0"/>
                </a:rPr>
                <a:t>But the fruit of the Spirit </a:t>
              </a:r>
              <a:r>
                <a:rPr lang="en-US" sz="2600" b="1" i="0" dirty="0">
                  <a:solidFill>
                    <a:srgbClr val="000000"/>
                  </a:solidFill>
                  <a:effectLst/>
                  <a:latin typeface="Times New Roman" panose="02020603050405020304" pitchFamily="18" charset="0"/>
                </a:rPr>
                <a:t>is </a:t>
              </a:r>
              <a:r>
                <a:rPr lang="en-US" sz="2600" b="0" i="0" dirty="0">
                  <a:solidFill>
                    <a:srgbClr val="000000"/>
                  </a:solidFill>
                  <a:effectLst/>
                  <a:latin typeface="Times New Roman" panose="02020603050405020304" pitchFamily="18" charset="0"/>
                </a:rPr>
                <a:t>love, joy, peace, patience, kindness, goodness, faith(fulness), </a:t>
              </a:r>
              <a:r>
                <a:rPr lang="en-US" sz="2600" b="1" i="0" baseline="30000" dirty="0">
                  <a:solidFill>
                    <a:srgbClr val="0000FF"/>
                  </a:solidFill>
                  <a:effectLst/>
                  <a:latin typeface="consolas" panose="020B0609020204030204" pitchFamily="49" charset="0"/>
                </a:rPr>
                <a:t>23</a:t>
              </a:r>
              <a:r>
                <a:rPr lang="en-US" sz="2600" b="0" i="0" dirty="0">
                  <a:solidFill>
                    <a:srgbClr val="000000"/>
                  </a:solidFill>
                  <a:effectLst/>
                  <a:latin typeface="Times New Roman" panose="02020603050405020304" pitchFamily="18" charset="0"/>
                </a:rPr>
                <a:t>gentleness, and self-control. </a:t>
              </a:r>
              <a:endParaRPr lang="en-US" sz="2600" dirty="0"/>
            </a:p>
          </p:txBody>
        </p:sp>
      </p:grpSp>
      <p:sp>
        <p:nvSpPr>
          <p:cNvPr id="10" name="Arrow: Right 9">
            <a:extLst>
              <a:ext uri="{FF2B5EF4-FFF2-40B4-BE49-F238E27FC236}">
                <a16:creationId xmlns:a16="http://schemas.microsoft.com/office/drawing/2014/main" id="{BFE3B751-B1AA-B928-E7B6-C5FC33DA3896}"/>
              </a:ext>
            </a:extLst>
          </p:cNvPr>
          <p:cNvSpPr/>
          <p:nvPr/>
        </p:nvSpPr>
        <p:spPr bwMode="auto">
          <a:xfrm>
            <a:off x="395536" y="4849651"/>
            <a:ext cx="4752528" cy="1963725"/>
          </a:xfrm>
          <a:prstGeom prst="rightArrow">
            <a:avLst/>
          </a:prstGeom>
          <a:solidFill>
            <a:schemeClr val="accent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kumimoji="0" lang="en-CA" sz="4000" b="0" i="0" u="none" strike="noStrike" cap="none" normalizeH="0" baseline="0" dirty="0">
                <a:ln>
                  <a:noFill/>
                </a:ln>
                <a:solidFill>
                  <a:schemeClr val="bg1"/>
                </a:solidFill>
                <a:effectLst/>
                <a:latin typeface="Times New Roman" panose="02020603050405020304" pitchFamily="18" charset="0"/>
              </a:rPr>
              <a:t>Waiting    </a:t>
            </a:r>
            <a:r>
              <a:rPr lang="zh-TW" altLang="en-US" sz="4000" b="1" dirty="0">
                <a:solidFill>
                  <a:schemeClr val="bg1"/>
                </a:solidFill>
              </a:rPr>
              <a:t>等候</a:t>
            </a:r>
            <a:endParaRPr kumimoji="0" lang="en-US" sz="4000" b="0" i="0" u="none" strike="noStrike" cap="none" normalizeH="0" baseline="0" dirty="0">
              <a:ln>
                <a:noFill/>
              </a:ln>
              <a:solidFill>
                <a:schemeClr val="bg1"/>
              </a:solidFill>
              <a:effectLst/>
            </a:endParaRPr>
          </a:p>
        </p:txBody>
      </p:sp>
      <p:sp>
        <p:nvSpPr>
          <p:cNvPr id="11" name="Rectangle: Rounded Corners 10">
            <a:extLst>
              <a:ext uri="{FF2B5EF4-FFF2-40B4-BE49-F238E27FC236}">
                <a16:creationId xmlns:a16="http://schemas.microsoft.com/office/drawing/2014/main" id="{E6A830F4-B8A9-3512-D787-DC493A172332}"/>
              </a:ext>
            </a:extLst>
          </p:cNvPr>
          <p:cNvSpPr/>
          <p:nvPr/>
        </p:nvSpPr>
        <p:spPr bwMode="auto">
          <a:xfrm>
            <a:off x="5220072" y="5157192"/>
            <a:ext cx="2664296" cy="144016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kumimoji="0" lang="en-CA" sz="4400" b="0" i="0" u="none" strike="noStrike" cap="none" normalizeH="0" baseline="0" dirty="0">
                <a:ln>
                  <a:noFill/>
                </a:ln>
                <a:solidFill>
                  <a:schemeClr val="bg1"/>
                </a:solidFill>
                <a:effectLst/>
                <a:latin typeface="Times New Roman" panose="02020603050405020304" pitchFamily="18" charset="0"/>
              </a:rPr>
              <a:t>Patience</a:t>
            </a:r>
          </a:p>
          <a:p>
            <a:pPr algn="ctr"/>
            <a:r>
              <a:rPr lang="zh-TW" altLang="en-US" sz="4400" dirty="0">
                <a:solidFill>
                  <a:schemeClr val="bg1"/>
                </a:solidFill>
              </a:rPr>
              <a:t>忍耐</a:t>
            </a:r>
            <a:endParaRPr kumimoji="0" lang="en-US" sz="4400" b="0" i="0" u="none" strike="noStrike" cap="none" normalizeH="0" baseline="0" dirty="0">
              <a:ln>
                <a:noFill/>
              </a:ln>
              <a:solidFill>
                <a:schemeClr val="bg1"/>
              </a:solidFill>
              <a:effectLst/>
            </a:endParaRPr>
          </a:p>
        </p:txBody>
      </p:sp>
    </p:spTree>
    <p:extLst>
      <p:ext uri="{BB962C8B-B14F-4D97-AF65-F5344CB8AC3E}">
        <p14:creationId xmlns:p14="http://schemas.microsoft.com/office/powerpoint/2010/main" val="167517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2000"/>
                                        <p:tgtEl>
                                          <p:spTgt spid="10"/>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B6747-53BF-CD2E-716E-38BF3ED5D3AC}"/>
              </a:ext>
            </a:extLst>
          </p:cNvPr>
          <p:cNvSpPr>
            <a:spLocks noGrp="1"/>
          </p:cNvSpPr>
          <p:nvPr>
            <p:ph type="title"/>
          </p:nvPr>
        </p:nvSpPr>
        <p:spPr/>
        <p:txBody>
          <a:bodyPr>
            <a:normAutofit fontScale="90000"/>
          </a:bodyPr>
          <a:lstStyle/>
          <a:p>
            <a:r>
              <a:rPr lang="en-CA" dirty="0"/>
              <a:t>Review: Structure of James</a:t>
            </a:r>
            <a:endParaRPr lang="en-US" dirty="0"/>
          </a:p>
        </p:txBody>
      </p:sp>
      <p:sp>
        <p:nvSpPr>
          <p:cNvPr id="4" name="Freeform: Shape 3">
            <a:extLst>
              <a:ext uri="{FF2B5EF4-FFF2-40B4-BE49-F238E27FC236}">
                <a16:creationId xmlns:a16="http://schemas.microsoft.com/office/drawing/2014/main" id="{2701A6F5-AD8B-378D-2851-DB22589A8F11}"/>
              </a:ext>
            </a:extLst>
          </p:cNvPr>
          <p:cNvSpPr/>
          <p:nvPr/>
        </p:nvSpPr>
        <p:spPr bwMode="auto">
          <a:xfrm>
            <a:off x="2699792" y="1474839"/>
            <a:ext cx="3384376" cy="3898377"/>
          </a:xfrm>
          <a:custGeom>
            <a:avLst/>
            <a:gdLst>
              <a:gd name="connsiteX0" fmla="*/ 298547 w 3903663"/>
              <a:gd name="connsiteY0" fmla="*/ 0 h 3392129"/>
              <a:gd name="connsiteX1" fmla="*/ 1159853 w 3903663"/>
              <a:gd name="connsiteY1" fmla="*/ 58993 h 3392129"/>
              <a:gd name="connsiteX2" fmla="*/ 2198139 w 3903663"/>
              <a:gd name="connsiteY2" fmla="*/ 241873 h 3392129"/>
              <a:gd name="connsiteX3" fmla="*/ 2788075 w 3903663"/>
              <a:gd name="connsiteY3" fmla="*/ 542740 h 3392129"/>
              <a:gd name="connsiteX4" fmla="*/ 3401608 w 3903663"/>
              <a:gd name="connsiteY4" fmla="*/ 890802 h 3392129"/>
              <a:gd name="connsiteX5" fmla="*/ 3708374 w 3903663"/>
              <a:gd name="connsiteY5" fmla="*/ 1262462 h 3392129"/>
              <a:gd name="connsiteX6" fmla="*/ 3897154 w 3903663"/>
              <a:gd name="connsiteY6" fmla="*/ 1781605 h 3392129"/>
              <a:gd name="connsiteX7" fmla="*/ 3897154 w 3903663"/>
              <a:gd name="connsiteY7" fmla="*/ 2294849 h 3392129"/>
              <a:gd name="connsiteX8" fmla="*/ 3737871 w 3903663"/>
              <a:gd name="connsiteY8" fmla="*/ 2802193 h 3392129"/>
              <a:gd name="connsiteX9" fmla="*/ 3537293 w 3903663"/>
              <a:gd name="connsiteY9" fmla="*/ 3038167 h 3392129"/>
              <a:gd name="connsiteX10" fmla="*/ 3307218 w 3903663"/>
              <a:gd name="connsiteY10" fmla="*/ 3226947 h 3392129"/>
              <a:gd name="connsiteX11" fmla="*/ 2605195 w 3903663"/>
              <a:gd name="connsiteY11" fmla="*/ 3392129 h 3392129"/>
              <a:gd name="connsiteX12" fmla="*/ 1201148 w 3903663"/>
              <a:gd name="connsiteY12" fmla="*/ 3309538 h 3392129"/>
              <a:gd name="connsiteX13" fmla="*/ 652508 w 3903663"/>
              <a:gd name="connsiteY13" fmla="*/ 3120758 h 3392129"/>
              <a:gd name="connsiteX14" fmla="*/ 392937 w 3903663"/>
              <a:gd name="connsiteY14" fmla="*/ 2884784 h 3392129"/>
              <a:gd name="connsiteX15" fmla="*/ 145164 w 3903663"/>
              <a:gd name="connsiteY15" fmla="*/ 2554420 h 3392129"/>
              <a:gd name="connsiteX16" fmla="*/ 68472 w 3903663"/>
              <a:gd name="connsiteY16" fmla="*/ 2406936 h 3392129"/>
              <a:gd name="connsiteX17" fmla="*/ 3579 w 3903663"/>
              <a:gd name="connsiteY17" fmla="*/ 2094271 h 3392129"/>
              <a:gd name="connsiteX18" fmla="*/ 9479 w 3903663"/>
              <a:gd name="connsiteY18" fmla="*/ 1952686 h 3392129"/>
              <a:gd name="connsiteX19" fmla="*/ 80271 w 3903663"/>
              <a:gd name="connsiteY19" fmla="*/ 1840598 h 3392129"/>
              <a:gd name="connsiteX20" fmla="*/ 487326 w 3903663"/>
              <a:gd name="connsiteY20" fmla="*/ 1669517 h 3392129"/>
              <a:gd name="connsiteX21" fmla="*/ 982872 w 3903663"/>
              <a:gd name="connsiteY21" fmla="*/ 1592826 h 3392129"/>
              <a:gd name="connsiteX22" fmla="*/ 1407626 w 3903663"/>
              <a:gd name="connsiteY22" fmla="*/ 1581027 h 3392129"/>
              <a:gd name="connsiteX23" fmla="*/ 1932668 w 3903663"/>
              <a:gd name="connsiteY23" fmla="*/ 1598725 h 3392129"/>
              <a:gd name="connsiteX24" fmla="*/ 2009360 w 3903663"/>
              <a:gd name="connsiteY24" fmla="*/ 1693115 h 3392129"/>
              <a:gd name="connsiteX25" fmla="*/ 2180441 w 3903663"/>
              <a:gd name="connsiteY25" fmla="*/ 2011680 h 3392129"/>
              <a:gd name="connsiteX26" fmla="*/ 2127347 w 3903663"/>
              <a:gd name="connsiteY26" fmla="*/ 2471829 h 3392129"/>
              <a:gd name="connsiteX27" fmla="*/ 1979863 w 3903663"/>
              <a:gd name="connsiteY27" fmla="*/ 2501326 h 3392129"/>
              <a:gd name="connsiteX28" fmla="*/ 1448921 w 3903663"/>
              <a:gd name="connsiteY28" fmla="*/ 2542622 h 3392129"/>
              <a:gd name="connsiteX29" fmla="*/ 799992 w 3903663"/>
              <a:gd name="connsiteY29" fmla="*/ 2495427 h 3392129"/>
              <a:gd name="connsiteX30" fmla="*/ 617112 w 3903663"/>
              <a:gd name="connsiteY30" fmla="*/ 2430534 h 3392129"/>
              <a:gd name="connsiteX31" fmla="*/ 605314 w 3903663"/>
              <a:gd name="connsiteY31" fmla="*/ 2324346 h 3392129"/>
              <a:gd name="connsiteX32" fmla="*/ 623012 w 3903663"/>
              <a:gd name="connsiteY32" fmla="*/ 2247654 h 3392129"/>
              <a:gd name="connsiteX33" fmla="*/ 876684 w 3903663"/>
              <a:gd name="connsiteY33" fmla="*/ 2111969 h 3392129"/>
              <a:gd name="connsiteX34" fmla="*/ 959275 w 3903663"/>
              <a:gd name="connsiteY34" fmla="*/ 2094271 h 3392129"/>
              <a:gd name="connsiteX35" fmla="*/ 1100859 w 3903663"/>
              <a:gd name="connsiteY35" fmla="*/ 2094271 h 339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03663" h="3392129">
                <a:moveTo>
                  <a:pt x="298547" y="0"/>
                </a:moveTo>
                <a:cubicBezTo>
                  <a:pt x="1070390" y="110264"/>
                  <a:pt x="94020" y="-15802"/>
                  <a:pt x="1159853" y="58993"/>
                </a:cubicBezTo>
                <a:cubicBezTo>
                  <a:pt x="1591772" y="89303"/>
                  <a:pt x="1762101" y="145486"/>
                  <a:pt x="2198139" y="241873"/>
                </a:cubicBezTo>
                <a:lnTo>
                  <a:pt x="2788075" y="542740"/>
                </a:lnTo>
                <a:cubicBezTo>
                  <a:pt x="3000831" y="651151"/>
                  <a:pt x="3211215" y="744148"/>
                  <a:pt x="3401608" y="890802"/>
                </a:cubicBezTo>
                <a:cubicBezTo>
                  <a:pt x="3518800" y="981071"/>
                  <a:pt x="3636329" y="1137584"/>
                  <a:pt x="3708374" y="1262462"/>
                </a:cubicBezTo>
                <a:cubicBezTo>
                  <a:pt x="3838934" y="1488765"/>
                  <a:pt x="3831495" y="1529916"/>
                  <a:pt x="3897154" y="1781605"/>
                </a:cubicBezTo>
                <a:cubicBezTo>
                  <a:pt x="3899177" y="1870608"/>
                  <a:pt x="3910731" y="2203986"/>
                  <a:pt x="3897154" y="2294849"/>
                </a:cubicBezTo>
                <a:cubicBezTo>
                  <a:pt x="3887111" y="2362058"/>
                  <a:pt x="3774553" y="2740807"/>
                  <a:pt x="3737871" y="2802193"/>
                </a:cubicBezTo>
                <a:cubicBezTo>
                  <a:pt x="3684917" y="2890811"/>
                  <a:pt x="3610792" y="2965675"/>
                  <a:pt x="3537293" y="3038167"/>
                </a:cubicBezTo>
                <a:cubicBezTo>
                  <a:pt x="3466663" y="3107829"/>
                  <a:pt x="3394623" y="3180024"/>
                  <a:pt x="3307218" y="3226947"/>
                </a:cubicBezTo>
                <a:cubicBezTo>
                  <a:pt x="3083424" y="3347089"/>
                  <a:pt x="2849750" y="3357193"/>
                  <a:pt x="2605195" y="3392129"/>
                </a:cubicBezTo>
                <a:cubicBezTo>
                  <a:pt x="2137179" y="3364599"/>
                  <a:pt x="1667724" y="3355405"/>
                  <a:pt x="1201148" y="3309538"/>
                </a:cubicBezTo>
                <a:cubicBezTo>
                  <a:pt x="1083455" y="3297968"/>
                  <a:pt x="770916" y="3205124"/>
                  <a:pt x="652508" y="3120758"/>
                </a:cubicBezTo>
                <a:cubicBezTo>
                  <a:pt x="557275" y="3052904"/>
                  <a:pt x="468469" y="2974049"/>
                  <a:pt x="392937" y="2884784"/>
                </a:cubicBezTo>
                <a:cubicBezTo>
                  <a:pt x="267726" y="2736808"/>
                  <a:pt x="246975" y="2724105"/>
                  <a:pt x="145164" y="2554420"/>
                </a:cubicBezTo>
                <a:cubicBezTo>
                  <a:pt x="116655" y="2506906"/>
                  <a:pt x="94036" y="2456097"/>
                  <a:pt x="68472" y="2406936"/>
                </a:cubicBezTo>
                <a:cubicBezTo>
                  <a:pt x="54074" y="2344544"/>
                  <a:pt x="8528" y="2157368"/>
                  <a:pt x="3579" y="2094271"/>
                </a:cubicBezTo>
                <a:cubicBezTo>
                  <a:pt x="-114" y="2047180"/>
                  <a:pt x="-4191" y="1997901"/>
                  <a:pt x="9479" y="1952686"/>
                </a:cubicBezTo>
                <a:cubicBezTo>
                  <a:pt x="22267" y="1910386"/>
                  <a:pt x="50410" y="1873173"/>
                  <a:pt x="80271" y="1840598"/>
                </a:cubicBezTo>
                <a:cubicBezTo>
                  <a:pt x="208191" y="1701049"/>
                  <a:pt x="283708" y="1712986"/>
                  <a:pt x="487326" y="1669517"/>
                </a:cubicBezTo>
                <a:cubicBezTo>
                  <a:pt x="560626" y="1653869"/>
                  <a:pt x="912005" y="1597756"/>
                  <a:pt x="982872" y="1592826"/>
                </a:cubicBezTo>
                <a:cubicBezTo>
                  <a:pt x="1124170" y="1582997"/>
                  <a:pt x="1266041" y="1584960"/>
                  <a:pt x="1407626" y="1581027"/>
                </a:cubicBezTo>
                <a:lnTo>
                  <a:pt x="1932668" y="1598725"/>
                </a:lnTo>
                <a:cubicBezTo>
                  <a:pt x="1972522" y="1606149"/>
                  <a:pt x="1985729" y="1660175"/>
                  <a:pt x="2009360" y="1693115"/>
                </a:cubicBezTo>
                <a:cubicBezTo>
                  <a:pt x="2143144" y="1879602"/>
                  <a:pt x="2111098" y="1826764"/>
                  <a:pt x="2180441" y="2011680"/>
                </a:cubicBezTo>
                <a:cubicBezTo>
                  <a:pt x="2162743" y="2165063"/>
                  <a:pt x="2185875" y="2328951"/>
                  <a:pt x="2127347" y="2471829"/>
                </a:cubicBezTo>
                <a:cubicBezTo>
                  <a:pt x="2108342" y="2518222"/>
                  <a:pt x="2029727" y="2496123"/>
                  <a:pt x="1979863" y="2501326"/>
                </a:cubicBezTo>
                <a:cubicBezTo>
                  <a:pt x="1803306" y="2519749"/>
                  <a:pt x="1448921" y="2542622"/>
                  <a:pt x="1448921" y="2542622"/>
                </a:cubicBezTo>
                <a:cubicBezTo>
                  <a:pt x="1232611" y="2526890"/>
                  <a:pt x="1014930" y="2524390"/>
                  <a:pt x="799992" y="2495427"/>
                </a:cubicBezTo>
                <a:cubicBezTo>
                  <a:pt x="735887" y="2486789"/>
                  <a:pt x="665700" y="2473233"/>
                  <a:pt x="617112" y="2430534"/>
                </a:cubicBezTo>
                <a:cubicBezTo>
                  <a:pt x="590360" y="2407025"/>
                  <a:pt x="609247" y="2359742"/>
                  <a:pt x="605314" y="2324346"/>
                </a:cubicBezTo>
                <a:cubicBezTo>
                  <a:pt x="611213" y="2298782"/>
                  <a:pt x="607914" y="2269110"/>
                  <a:pt x="623012" y="2247654"/>
                </a:cubicBezTo>
                <a:cubicBezTo>
                  <a:pt x="688106" y="2155151"/>
                  <a:pt x="773339" y="2142216"/>
                  <a:pt x="876684" y="2111969"/>
                </a:cubicBezTo>
                <a:cubicBezTo>
                  <a:pt x="903706" y="2104060"/>
                  <a:pt x="931207" y="2096487"/>
                  <a:pt x="959275" y="2094271"/>
                </a:cubicBezTo>
                <a:cubicBezTo>
                  <a:pt x="1006323" y="2090557"/>
                  <a:pt x="1053664" y="2094271"/>
                  <a:pt x="1100859" y="2094271"/>
                </a:cubicBezTo>
              </a:path>
            </a:pathLst>
          </a:custGeom>
          <a:noFill/>
          <a:ln w="762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i="0" u="none" strike="noStrike" normalizeH="0" baseline="0">
              <a:ln w="0"/>
              <a:effectLst>
                <a:outerShdw blurRad="38100" dist="19050" dir="2700000" algn="tl" rotWithShape="0">
                  <a:schemeClr val="dk1">
                    <a:alpha val="40000"/>
                  </a:schemeClr>
                </a:outerShdw>
              </a:effectLst>
              <a:latin typeface="Times New Roman" panose="02020603050405020304" pitchFamily="18" charset="0"/>
            </a:endParaRPr>
          </a:p>
        </p:txBody>
      </p:sp>
      <p:sp>
        <p:nvSpPr>
          <p:cNvPr id="5" name="TextBox 4">
            <a:extLst>
              <a:ext uri="{FF2B5EF4-FFF2-40B4-BE49-F238E27FC236}">
                <a16:creationId xmlns:a16="http://schemas.microsoft.com/office/drawing/2014/main" id="{C83BDA3F-3952-053D-07E4-47B051D64877}"/>
              </a:ext>
            </a:extLst>
          </p:cNvPr>
          <p:cNvSpPr txBox="1">
            <a:spLocks noGrp="1" noRot="1" noMove="1" noResize="1" noEditPoints="1" noAdjustHandles="1" noChangeArrowheads="1" noChangeShapeType="1"/>
          </p:cNvSpPr>
          <p:nvPr/>
        </p:nvSpPr>
        <p:spPr>
          <a:xfrm>
            <a:off x="1547664" y="1124744"/>
            <a:ext cx="6192688" cy="5078313"/>
          </a:xfrm>
          <a:prstGeom prst="rect">
            <a:avLst/>
          </a:prstGeom>
          <a:noFill/>
        </p:spPr>
        <p:txBody>
          <a:bodyPr wrap="square" rtlCol="0">
            <a:spAutoFit/>
          </a:bodyPr>
          <a:lstStyle/>
          <a:p>
            <a:r>
              <a:rPr lang="en-CA" sz="5400" dirty="0"/>
              <a:t>   a               b</a:t>
            </a:r>
          </a:p>
          <a:p>
            <a:r>
              <a:rPr lang="en-CA" sz="5400" dirty="0"/>
              <a:t>          C*           c</a:t>
            </a:r>
          </a:p>
          <a:p>
            <a:r>
              <a:rPr lang="en-CA" sz="5400" dirty="0"/>
              <a:t>  B*                     A</a:t>
            </a:r>
          </a:p>
          <a:p>
            <a:r>
              <a:rPr lang="en-CA" sz="5400" dirty="0"/>
              <a:t> A*                       B</a:t>
            </a:r>
          </a:p>
          <a:p>
            <a:r>
              <a:rPr lang="en-CA" sz="5400" dirty="0"/>
              <a:t>   Cc                  C</a:t>
            </a:r>
          </a:p>
          <a:p>
            <a:r>
              <a:rPr lang="en-US" sz="5400" dirty="0"/>
              <a:t>            Bb      Aa </a:t>
            </a:r>
          </a:p>
        </p:txBody>
      </p:sp>
    </p:spTree>
    <p:extLst>
      <p:ext uri="{BB962C8B-B14F-4D97-AF65-F5344CB8AC3E}">
        <p14:creationId xmlns:p14="http://schemas.microsoft.com/office/powerpoint/2010/main" val="4090007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75EC7B7-EAE4-6A11-C8B4-6305E877F920}"/>
              </a:ext>
            </a:extLst>
          </p:cNvPr>
          <p:cNvSpPr>
            <a:spLocks noGrp="1"/>
          </p:cNvSpPr>
          <p:nvPr>
            <p:ph type="title"/>
          </p:nvPr>
        </p:nvSpPr>
        <p:spPr/>
        <p:txBody>
          <a:bodyPr>
            <a:normAutofit fontScale="90000"/>
          </a:bodyPr>
          <a:lstStyle/>
          <a:p>
            <a:r>
              <a:rPr lang="en-CA" dirty="0"/>
              <a:t>Development of Patience is Key</a:t>
            </a:r>
            <a:endParaRPr lang="en-US" dirty="0"/>
          </a:p>
        </p:txBody>
      </p:sp>
      <p:sp>
        <p:nvSpPr>
          <p:cNvPr id="4" name="Content Placeholder 3">
            <a:extLst>
              <a:ext uri="{FF2B5EF4-FFF2-40B4-BE49-F238E27FC236}">
                <a16:creationId xmlns:a16="http://schemas.microsoft.com/office/drawing/2014/main" id="{2796BAD2-F999-C374-56DA-EB2361733353}"/>
              </a:ext>
            </a:extLst>
          </p:cNvPr>
          <p:cNvSpPr>
            <a:spLocks noGrp="1"/>
          </p:cNvSpPr>
          <p:nvPr>
            <p:ph idx="1"/>
          </p:nvPr>
        </p:nvSpPr>
        <p:spPr/>
        <p:txBody>
          <a:bodyPr>
            <a:normAutofit fontScale="92500" lnSpcReduction="10000"/>
          </a:bodyPr>
          <a:lstStyle/>
          <a:p>
            <a:r>
              <a:rPr lang="en-CA" dirty="0"/>
              <a:t> </a:t>
            </a:r>
            <a:r>
              <a:rPr lang="en-US" b="1" i="0" baseline="30000" dirty="0">
                <a:solidFill>
                  <a:srgbClr val="0000FF"/>
                </a:solidFill>
                <a:effectLst/>
                <a:latin typeface="consolas" panose="020B0609020204030204" pitchFamily="49" charset="0"/>
              </a:rPr>
              <a:t>1:2</a:t>
            </a:r>
            <a:r>
              <a:rPr lang="en-US" b="0" i="0" dirty="0">
                <a:solidFill>
                  <a:srgbClr val="000000"/>
                </a:solidFill>
                <a:effectLst/>
                <a:latin typeface="Times New Roman" panose="02020603050405020304" pitchFamily="18" charset="0"/>
              </a:rPr>
              <a:t> My brethren, count it all joy when ye fall into divers temptations; </a:t>
            </a:r>
            <a:r>
              <a:rPr lang="en-US" b="1" i="0" baseline="30000" dirty="0">
                <a:solidFill>
                  <a:srgbClr val="0000FF"/>
                </a:solidFill>
                <a:effectLst/>
                <a:latin typeface="consolas" panose="020B0609020204030204" pitchFamily="49" charset="0"/>
              </a:rPr>
              <a:t>3</a:t>
            </a:r>
            <a:r>
              <a:rPr lang="en-US" b="0" i="0" dirty="0">
                <a:solidFill>
                  <a:srgbClr val="000000"/>
                </a:solidFill>
                <a:effectLst/>
                <a:latin typeface="Times New Roman" panose="02020603050405020304" pitchFamily="18" charset="0"/>
              </a:rPr>
              <a:t> Knowing this, that the trying of your faith worketh </a:t>
            </a:r>
            <a:r>
              <a:rPr lang="en-US" b="1" i="0" dirty="0">
                <a:solidFill>
                  <a:srgbClr val="FF0000"/>
                </a:solidFill>
                <a:effectLst/>
                <a:latin typeface="Times New Roman" panose="02020603050405020304" pitchFamily="18" charset="0"/>
              </a:rPr>
              <a:t>patience. </a:t>
            </a:r>
            <a:r>
              <a:rPr lang="en-US" b="1" i="0" baseline="30000" dirty="0">
                <a:solidFill>
                  <a:srgbClr val="0000FF"/>
                </a:solidFill>
                <a:effectLst/>
                <a:latin typeface="consolas" panose="020B0609020204030204" pitchFamily="49" charset="0"/>
              </a:rPr>
              <a:t>4</a:t>
            </a:r>
            <a:r>
              <a:rPr lang="en-US" b="0" i="0" dirty="0">
                <a:solidFill>
                  <a:srgbClr val="000000"/>
                </a:solidFill>
                <a:effectLst/>
                <a:latin typeface="Times New Roman" panose="02020603050405020304" pitchFamily="18" charset="0"/>
              </a:rPr>
              <a:t> But let </a:t>
            </a:r>
            <a:r>
              <a:rPr lang="en-US" b="1" i="0" dirty="0">
                <a:solidFill>
                  <a:srgbClr val="FF0000"/>
                </a:solidFill>
                <a:effectLst/>
                <a:latin typeface="Times New Roman" panose="02020603050405020304" pitchFamily="18" charset="0"/>
              </a:rPr>
              <a:t>patience </a:t>
            </a:r>
            <a:r>
              <a:rPr lang="en-US" b="0" i="0" dirty="0">
                <a:solidFill>
                  <a:srgbClr val="000000"/>
                </a:solidFill>
                <a:effectLst/>
                <a:latin typeface="Times New Roman" panose="02020603050405020304" pitchFamily="18" charset="0"/>
              </a:rPr>
              <a:t>have her perfect work, that ye may be perfect and entire, wanting nothing. (KJV)</a:t>
            </a:r>
            <a:r>
              <a:rPr lang="en-US" dirty="0"/>
              <a:t>.</a:t>
            </a:r>
            <a:r>
              <a:rPr lang="zh-TW" altLang="en-US" b="0" i="0" dirty="0">
                <a:solidFill>
                  <a:srgbClr val="000000"/>
                </a:solidFill>
                <a:effectLst/>
                <a:latin typeface="Times New Roman" panose="02020603050405020304" pitchFamily="18" charset="0"/>
              </a:rPr>
              <a:t> </a:t>
            </a:r>
            <a:r>
              <a:rPr lang="en-CA" altLang="zh-TW" dirty="0">
                <a:solidFill>
                  <a:srgbClr val="000000"/>
                </a:solidFill>
                <a:latin typeface="Times New Roman" panose="02020603050405020304" pitchFamily="18" charset="0"/>
              </a:rPr>
              <a:t> </a:t>
            </a:r>
            <a:r>
              <a:rPr lang="zh-TW" altLang="en-US" b="0" i="0" dirty="0">
                <a:solidFill>
                  <a:srgbClr val="000000"/>
                </a:solidFill>
                <a:effectLst/>
                <a:latin typeface="Times New Roman" panose="02020603050405020304" pitchFamily="18" charset="0"/>
              </a:rPr>
              <a:t>我的弟兄們，你們落在百般試煉中，都要以為大喜樂； </a:t>
            </a:r>
            <a:r>
              <a:rPr lang="zh-TW" altLang="en-US" b="1" i="0" baseline="30000" dirty="0">
                <a:solidFill>
                  <a:srgbClr val="0000FF"/>
                </a:solidFill>
                <a:effectLst/>
                <a:latin typeface="consolas" panose="020B0609020204030204" pitchFamily="49" charset="0"/>
              </a:rPr>
              <a:t> </a:t>
            </a:r>
            <a:r>
              <a:rPr lang="zh-TW" altLang="en-US" b="0" i="0" dirty="0">
                <a:solidFill>
                  <a:srgbClr val="000000"/>
                </a:solidFill>
                <a:effectLst/>
                <a:latin typeface="Times New Roman" panose="02020603050405020304" pitchFamily="18" charset="0"/>
              </a:rPr>
              <a:t>因為知道你們的信心經過試驗，就生</a:t>
            </a:r>
            <a:r>
              <a:rPr lang="zh-TW" altLang="en-US" b="1" i="0" dirty="0">
                <a:solidFill>
                  <a:srgbClr val="FF0000"/>
                </a:solidFill>
                <a:effectLst/>
                <a:latin typeface="Times New Roman" panose="02020603050405020304" pitchFamily="18" charset="0"/>
              </a:rPr>
              <a:t>忍耐</a:t>
            </a:r>
            <a:r>
              <a:rPr lang="zh-TW" altLang="en-US" b="0" i="0" dirty="0">
                <a:solidFill>
                  <a:srgbClr val="000000"/>
                </a:solidFill>
                <a:effectLst/>
                <a:latin typeface="Times New Roman" panose="02020603050405020304" pitchFamily="18" charset="0"/>
              </a:rPr>
              <a:t>。 </a:t>
            </a:r>
            <a:r>
              <a:rPr lang="zh-TW" altLang="en-US" b="1" i="0" baseline="30000" dirty="0">
                <a:solidFill>
                  <a:srgbClr val="0000FF"/>
                </a:solidFill>
                <a:effectLst/>
                <a:latin typeface="consolas" panose="020B0609020204030204" pitchFamily="49" charset="0"/>
              </a:rPr>
              <a:t> </a:t>
            </a:r>
            <a:r>
              <a:rPr lang="zh-TW" altLang="en-US" b="0" i="0" dirty="0">
                <a:solidFill>
                  <a:srgbClr val="000000"/>
                </a:solidFill>
                <a:effectLst/>
                <a:latin typeface="Times New Roman" panose="02020603050405020304" pitchFamily="18" charset="0"/>
              </a:rPr>
              <a:t>但</a:t>
            </a:r>
            <a:r>
              <a:rPr lang="zh-TW" altLang="en-US" b="1" i="0" dirty="0">
                <a:solidFill>
                  <a:srgbClr val="FF0000"/>
                </a:solidFill>
                <a:effectLst/>
                <a:latin typeface="Times New Roman" panose="02020603050405020304" pitchFamily="18" charset="0"/>
              </a:rPr>
              <a:t>忍耐</a:t>
            </a:r>
            <a:r>
              <a:rPr lang="zh-TW" altLang="en-US" b="0" i="0" dirty="0">
                <a:solidFill>
                  <a:srgbClr val="000000"/>
                </a:solidFill>
                <a:effectLst/>
                <a:latin typeface="Times New Roman" panose="02020603050405020304" pitchFamily="18" charset="0"/>
              </a:rPr>
              <a:t>也當成功，使你們成全、完備，毫無缺欠。</a:t>
            </a:r>
            <a:endParaRPr lang="en-US" dirty="0"/>
          </a:p>
          <a:p>
            <a:r>
              <a:rPr lang="en-US" b="0" i="0" dirty="0">
                <a:solidFill>
                  <a:srgbClr val="000000"/>
                </a:solidFill>
                <a:effectLst/>
                <a:latin typeface="Times New Roman" panose="02020603050405020304" pitchFamily="18" charset="0"/>
              </a:rPr>
              <a:t> </a:t>
            </a:r>
            <a:r>
              <a:rPr lang="en-US" b="1" i="0" baseline="30000" dirty="0">
                <a:solidFill>
                  <a:srgbClr val="0000FF"/>
                </a:solidFill>
                <a:effectLst/>
                <a:latin typeface="consolas" panose="020B0609020204030204" pitchFamily="49" charset="0"/>
              </a:rPr>
              <a:t>1:12</a:t>
            </a:r>
            <a:r>
              <a:rPr lang="en-US" b="0" i="0" dirty="0">
                <a:solidFill>
                  <a:srgbClr val="000000"/>
                </a:solidFill>
                <a:effectLst/>
                <a:latin typeface="Times New Roman" panose="02020603050405020304" pitchFamily="18" charset="0"/>
              </a:rPr>
              <a:t> Blessed (Joyful) is the man who</a:t>
            </a:r>
            <a:r>
              <a:rPr lang="en-US" b="0" i="0" dirty="0">
                <a:solidFill>
                  <a:srgbClr val="FF0000"/>
                </a:solidFill>
                <a:effectLst/>
                <a:latin typeface="Times New Roman" panose="02020603050405020304" pitchFamily="18" charset="0"/>
              </a:rPr>
              <a:t> </a:t>
            </a:r>
            <a:r>
              <a:rPr lang="en-US" b="1" i="0" dirty="0">
                <a:solidFill>
                  <a:srgbClr val="FF0000"/>
                </a:solidFill>
                <a:effectLst/>
                <a:latin typeface="Times New Roman" panose="02020603050405020304" pitchFamily="18" charset="0"/>
              </a:rPr>
              <a:t>(patiently) endures</a:t>
            </a:r>
            <a:r>
              <a:rPr lang="en-US" b="0" i="0" dirty="0">
                <a:solidFill>
                  <a:srgbClr val="FF0000"/>
                </a:solidFill>
                <a:effectLst/>
                <a:latin typeface="Times New Roman" panose="02020603050405020304" pitchFamily="18" charset="0"/>
              </a:rPr>
              <a:t> </a:t>
            </a:r>
            <a:r>
              <a:rPr lang="en-US" b="0" i="0" dirty="0">
                <a:solidFill>
                  <a:srgbClr val="000000"/>
                </a:solidFill>
                <a:effectLst/>
                <a:latin typeface="Times New Roman" panose="02020603050405020304" pitchFamily="18" charset="0"/>
              </a:rPr>
              <a:t>temptation, for when he has been approved,  he will receive the crown of life, </a:t>
            </a:r>
            <a:r>
              <a:rPr lang="zh-TW" altLang="en-US" b="1" i="0" dirty="0">
                <a:solidFill>
                  <a:srgbClr val="FF0000"/>
                </a:solidFill>
                <a:effectLst/>
                <a:latin typeface="Times New Roman" panose="02020603050405020304" pitchFamily="18" charset="0"/>
              </a:rPr>
              <a:t>忍受</a:t>
            </a:r>
            <a:r>
              <a:rPr lang="zh-TW" altLang="en-US" b="0" i="0" dirty="0">
                <a:solidFill>
                  <a:srgbClr val="000000"/>
                </a:solidFill>
                <a:effectLst/>
                <a:latin typeface="Times New Roman" panose="02020603050405020304" pitchFamily="18" charset="0"/>
              </a:rPr>
              <a:t>試探的人是有福的，因為他經過試驗以後，必得生命的冠冕；這是主應許給那些愛他之人的。 </a:t>
            </a:r>
            <a:endParaRPr lang="en-US" dirty="0"/>
          </a:p>
        </p:txBody>
      </p:sp>
    </p:spTree>
    <p:extLst>
      <p:ext uri="{BB962C8B-B14F-4D97-AF65-F5344CB8AC3E}">
        <p14:creationId xmlns:p14="http://schemas.microsoft.com/office/powerpoint/2010/main" val="3844589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CE20C-3CE8-8C49-ABE4-ADB78B7943DD}"/>
              </a:ext>
            </a:extLst>
          </p:cNvPr>
          <p:cNvSpPr>
            <a:spLocks noGrp="1"/>
          </p:cNvSpPr>
          <p:nvPr>
            <p:ph type="title"/>
          </p:nvPr>
        </p:nvSpPr>
        <p:spPr/>
        <p:txBody>
          <a:bodyPr>
            <a:normAutofit fontScale="90000"/>
          </a:bodyPr>
          <a:lstStyle/>
          <a:p>
            <a:r>
              <a:rPr lang="en-CA" dirty="0"/>
              <a:t>James </a:t>
            </a:r>
            <a:r>
              <a:rPr lang="zh-TW" altLang="en-US" dirty="0"/>
              <a:t>雅各書 </a:t>
            </a:r>
            <a:r>
              <a:rPr lang="en-CA" dirty="0"/>
              <a:t>5:7-11</a:t>
            </a:r>
            <a:endParaRPr lang="en-US" dirty="0"/>
          </a:p>
        </p:txBody>
      </p:sp>
      <p:sp>
        <p:nvSpPr>
          <p:cNvPr id="7" name="Rectangle: Rounded Corners 6">
            <a:extLst>
              <a:ext uri="{FF2B5EF4-FFF2-40B4-BE49-F238E27FC236}">
                <a16:creationId xmlns:a16="http://schemas.microsoft.com/office/drawing/2014/main" id="{A913B3A7-ACE6-56A2-8BBB-4777FDCAC88C}"/>
              </a:ext>
            </a:extLst>
          </p:cNvPr>
          <p:cNvSpPr/>
          <p:nvPr/>
        </p:nvSpPr>
        <p:spPr bwMode="auto">
          <a:xfrm>
            <a:off x="4283968" y="2060848"/>
            <a:ext cx="1329517" cy="559443"/>
          </a:xfrm>
          <a:prstGeom prst="roundRect">
            <a:avLst/>
          </a:prstGeom>
          <a:solidFill>
            <a:schemeClr val="tx1"/>
          </a:solidFill>
          <a:ln w="2857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IN" sz="2000" dirty="0">
                <a:solidFill>
                  <a:schemeClr val="bg1"/>
                </a:solidFill>
                <a:latin typeface="Times New Roman" panose="02020603050405020304" pitchFamily="18" charset="0"/>
              </a:rPr>
              <a:t>Wait</a:t>
            </a:r>
          </a:p>
          <a:p>
            <a:pPr marL="0" marR="0" indent="0" algn="ctr" defTabSz="914400" rtl="0" eaLnBrk="0" fontAlgn="base" latinLnBrk="0" hangingPunct="0">
              <a:lnSpc>
                <a:spcPct val="100000"/>
              </a:lnSpc>
              <a:spcBef>
                <a:spcPct val="0"/>
              </a:spcBef>
              <a:spcAft>
                <a:spcPct val="0"/>
              </a:spcAft>
              <a:buClrTx/>
              <a:buSzTx/>
              <a:buFontTx/>
              <a:buNone/>
              <a:tabLst/>
            </a:pPr>
            <a:r>
              <a:rPr kumimoji="0" lang="en-IN" sz="2000" b="0" i="0" strike="noStrike" cap="none" normalizeH="0" baseline="0" dirty="0">
                <a:ln>
                  <a:noFill/>
                </a:ln>
                <a:solidFill>
                  <a:schemeClr val="bg1"/>
                </a:solidFill>
                <a:effectLst/>
                <a:latin typeface="Times New Roman" panose="02020603050405020304" pitchFamily="18" charset="0"/>
              </a:rPr>
              <a:t>Patience</a:t>
            </a:r>
          </a:p>
        </p:txBody>
      </p:sp>
      <p:grpSp>
        <p:nvGrpSpPr>
          <p:cNvPr id="23" name="Group 22">
            <a:extLst>
              <a:ext uri="{FF2B5EF4-FFF2-40B4-BE49-F238E27FC236}">
                <a16:creationId xmlns:a16="http://schemas.microsoft.com/office/drawing/2014/main" id="{0F07531D-655E-3C20-DBC4-467ED62301A1}"/>
              </a:ext>
            </a:extLst>
          </p:cNvPr>
          <p:cNvGrpSpPr/>
          <p:nvPr/>
        </p:nvGrpSpPr>
        <p:grpSpPr>
          <a:xfrm>
            <a:off x="4769298" y="1049281"/>
            <a:ext cx="1329517" cy="1011567"/>
            <a:chOff x="4769298" y="1049281"/>
            <a:chExt cx="1329517" cy="1011567"/>
          </a:xfrm>
        </p:grpSpPr>
        <p:sp>
          <p:nvSpPr>
            <p:cNvPr id="8" name="Rectangle: Rounded Corners 7">
              <a:extLst>
                <a:ext uri="{FF2B5EF4-FFF2-40B4-BE49-F238E27FC236}">
                  <a16:creationId xmlns:a16="http://schemas.microsoft.com/office/drawing/2014/main" id="{C39C6CD4-A12D-A2E0-1F76-995785A2A637}"/>
                </a:ext>
              </a:extLst>
            </p:cNvPr>
            <p:cNvSpPr/>
            <p:nvPr/>
          </p:nvSpPr>
          <p:spPr bwMode="auto">
            <a:xfrm>
              <a:off x="4769298" y="1049281"/>
              <a:ext cx="1329517" cy="559443"/>
            </a:xfrm>
            <a:prstGeom prst="roundRect">
              <a:avLst/>
            </a:prstGeom>
            <a:solidFill>
              <a:schemeClr val="bg1"/>
            </a:solidFill>
            <a:ln w="2857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IN" sz="2000" dirty="0">
                  <a:solidFill>
                    <a:schemeClr val="tx2"/>
                  </a:solidFill>
                  <a:latin typeface="Times New Roman" panose="02020603050405020304" pitchFamily="18" charset="0"/>
                </a:rPr>
                <a:t>Farmer</a:t>
              </a:r>
              <a:endParaRPr kumimoji="0" lang="en-IN" sz="2000" b="0" i="0" strike="noStrike" cap="none" normalizeH="0" baseline="0" dirty="0">
                <a:ln>
                  <a:noFill/>
                </a:ln>
                <a:solidFill>
                  <a:schemeClr val="tx2"/>
                </a:solidFill>
                <a:effectLst/>
                <a:latin typeface="Times New Roman" panose="02020603050405020304" pitchFamily="18" charset="0"/>
              </a:endParaRPr>
            </a:p>
          </p:txBody>
        </p:sp>
        <p:cxnSp>
          <p:nvCxnSpPr>
            <p:cNvPr id="9" name="Straight Arrow Connector 10">
              <a:extLst>
                <a:ext uri="{FF2B5EF4-FFF2-40B4-BE49-F238E27FC236}">
                  <a16:creationId xmlns:a16="http://schemas.microsoft.com/office/drawing/2014/main" id="{8A27AA6C-4B5E-F239-1135-26935833D82C}"/>
                </a:ext>
              </a:extLst>
            </p:cNvPr>
            <p:cNvCxnSpPr>
              <a:cxnSpLocks/>
              <a:stCxn id="7" idx="0"/>
              <a:endCxn id="8" idx="2"/>
            </p:cNvCxnSpPr>
            <p:nvPr/>
          </p:nvCxnSpPr>
          <p:spPr bwMode="auto">
            <a:xfrm flipV="1">
              <a:off x="4948727" y="1608724"/>
              <a:ext cx="485330" cy="452124"/>
            </a:xfrm>
            <a:prstGeom prst="straightConnector1">
              <a:avLst/>
            </a:prstGeom>
            <a:solidFill>
              <a:schemeClr val="accent1"/>
            </a:solidFill>
            <a:ln w="3810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2" name="Group 21">
            <a:extLst>
              <a:ext uri="{FF2B5EF4-FFF2-40B4-BE49-F238E27FC236}">
                <a16:creationId xmlns:a16="http://schemas.microsoft.com/office/drawing/2014/main" id="{144D52A9-BE8C-BFEB-FF09-0750A6A7AAA2}"/>
              </a:ext>
            </a:extLst>
          </p:cNvPr>
          <p:cNvGrpSpPr/>
          <p:nvPr/>
        </p:nvGrpSpPr>
        <p:grpSpPr>
          <a:xfrm>
            <a:off x="2667054" y="1021053"/>
            <a:ext cx="1655117" cy="1039795"/>
            <a:chOff x="2667054" y="1021053"/>
            <a:chExt cx="1655117" cy="1039795"/>
          </a:xfrm>
        </p:grpSpPr>
        <p:cxnSp>
          <p:nvCxnSpPr>
            <p:cNvPr id="11" name="Straight Arrow Connector 10">
              <a:extLst>
                <a:ext uri="{FF2B5EF4-FFF2-40B4-BE49-F238E27FC236}">
                  <a16:creationId xmlns:a16="http://schemas.microsoft.com/office/drawing/2014/main" id="{9C9A4839-914E-BA96-94EF-1A37D38DF067}"/>
                </a:ext>
              </a:extLst>
            </p:cNvPr>
            <p:cNvCxnSpPr>
              <a:cxnSpLocks/>
            </p:cNvCxnSpPr>
            <p:nvPr/>
          </p:nvCxnSpPr>
          <p:spPr bwMode="auto">
            <a:xfrm flipH="1" flipV="1">
              <a:off x="3939072" y="1533197"/>
              <a:ext cx="383099" cy="527651"/>
            </a:xfrm>
            <a:prstGeom prst="straightConnector1">
              <a:avLst/>
            </a:prstGeom>
            <a:solidFill>
              <a:schemeClr val="accent1"/>
            </a:solidFill>
            <a:ln w="3810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ectangle: Rounded Corners 11">
              <a:extLst>
                <a:ext uri="{FF2B5EF4-FFF2-40B4-BE49-F238E27FC236}">
                  <a16:creationId xmlns:a16="http://schemas.microsoft.com/office/drawing/2014/main" id="{48DE8311-9FE4-13AB-E62E-F4B78744EDBE}"/>
                </a:ext>
              </a:extLst>
            </p:cNvPr>
            <p:cNvSpPr/>
            <p:nvPr/>
          </p:nvSpPr>
          <p:spPr bwMode="auto">
            <a:xfrm>
              <a:off x="2667054" y="1021053"/>
              <a:ext cx="1329517" cy="559443"/>
            </a:xfrm>
            <a:prstGeom prst="roundRect">
              <a:avLst/>
            </a:prstGeom>
            <a:solidFill>
              <a:schemeClr val="bg1"/>
            </a:solidFill>
            <a:ln w="2857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IN" sz="2000" b="0" i="0" strike="noStrike" cap="none" normalizeH="0" baseline="0" dirty="0">
                  <a:ln>
                    <a:noFill/>
                  </a:ln>
                  <a:solidFill>
                    <a:schemeClr val="tx2"/>
                  </a:solidFill>
                  <a:effectLst/>
                  <a:latin typeface="Times New Roman" panose="02020603050405020304" pitchFamily="18" charset="0"/>
                </a:rPr>
                <a:t>2</a:t>
              </a:r>
              <a:r>
                <a:rPr kumimoji="0" lang="en-IN" sz="2000" b="0" i="0" strike="noStrike" cap="none" normalizeH="0" baseline="30000" dirty="0">
                  <a:ln>
                    <a:noFill/>
                  </a:ln>
                  <a:solidFill>
                    <a:schemeClr val="tx2"/>
                  </a:solidFill>
                  <a:effectLst/>
                  <a:latin typeface="Times New Roman" panose="02020603050405020304" pitchFamily="18" charset="0"/>
                </a:rPr>
                <a:t>nd</a:t>
              </a:r>
              <a:r>
                <a:rPr kumimoji="0" lang="en-IN" sz="2000" b="0" i="0" strike="noStrike" cap="none" normalizeH="0" baseline="0" dirty="0">
                  <a:ln>
                    <a:noFill/>
                  </a:ln>
                  <a:solidFill>
                    <a:schemeClr val="tx2"/>
                  </a:solidFill>
                  <a:effectLst/>
                  <a:latin typeface="Times New Roman" panose="02020603050405020304" pitchFamily="18" charset="0"/>
                </a:rPr>
                <a:t> Advent</a:t>
              </a:r>
            </a:p>
          </p:txBody>
        </p:sp>
      </p:grpSp>
      <p:grpSp>
        <p:nvGrpSpPr>
          <p:cNvPr id="24" name="Group 23">
            <a:extLst>
              <a:ext uri="{FF2B5EF4-FFF2-40B4-BE49-F238E27FC236}">
                <a16:creationId xmlns:a16="http://schemas.microsoft.com/office/drawing/2014/main" id="{EEE85F58-93F3-13A8-BFAC-D63ACC3E2709}"/>
              </a:ext>
            </a:extLst>
          </p:cNvPr>
          <p:cNvGrpSpPr/>
          <p:nvPr/>
        </p:nvGrpSpPr>
        <p:grpSpPr>
          <a:xfrm>
            <a:off x="5628549" y="2066507"/>
            <a:ext cx="1879529" cy="559443"/>
            <a:chOff x="5628549" y="2066507"/>
            <a:chExt cx="1879529" cy="559443"/>
          </a:xfrm>
        </p:grpSpPr>
        <p:sp>
          <p:nvSpPr>
            <p:cNvPr id="10" name="Rectangle: Rounded Corners 9">
              <a:extLst>
                <a:ext uri="{FF2B5EF4-FFF2-40B4-BE49-F238E27FC236}">
                  <a16:creationId xmlns:a16="http://schemas.microsoft.com/office/drawing/2014/main" id="{A4BDEA92-246B-533B-060A-DDE429EB3A35}"/>
                </a:ext>
              </a:extLst>
            </p:cNvPr>
            <p:cNvSpPr/>
            <p:nvPr/>
          </p:nvSpPr>
          <p:spPr bwMode="auto">
            <a:xfrm>
              <a:off x="6178561" y="2066507"/>
              <a:ext cx="1329517" cy="559443"/>
            </a:xfrm>
            <a:prstGeom prst="roundRect">
              <a:avLst/>
            </a:prstGeom>
            <a:solidFill>
              <a:schemeClr val="bg1"/>
            </a:solidFill>
            <a:ln w="2857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IN" sz="2000" b="0" i="0" strike="noStrike" cap="none" normalizeH="0" baseline="0" dirty="0">
                  <a:ln>
                    <a:noFill/>
                  </a:ln>
                  <a:solidFill>
                    <a:schemeClr val="tx2"/>
                  </a:solidFill>
                  <a:effectLst/>
                  <a:latin typeface="Times New Roman" panose="02020603050405020304" pitchFamily="18" charset="0"/>
                </a:rPr>
                <a:t>Opposite</a:t>
              </a:r>
            </a:p>
            <a:p>
              <a:pPr marL="0" marR="0" indent="0" algn="ctr" defTabSz="914400" rtl="0" eaLnBrk="0" fontAlgn="base" latinLnBrk="0" hangingPunct="0">
                <a:lnSpc>
                  <a:spcPct val="100000"/>
                </a:lnSpc>
                <a:spcBef>
                  <a:spcPct val="0"/>
                </a:spcBef>
                <a:spcAft>
                  <a:spcPct val="0"/>
                </a:spcAft>
                <a:buClrTx/>
                <a:buSzTx/>
                <a:buFontTx/>
                <a:buNone/>
                <a:tabLst/>
              </a:pPr>
              <a:r>
                <a:rPr kumimoji="0" lang="en-IN" sz="2000" b="0" i="0" strike="noStrike" cap="none" normalizeH="0" baseline="0" dirty="0">
                  <a:ln>
                    <a:noFill/>
                  </a:ln>
                  <a:solidFill>
                    <a:schemeClr val="tx2"/>
                  </a:solidFill>
                  <a:effectLst/>
                  <a:latin typeface="Times New Roman" panose="02020603050405020304" pitchFamily="18" charset="0"/>
                </a:rPr>
                <a:t>Grumbling</a:t>
              </a:r>
            </a:p>
          </p:txBody>
        </p:sp>
        <p:cxnSp>
          <p:nvCxnSpPr>
            <p:cNvPr id="13" name="Straight Arrow Connector 10">
              <a:extLst>
                <a:ext uri="{FF2B5EF4-FFF2-40B4-BE49-F238E27FC236}">
                  <a16:creationId xmlns:a16="http://schemas.microsoft.com/office/drawing/2014/main" id="{23351E27-953A-2D26-0582-23D1EF03235D}"/>
                </a:ext>
              </a:extLst>
            </p:cNvPr>
            <p:cNvCxnSpPr>
              <a:cxnSpLocks/>
            </p:cNvCxnSpPr>
            <p:nvPr/>
          </p:nvCxnSpPr>
          <p:spPr bwMode="auto">
            <a:xfrm flipV="1">
              <a:off x="5628549" y="2332767"/>
              <a:ext cx="535821" cy="7803"/>
            </a:xfrm>
            <a:prstGeom prst="straightConnector1">
              <a:avLst/>
            </a:prstGeom>
            <a:solidFill>
              <a:schemeClr val="accent1"/>
            </a:solidFill>
            <a:ln w="3810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5" name="Group 24">
            <a:extLst>
              <a:ext uri="{FF2B5EF4-FFF2-40B4-BE49-F238E27FC236}">
                <a16:creationId xmlns:a16="http://schemas.microsoft.com/office/drawing/2014/main" id="{D9833B86-C24A-CEB2-12E5-0BB1E4A3C08D}"/>
              </a:ext>
            </a:extLst>
          </p:cNvPr>
          <p:cNvGrpSpPr/>
          <p:nvPr/>
        </p:nvGrpSpPr>
        <p:grpSpPr>
          <a:xfrm>
            <a:off x="2498609" y="2045242"/>
            <a:ext cx="1785359" cy="559443"/>
            <a:chOff x="2498609" y="2045242"/>
            <a:chExt cx="1785359" cy="559443"/>
          </a:xfrm>
        </p:grpSpPr>
        <p:sp>
          <p:nvSpPr>
            <p:cNvPr id="14" name="Rectangle: Rounded Corners 13">
              <a:extLst>
                <a:ext uri="{FF2B5EF4-FFF2-40B4-BE49-F238E27FC236}">
                  <a16:creationId xmlns:a16="http://schemas.microsoft.com/office/drawing/2014/main" id="{99A1D7F6-48EF-7E2D-949F-309D67C53C7A}"/>
                </a:ext>
              </a:extLst>
            </p:cNvPr>
            <p:cNvSpPr/>
            <p:nvPr/>
          </p:nvSpPr>
          <p:spPr bwMode="auto">
            <a:xfrm>
              <a:off x="2498609" y="2045242"/>
              <a:ext cx="1329517" cy="559443"/>
            </a:xfrm>
            <a:prstGeom prst="roundRect">
              <a:avLst/>
            </a:prstGeom>
            <a:solidFill>
              <a:schemeClr val="bg1"/>
            </a:solidFill>
            <a:ln w="2857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IN" sz="2000" dirty="0">
                  <a:solidFill>
                    <a:schemeClr val="tx2"/>
                  </a:solidFill>
                  <a:latin typeface="Times New Roman" panose="02020603050405020304" pitchFamily="18" charset="0"/>
                </a:rPr>
                <a:t>Case</a:t>
              </a:r>
            </a:p>
            <a:p>
              <a:pPr marL="0" marR="0" indent="0" algn="ctr" defTabSz="914400" rtl="0" eaLnBrk="0" fontAlgn="base" latinLnBrk="0" hangingPunct="0">
                <a:lnSpc>
                  <a:spcPct val="100000"/>
                </a:lnSpc>
                <a:spcBef>
                  <a:spcPct val="0"/>
                </a:spcBef>
                <a:spcAft>
                  <a:spcPct val="0"/>
                </a:spcAft>
                <a:buClrTx/>
                <a:buSzTx/>
                <a:buFontTx/>
                <a:buNone/>
                <a:tabLst/>
              </a:pPr>
              <a:r>
                <a:rPr kumimoji="0" lang="en-IN" sz="2000" b="0" i="0" strike="noStrike" cap="none" normalizeH="0" baseline="0" dirty="0">
                  <a:ln>
                    <a:noFill/>
                  </a:ln>
                  <a:solidFill>
                    <a:schemeClr val="tx2"/>
                  </a:solidFill>
                  <a:effectLst/>
                  <a:latin typeface="Times New Roman" panose="02020603050405020304" pitchFamily="18" charset="0"/>
                </a:rPr>
                <a:t>Studies</a:t>
              </a:r>
            </a:p>
          </p:txBody>
        </p:sp>
        <p:cxnSp>
          <p:nvCxnSpPr>
            <p:cNvPr id="15" name="Straight Arrow Connector 10">
              <a:extLst>
                <a:ext uri="{FF2B5EF4-FFF2-40B4-BE49-F238E27FC236}">
                  <a16:creationId xmlns:a16="http://schemas.microsoft.com/office/drawing/2014/main" id="{27F9E6AC-5273-8863-F232-6BD0E2707143}"/>
                </a:ext>
              </a:extLst>
            </p:cNvPr>
            <p:cNvCxnSpPr>
              <a:cxnSpLocks/>
              <a:stCxn id="7" idx="1"/>
              <a:endCxn id="14" idx="3"/>
            </p:cNvCxnSpPr>
            <p:nvPr/>
          </p:nvCxnSpPr>
          <p:spPr bwMode="auto">
            <a:xfrm flipH="1" flipV="1">
              <a:off x="3828126" y="2324964"/>
              <a:ext cx="455842" cy="15606"/>
            </a:xfrm>
            <a:prstGeom prst="straightConnector1">
              <a:avLst/>
            </a:prstGeom>
            <a:solidFill>
              <a:schemeClr val="accent1"/>
            </a:solidFill>
            <a:ln w="3810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6" name="Group 25">
            <a:extLst>
              <a:ext uri="{FF2B5EF4-FFF2-40B4-BE49-F238E27FC236}">
                <a16:creationId xmlns:a16="http://schemas.microsoft.com/office/drawing/2014/main" id="{8984C01B-04C2-7058-C205-7C0CB563158A}"/>
              </a:ext>
            </a:extLst>
          </p:cNvPr>
          <p:cNvGrpSpPr/>
          <p:nvPr/>
        </p:nvGrpSpPr>
        <p:grpSpPr>
          <a:xfrm>
            <a:off x="1499371" y="2604685"/>
            <a:ext cx="1663997" cy="837987"/>
            <a:chOff x="1499371" y="2604685"/>
            <a:chExt cx="1663997" cy="837987"/>
          </a:xfrm>
        </p:grpSpPr>
        <p:sp>
          <p:nvSpPr>
            <p:cNvPr id="16" name="Rectangle: Rounded Corners 15">
              <a:extLst>
                <a:ext uri="{FF2B5EF4-FFF2-40B4-BE49-F238E27FC236}">
                  <a16:creationId xmlns:a16="http://schemas.microsoft.com/office/drawing/2014/main" id="{8F4A3F62-79A6-A9B0-0173-F76FFC88D18F}"/>
                </a:ext>
              </a:extLst>
            </p:cNvPr>
            <p:cNvSpPr/>
            <p:nvPr/>
          </p:nvSpPr>
          <p:spPr bwMode="auto">
            <a:xfrm>
              <a:off x="1499371" y="2883229"/>
              <a:ext cx="1329517" cy="559443"/>
            </a:xfrm>
            <a:prstGeom prst="roundRect">
              <a:avLst/>
            </a:prstGeom>
            <a:solidFill>
              <a:schemeClr val="bg1"/>
            </a:solidFill>
            <a:ln w="2857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IN" sz="2000" b="0" i="0" strike="noStrike" cap="none" normalizeH="0" baseline="0" dirty="0">
                  <a:ln>
                    <a:noFill/>
                  </a:ln>
                  <a:solidFill>
                    <a:schemeClr val="tx2"/>
                  </a:solidFill>
                  <a:effectLst/>
                  <a:latin typeface="Times New Roman" panose="02020603050405020304" pitchFamily="18" charset="0"/>
                </a:rPr>
                <a:t>Prophets</a:t>
              </a:r>
            </a:p>
          </p:txBody>
        </p:sp>
        <p:cxnSp>
          <p:nvCxnSpPr>
            <p:cNvPr id="18" name="Straight Arrow Connector 10">
              <a:extLst>
                <a:ext uri="{FF2B5EF4-FFF2-40B4-BE49-F238E27FC236}">
                  <a16:creationId xmlns:a16="http://schemas.microsoft.com/office/drawing/2014/main" id="{7C5E6156-41FB-9F78-C135-98A4E9217310}"/>
                </a:ext>
              </a:extLst>
            </p:cNvPr>
            <p:cNvCxnSpPr>
              <a:cxnSpLocks/>
              <a:stCxn id="14" idx="2"/>
              <a:endCxn id="16" idx="0"/>
            </p:cNvCxnSpPr>
            <p:nvPr/>
          </p:nvCxnSpPr>
          <p:spPr bwMode="auto">
            <a:xfrm flipH="1">
              <a:off x="2164130" y="2604685"/>
              <a:ext cx="999238" cy="278544"/>
            </a:xfrm>
            <a:prstGeom prst="straightConnector1">
              <a:avLst/>
            </a:prstGeom>
            <a:solidFill>
              <a:schemeClr val="accent1"/>
            </a:solidFill>
            <a:ln w="3810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7" name="Group 26">
            <a:extLst>
              <a:ext uri="{FF2B5EF4-FFF2-40B4-BE49-F238E27FC236}">
                <a16:creationId xmlns:a16="http://schemas.microsoft.com/office/drawing/2014/main" id="{2F64073B-4F9A-3C74-649F-9AEE096F5D91}"/>
              </a:ext>
            </a:extLst>
          </p:cNvPr>
          <p:cNvGrpSpPr/>
          <p:nvPr/>
        </p:nvGrpSpPr>
        <p:grpSpPr>
          <a:xfrm>
            <a:off x="3031112" y="2604685"/>
            <a:ext cx="1329517" cy="868317"/>
            <a:chOff x="3031112" y="2604685"/>
            <a:chExt cx="1329517" cy="868317"/>
          </a:xfrm>
        </p:grpSpPr>
        <p:sp>
          <p:nvSpPr>
            <p:cNvPr id="19" name="Rectangle: Rounded Corners 18">
              <a:extLst>
                <a:ext uri="{FF2B5EF4-FFF2-40B4-BE49-F238E27FC236}">
                  <a16:creationId xmlns:a16="http://schemas.microsoft.com/office/drawing/2014/main" id="{17F54D86-34F4-E7F9-323B-2E7B037B91F5}"/>
                </a:ext>
              </a:extLst>
            </p:cNvPr>
            <p:cNvSpPr/>
            <p:nvPr/>
          </p:nvSpPr>
          <p:spPr bwMode="auto">
            <a:xfrm>
              <a:off x="3031112" y="2913559"/>
              <a:ext cx="1329517" cy="559443"/>
            </a:xfrm>
            <a:prstGeom prst="roundRect">
              <a:avLst/>
            </a:prstGeom>
            <a:solidFill>
              <a:schemeClr val="bg1"/>
            </a:solidFill>
            <a:ln w="2857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IN" sz="2000" dirty="0">
                  <a:solidFill>
                    <a:schemeClr val="tx2"/>
                  </a:solidFill>
                  <a:latin typeface="Times New Roman" panose="02020603050405020304" pitchFamily="18" charset="0"/>
                </a:rPr>
                <a:t>Job</a:t>
              </a:r>
              <a:endParaRPr kumimoji="0" lang="en-IN" sz="2000" b="0" i="0" strike="noStrike" cap="none" normalizeH="0" baseline="0" dirty="0">
                <a:ln>
                  <a:noFill/>
                </a:ln>
                <a:solidFill>
                  <a:schemeClr val="tx2"/>
                </a:solidFill>
                <a:effectLst/>
                <a:latin typeface="Times New Roman" panose="02020603050405020304" pitchFamily="18" charset="0"/>
              </a:endParaRPr>
            </a:p>
          </p:txBody>
        </p:sp>
        <p:cxnSp>
          <p:nvCxnSpPr>
            <p:cNvPr id="20" name="Straight Arrow Connector 10">
              <a:extLst>
                <a:ext uri="{FF2B5EF4-FFF2-40B4-BE49-F238E27FC236}">
                  <a16:creationId xmlns:a16="http://schemas.microsoft.com/office/drawing/2014/main" id="{0CA885E9-DF94-E31E-6BEC-19E58F00E00B}"/>
                </a:ext>
              </a:extLst>
            </p:cNvPr>
            <p:cNvCxnSpPr>
              <a:cxnSpLocks/>
              <a:stCxn id="14" idx="2"/>
              <a:endCxn id="19" idx="0"/>
            </p:cNvCxnSpPr>
            <p:nvPr/>
          </p:nvCxnSpPr>
          <p:spPr bwMode="auto">
            <a:xfrm>
              <a:off x="3163368" y="2604685"/>
              <a:ext cx="532503" cy="308874"/>
            </a:xfrm>
            <a:prstGeom prst="straightConnector1">
              <a:avLst/>
            </a:prstGeom>
            <a:solidFill>
              <a:schemeClr val="accent1"/>
            </a:solidFill>
            <a:ln w="3810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8" name="Group 27">
            <a:extLst>
              <a:ext uri="{FF2B5EF4-FFF2-40B4-BE49-F238E27FC236}">
                <a16:creationId xmlns:a16="http://schemas.microsoft.com/office/drawing/2014/main" id="{F0748869-5F9C-252C-24EA-9F78B556245B}"/>
              </a:ext>
            </a:extLst>
          </p:cNvPr>
          <p:cNvGrpSpPr/>
          <p:nvPr/>
        </p:nvGrpSpPr>
        <p:grpSpPr>
          <a:xfrm>
            <a:off x="5076037" y="2620291"/>
            <a:ext cx="1329517" cy="925801"/>
            <a:chOff x="5076037" y="2620291"/>
            <a:chExt cx="1329517" cy="925801"/>
          </a:xfrm>
        </p:grpSpPr>
        <p:sp>
          <p:nvSpPr>
            <p:cNvPr id="17" name="Rectangle: Rounded Corners 16">
              <a:extLst>
                <a:ext uri="{FF2B5EF4-FFF2-40B4-BE49-F238E27FC236}">
                  <a16:creationId xmlns:a16="http://schemas.microsoft.com/office/drawing/2014/main" id="{0741FDC3-2AA8-61C9-E991-19B2AE06F6DD}"/>
                </a:ext>
              </a:extLst>
            </p:cNvPr>
            <p:cNvSpPr/>
            <p:nvPr/>
          </p:nvSpPr>
          <p:spPr bwMode="auto">
            <a:xfrm>
              <a:off x="5076037" y="2986649"/>
              <a:ext cx="1329517" cy="559443"/>
            </a:xfrm>
            <a:prstGeom prst="roundRect">
              <a:avLst/>
            </a:prstGeom>
            <a:solidFill>
              <a:schemeClr val="bg1"/>
            </a:solidFill>
            <a:ln w="2857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IN" sz="2000" b="0" i="0" strike="noStrike" cap="none" normalizeH="0" baseline="0" dirty="0">
                  <a:ln>
                    <a:noFill/>
                  </a:ln>
                  <a:solidFill>
                    <a:schemeClr val="tx2"/>
                  </a:solidFill>
                  <a:effectLst/>
                  <a:latin typeface="Times New Roman" panose="02020603050405020304" pitchFamily="18" charset="0"/>
                </a:rPr>
                <a:t>Results</a:t>
              </a:r>
            </a:p>
          </p:txBody>
        </p:sp>
        <p:cxnSp>
          <p:nvCxnSpPr>
            <p:cNvPr id="21" name="Straight Arrow Connector 10">
              <a:extLst>
                <a:ext uri="{FF2B5EF4-FFF2-40B4-BE49-F238E27FC236}">
                  <a16:creationId xmlns:a16="http://schemas.microsoft.com/office/drawing/2014/main" id="{85E6A5A3-724F-D182-B76D-89A867761B6A}"/>
                </a:ext>
              </a:extLst>
            </p:cNvPr>
            <p:cNvCxnSpPr>
              <a:cxnSpLocks/>
              <a:endCxn id="17" idx="0"/>
            </p:cNvCxnSpPr>
            <p:nvPr/>
          </p:nvCxnSpPr>
          <p:spPr bwMode="auto">
            <a:xfrm>
              <a:off x="5076037" y="2620291"/>
              <a:ext cx="664759" cy="366358"/>
            </a:xfrm>
            <a:prstGeom prst="straightConnector1">
              <a:avLst/>
            </a:prstGeom>
            <a:solidFill>
              <a:schemeClr val="accent1"/>
            </a:solidFill>
            <a:ln w="3810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9" name="TextBox 28">
            <a:extLst>
              <a:ext uri="{FF2B5EF4-FFF2-40B4-BE49-F238E27FC236}">
                <a16:creationId xmlns:a16="http://schemas.microsoft.com/office/drawing/2014/main" id="{D539124C-0AF3-83A3-F21F-B8A86689C8B5}"/>
              </a:ext>
            </a:extLst>
          </p:cNvPr>
          <p:cNvSpPr txBox="1"/>
          <p:nvPr/>
        </p:nvSpPr>
        <p:spPr>
          <a:xfrm>
            <a:off x="107504" y="3611888"/>
            <a:ext cx="8928992" cy="3046988"/>
          </a:xfrm>
          <a:prstGeom prst="rect">
            <a:avLst/>
          </a:prstGeom>
          <a:noFill/>
        </p:spPr>
        <p:txBody>
          <a:bodyPr wrap="square" rtlCol="0">
            <a:spAutoFit/>
          </a:bodyPr>
          <a:lstStyle/>
          <a:p>
            <a:pPr marL="800100" lvl="1" indent="-342900">
              <a:buFont typeface="Arial" panose="020B0604020202020204" pitchFamily="34" charset="0"/>
              <a:buChar char="•"/>
            </a:pPr>
            <a:r>
              <a:rPr lang="en-US" dirty="0"/>
              <a:t>Moses (40 days, 40 years)</a:t>
            </a:r>
          </a:p>
          <a:p>
            <a:pPr marL="800100" lvl="1" indent="-342900">
              <a:buFont typeface="Arial" panose="020B0604020202020204" pitchFamily="34" charset="0"/>
              <a:buChar char="•"/>
            </a:pPr>
            <a:r>
              <a:rPr lang="en-US" dirty="0"/>
              <a:t>Elijah (40 days)</a:t>
            </a:r>
          </a:p>
          <a:p>
            <a:pPr marL="800100" lvl="1" indent="-342900">
              <a:buFont typeface="Arial" panose="020B0604020202020204" pitchFamily="34" charset="0"/>
              <a:buChar char="•"/>
            </a:pPr>
            <a:r>
              <a:rPr lang="en-US" dirty="0"/>
              <a:t>Abraham (when is the son coming?)</a:t>
            </a:r>
          </a:p>
          <a:p>
            <a:pPr marL="800100" lvl="1" indent="-342900">
              <a:buFont typeface="Arial" panose="020B0604020202020204" pitchFamily="34" charset="0"/>
              <a:buChar char="•"/>
            </a:pPr>
            <a:r>
              <a:rPr lang="en-US" dirty="0"/>
              <a:t>Joseph (dream vs prison reality)</a:t>
            </a:r>
          </a:p>
          <a:p>
            <a:pPr marL="800100" lvl="1" indent="-342900">
              <a:buFont typeface="Arial" panose="020B0604020202020204" pitchFamily="34" charset="0"/>
              <a:buChar char="•"/>
            </a:pPr>
            <a:r>
              <a:rPr lang="en-US" dirty="0"/>
              <a:t>Jeremiah (giving the message)</a:t>
            </a:r>
          </a:p>
          <a:p>
            <a:pPr marL="800100" lvl="1" indent="-342900">
              <a:buFont typeface="Arial" panose="020B0604020202020204" pitchFamily="34" charset="0"/>
              <a:buChar char="•"/>
            </a:pPr>
            <a:r>
              <a:rPr lang="en-US" dirty="0"/>
              <a:t>David (anointed then a wanted man…)</a:t>
            </a:r>
          </a:p>
          <a:p>
            <a:pPr marL="800100" lvl="1" indent="-342900">
              <a:buFont typeface="Arial" panose="020B0604020202020204" pitchFamily="34" charset="0"/>
              <a:buChar char="•"/>
            </a:pPr>
            <a:r>
              <a:rPr lang="en-US" dirty="0"/>
              <a:t>Daniel (delayed answer to prayer)</a:t>
            </a:r>
          </a:p>
          <a:p>
            <a:pPr marL="800100" lvl="1" indent="-342900">
              <a:buFont typeface="Arial" panose="020B0604020202020204" pitchFamily="34" charset="0"/>
              <a:buChar char="•"/>
            </a:pPr>
            <a:r>
              <a:rPr lang="en-US" dirty="0"/>
              <a:t>Hosea (how many times do I need to retrieve my wife!)</a:t>
            </a:r>
          </a:p>
        </p:txBody>
      </p:sp>
      <p:grpSp>
        <p:nvGrpSpPr>
          <p:cNvPr id="30" name="Group 29">
            <a:extLst>
              <a:ext uri="{FF2B5EF4-FFF2-40B4-BE49-F238E27FC236}">
                <a16:creationId xmlns:a16="http://schemas.microsoft.com/office/drawing/2014/main" id="{2C263F06-EA39-D341-AFF2-0C7374C86C9E}"/>
              </a:ext>
            </a:extLst>
          </p:cNvPr>
          <p:cNvGrpSpPr/>
          <p:nvPr/>
        </p:nvGrpSpPr>
        <p:grpSpPr>
          <a:xfrm>
            <a:off x="250002" y="1484784"/>
            <a:ext cx="1369670" cy="1678167"/>
            <a:chOff x="250002" y="1484784"/>
            <a:chExt cx="1369670" cy="1678167"/>
          </a:xfrm>
        </p:grpSpPr>
        <p:cxnSp>
          <p:nvCxnSpPr>
            <p:cNvPr id="3" name="Straight Connector 2">
              <a:extLst>
                <a:ext uri="{FF2B5EF4-FFF2-40B4-BE49-F238E27FC236}">
                  <a16:creationId xmlns:a16="http://schemas.microsoft.com/office/drawing/2014/main" id="{9C911C50-1426-CB18-CE26-5AC62C2824F9}"/>
                </a:ext>
              </a:extLst>
            </p:cNvPr>
            <p:cNvCxnSpPr>
              <a:cxnSpLocks/>
              <a:stCxn id="16" idx="1"/>
            </p:cNvCxnSpPr>
            <p:nvPr/>
          </p:nvCxnSpPr>
          <p:spPr bwMode="auto">
            <a:xfrm flipH="1" flipV="1">
              <a:off x="899592" y="2045242"/>
              <a:ext cx="599779" cy="1117709"/>
            </a:xfrm>
            <a:prstGeom prst="line">
              <a:avLst/>
            </a:prstGeom>
            <a:solidFill>
              <a:schemeClr val="accent1"/>
            </a:solidFill>
            <a:ln w="38100" cap="flat" cmpd="sng" algn="ctr">
              <a:solidFill>
                <a:schemeClr val="tx2"/>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Rectangle: Single Corner Snipped 3">
              <a:extLst>
                <a:ext uri="{FF2B5EF4-FFF2-40B4-BE49-F238E27FC236}">
                  <a16:creationId xmlns:a16="http://schemas.microsoft.com/office/drawing/2014/main" id="{BED5D4AE-F407-AFB8-1495-BE12DC6F3BFD}"/>
                </a:ext>
              </a:extLst>
            </p:cNvPr>
            <p:cNvSpPr/>
            <p:nvPr/>
          </p:nvSpPr>
          <p:spPr bwMode="auto">
            <a:xfrm>
              <a:off x="250002" y="1484784"/>
              <a:ext cx="1369670" cy="578734"/>
            </a:xfrm>
            <a:prstGeom prst="snip1Rect">
              <a:avLst/>
            </a:prstGeom>
            <a:solidFill>
              <a:schemeClr val="bg1"/>
            </a:solidFill>
            <a:ln w="2857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IN" sz="2000" dirty="0">
                  <a:solidFill>
                    <a:schemeClr val="tx2"/>
                  </a:solidFill>
                </a:rPr>
                <a:t>Which</a:t>
              </a:r>
            </a:p>
            <a:p>
              <a:pPr marL="0" marR="0" indent="0" algn="ctr" defTabSz="914400" rtl="0" eaLnBrk="0" fontAlgn="base" latinLnBrk="0" hangingPunct="0">
                <a:lnSpc>
                  <a:spcPct val="100000"/>
                </a:lnSpc>
                <a:spcBef>
                  <a:spcPct val="0"/>
                </a:spcBef>
                <a:spcAft>
                  <a:spcPct val="0"/>
                </a:spcAft>
                <a:buClrTx/>
                <a:buSzTx/>
                <a:buFontTx/>
                <a:buNone/>
                <a:tabLst/>
              </a:pPr>
              <a:r>
                <a:rPr lang="en-IN" sz="2000" dirty="0">
                  <a:solidFill>
                    <a:schemeClr val="tx2"/>
                  </a:solidFill>
                </a:rPr>
                <a:t>Ones?</a:t>
              </a:r>
            </a:p>
          </p:txBody>
        </p:sp>
      </p:grpSp>
      <p:grpSp>
        <p:nvGrpSpPr>
          <p:cNvPr id="31" name="Group 30">
            <a:extLst>
              <a:ext uri="{FF2B5EF4-FFF2-40B4-BE49-F238E27FC236}">
                <a16:creationId xmlns:a16="http://schemas.microsoft.com/office/drawing/2014/main" id="{7EAC8986-B2A4-0CA4-78CB-5F0B88A4DA3F}"/>
              </a:ext>
            </a:extLst>
          </p:cNvPr>
          <p:cNvGrpSpPr/>
          <p:nvPr/>
        </p:nvGrpSpPr>
        <p:grpSpPr>
          <a:xfrm>
            <a:off x="6843320" y="910849"/>
            <a:ext cx="1618630" cy="1155658"/>
            <a:chOff x="1042" y="1484784"/>
            <a:chExt cx="1618630" cy="1155658"/>
          </a:xfrm>
        </p:grpSpPr>
        <p:cxnSp>
          <p:nvCxnSpPr>
            <p:cNvPr id="32" name="Straight Connector 31">
              <a:extLst>
                <a:ext uri="{FF2B5EF4-FFF2-40B4-BE49-F238E27FC236}">
                  <a16:creationId xmlns:a16="http://schemas.microsoft.com/office/drawing/2014/main" id="{65A1A389-292B-8CFF-7EC0-F90696A1F2F5}"/>
                </a:ext>
              </a:extLst>
            </p:cNvPr>
            <p:cNvCxnSpPr>
              <a:cxnSpLocks/>
              <a:stCxn id="10" idx="0"/>
            </p:cNvCxnSpPr>
            <p:nvPr/>
          </p:nvCxnSpPr>
          <p:spPr bwMode="auto">
            <a:xfrm flipV="1">
              <a:off x="1042" y="2045242"/>
              <a:ext cx="898550" cy="595200"/>
            </a:xfrm>
            <a:prstGeom prst="line">
              <a:avLst/>
            </a:prstGeom>
            <a:solidFill>
              <a:schemeClr val="accent1"/>
            </a:solidFill>
            <a:ln w="38100" cap="flat" cmpd="sng" algn="ctr">
              <a:solidFill>
                <a:schemeClr val="tx2"/>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Rectangle: Single Corner Snipped 32">
              <a:extLst>
                <a:ext uri="{FF2B5EF4-FFF2-40B4-BE49-F238E27FC236}">
                  <a16:creationId xmlns:a16="http://schemas.microsoft.com/office/drawing/2014/main" id="{BF4A2E94-2375-53C2-F134-52A9858691F5}"/>
                </a:ext>
              </a:extLst>
            </p:cNvPr>
            <p:cNvSpPr/>
            <p:nvPr/>
          </p:nvSpPr>
          <p:spPr bwMode="auto">
            <a:xfrm>
              <a:off x="250002" y="1484784"/>
              <a:ext cx="1369670" cy="578734"/>
            </a:xfrm>
            <a:prstGeom prst="snip1Rect">
              <a:avLst/>
            </a:prstGeom>
            <a:solidFill>
              <a:schemeClr val="bg1"/>
            </a:solidFill>
            <a:ln w="2857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IN" sz="2000" dirty="0">
                  <a:solidFill>
                    <a:schemeClr val="tx2"/>
                  </a:solidFill>
                </a:rPr>
                <a:t>About </a:t>
              </a:r>
            </a:p>
            <a:p>
              <a:pPr marL="0" marR="0" indent="0" algn="ctr" defTabSz="914400" rtl="0" eaLnBrk="0" fontAlgn="base" latinLnBrk="0" hangingPunct="0">
                <a:lnSpc>
                  <a:spcPct val="100000"/>
                </a:lnSpc>
                <a:spcBef>
                  <a:spcPct val="0"/>
                </a:spcBef>
                <a:spcAft>
                  <a:spcPct val="0"/>
                </a:spcAft>
                <a:buClrTx/>
                <a:buSzTx/>
                <a:buFontTx/>
                <a:buNone/>
                <a:tabLst/>
              </a:pPr>
              <a:r>
                <a:rPr lang="en-IN" sz="2000" dirty="0">
                  <a:solidFill>
                    <a:schemeClr val="tx2"/>
                  </a:solidFill>
                </a:rPr>
                <a:t>what?</a:t>
              </a:r>
            </a:p>
          </p:txBody>
        </p:sp>
      </p:grpSp>
    </p:spTree>
    <p:extLst>
      <p:ext uri="{BB962C8B-B14F-4D97-AF65-F5344CB8AC3E}">
        <p14:creationId xmlns:p14="http://schemas.microsoft.com/office/powerpoint/2010/main" val="31093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30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right)">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up)">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30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up)">
                                      <p:cBhvr>
                                        <p:cTn id="42" dur="50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up)">
                                      <p:cBhvr>
                                        <p:cTn id="5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ED288-1C7D-4B50-2BC8-222C6E2D4332}"/>
              </a:ext>
            </a:extLst>
          </p:cNvPr>
          <p:cNvSpPr>
            <a:spLocks noGrp="1"/>
          </p:cNvSpPr>
          <p:nvPr>
            <p:ph type="title"/>
          </p:nvPr>
        </p:nvSpPr>
        <p:spPr/>
        <p:txBody>
          <a:bodyPr>
            <a:normAutofit fontScale="90000"/>
          </a:bodyPr>
          <a:lstStyle/>
          <a:p>
            <a:r>
              <a:rPr lang="en-CA" dirty="0"/>
              <a:t>Waiting is Important to God</a:t>
            </a:r>
          </a:p>
        </p:txBody>
      </p:sp>
      <p:sp>
        <p:nvSpPr>
          <p:cNvPr id="3" name="Content Placeholder 2">
            <a:extLst>
              <a:ext uri="{FF2B5EF4-FFF2-40B4-BE49-F238E27FC236}">
                <a16:creationId xmlns:a16="http://schemas.microsoft.com/office/drawing/2014/main" id="{C26C6E80-D716-4804-BF98-E35829D1FDC6}"/>
              </a:ext>
            </a:extLst>
          </p:cNvPr>
          <p:cNvSpPr>
            <a:spLocks noGrp="1"/>
          </p:cNvSpPr>
          <p:nvPr>
            <p:ph idx="1"/>
          </p:nvPr>
        </p:nvSpPr>
        <p:spPr/>
        <p:txBody>
          <a:bodyPr>
            <a:normAutofit fontScale="85000" lnSpcReduction="20000"/>
          </a:bodyPr>
          <a:lstStyle/>
          <a:p>
            <a:r>
              <a:rPr lang="en-CA" dirty="0"/>
              <a:t>Why? It builds Patience (characteristic fruit)</a:t>
            </a:r>
          </a:p>
          <a:p>
            <a:r>
              <a:rPr lang="en-US" dirty="0"/>
              <a:t>In our daily life,</a:t>
            </a:r>
          </a:p>
          <a:p>
            <a:pPr lvl="1"/>
            <a:r>
              <a:rPr lang="en-US" dirty="0"/>
              <a:t>Are we waiting on God in our devotions?</a:t>
            </a:r>
          </a:p>
          <a:p>
            <a:pPr lvl="1"/>
            <a:r>
              <a:rPr lang="en-US" dirty="0"/>
              <a:t>Are we waiting on God in our decisions?</a:t>
            </a:r>
          </a:p>
          <a:p>
            <a:pPr lvl="1"/>
            <a:r>
              <a:rPr lang="en-US" dirty="0"/>
              <a:t>Are we waiting on God in our business?</a:t>
            </a:r>
          </a:p>
          <a:p>
            <a:r>
              <a:rPr lang="en-US" dirty="0"/>
              <a:t>I confess, for me…</a:t>
            </a:r>
          </a:p>
          <a:p>
            <a:pPr lvl="1"/>
            <a:r>
              <a:rPr lang="en-US" dirty="0"/>
              <a:t>the answer is quite often NO</a:t>
            </a:r>
          </a:p>
          <a:p>
            <a:pPr lvl="1"/>
            <a:r>
              <a:rPr lang="en-US" dirty="0"/>
              <a:t>I am too impatient.  I want to be “Doing Something”</a:t>
            </a:r>
          </a:p>
          <a:p>
            <a:r>
              <a:rPr lang="en-US" dirty="0"/>
              <a:t>But it was only through waiting that the prophets </a:t>
            </a:r>
          </a:p>
          <a:p>
            <a:pPr lvl="1"/>
            <a:r>
              <a:rPr lang="en-US" dirty="0"/>
              <a:t>Became what God wanted</a:t>
            </a:r>
          </a:p>
          <a:p>
            <a:pPr lvl="1"/>
            <a:r>
              <a:rPr lang="en-US" dirty="0"/>
              <a:t>Accomplished what God wanted.</a:t>
            </a:r>
          </a:p>
          <a:p>
            <a:r>
              <a:rPr lang="en-US" dirty="0"/>
              <a:t>If we have not learned patience our life will be characterized by grumbling</a:t>
            </a:r>
          </a:p>
          <a:p>
            <a:pPr lvl="1"/>
            <a:r>
              <a:rPr lang="en-US" dirty="0"/>
              <a:t>Against God (not answering quick enough)</a:t>
            </a:r>
          </a:p>
          <a:p>
            <a:pPr lvl="1"/>
            <a:r>
              <a:rPr lang="en-US" dirty="0"/>
              <a:t>Against brothers and sisters (not serving enough)</a:t>
            </a:r>
          </a:p>
        </p:txBody>
      </p:sp>
    </p:spTree>
    <p:extLst>
      <p:ext uri="{BB962C8B-B14F-4D97-AF65-F5344CB8AC3E}">
        <p14:creationId xmlns:p14="http://schemas.microsoft.com/office/powerpoint/2010/main" val="316870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722489-88AA-AF45-7E8E-100E414075FF}"/>
              </a:ext>
            </a:extLst>
          </p:cNvPr>
          <p:cNvSpPr/>
          <p:nvPr/>
        </p:nvSpPr>
        <p:spPr>
          <a:xfrm>
            <a:off x="107504" y="1628800"/>
            <a:ext cx="8551123" cy="1569660"/>
          </a:xfrm>
          <a:prstGeom prst="rect">
            <a:avLst/>
          </a:prstGeom>
          <a:noFill/>
        </p:spPr>
        <p:txBody>
          <a:bodyPr wrap="none" lIns="91440" tIns="45720" rIns="91440" bIns="45720">
            <a:spAutoFit/>
          </a:bodyPr>
          <a:lstStyle/>
          <a:p>
            <a:pPr algn="ctr"/>
            <a:r>
              <a:rPr lang="en-US" sz="9600" b="1" cap="none" spc="0" dirty="0">
                <a:ln w="22225">
                  <a:solidFill>
                    <a:schemeClr val="accent2"/>
                  </a:solidFill>
                  <a:prstDash val="solid"/>
                </a:ln>
                <a:solidFill>
                  <a:schemeClr val="accent2">
                    <a:lumMod val="40000"/>
                    <a:lumOff val="60000"/>
                  </a:schemeClr>
                </a:solidFill>
                <a:effectLst/>
              </a:rPr>
              <a:t>Where are you?</a:t>
            </a:r>
          </a:p>
        </p:txBody>
      </p:sp>
      <p:sp>
        <p:nvSpPr>
          <p:cNvPr id="3" name="TextBox 2">
            <a:extLst>
              <a:ext uri="{FF2B5EF4-FFF2-40B4-BE49-F238E27FC236}">
                <a16:creationId xmlns:a16="http://schemas.microsoft.com/office/drawing/2014/main" id="{5E76DE81-8BE5-30A7-2D16-DCD345C4B45C}"/>
              </a:ext>
            </a:extLst>
          </p:cNvPr>
          <p:cNvSpPr txBox="1"/>
          <p:nvPr/>
        </p:nvSpPr>
        <p:spPr>
          <a:xfrm>
            <a:off x="2195736" y="4869160"/>
            <a:ext cx="6693471" cy="1815882"/>
          </a:xfrm>
          <a:prstGeom prst="rect">
            <a:avLst/>
          </a:prstGeom>
          <a:noFill/>
        </p:spPr>
        <p:txBody>
          <a:bodyPr wrap="square" rtlCol="0">
            <a:spAutoFit/>
          </a:bodyPr>
          <a:lstStyle/>
          <a:p>
            <a:pPr algn="r"/>
            <a:r>
              <a:rPr lang="en-CA" sz="2800" dirty="0"/>
              <a:t>No instant sanctification</a:t>
            </a:r>
          </a:p>
          <a:p>
            <a:pPr algn="r"/>
            <a:r>
              <a:rPr lang="en-CA" sz="2800" dirty="0"/>
              <a:t>Lets spend a few minutes in quiet meditation.</a:t>
            </a:r>
          </a:p>
          <a:p>
            <a:pPr algn="r"/>
            <a:r>
              <a:rPr lang="en-CA" sz="2800" dirty="0"/>
              <a:t>Then Joseph will close in prayer</a:t>
            </a:r>
          </a:p>
          <a:p>
            <a:pPr algn="r"/>
            <a:r>
              <a:rPr lang="en-CA" sz="2800" dirty="0"/>
              <a:t>Wait on You (Elevation Worship)</a:t>
            </a:r>
            <a:endParaRPr lang="en-US" sz="2800" dirty="0"/>
          </a:p>
        </p:txBody>
      </p:sp>
    </p:spTree>
    <p:extLst>
      <p:ext uri="{BB962C8B-B14F-4D97-AF65-F5344CB8AC3E}">
        <p14:creationId xmlns:p14="http://schemas.microsoft.com/office/powerpoint/2010/main" val="1298635614"/>
      </p:ext>
    </p:extLst>
  </p:cSld>
  <p:clrMapOvr>
    <a:masterClrMapping/>
  </p:clrMapOvr>
</p:sld>
</file>

<file path=ppt/theme/theme1.xml><?xml version="1.0" encoding="utf-8"?>
<a:theme xmlns:a="http://schemas.openxmlformats.org/drawingml/2006/main" name="ecp1026.pot">
  <a:themeElements>
    <a:clrScheme name="Custom 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F93F1963-C7AF-4301-88EB-21FA1819986D}" vid="{BAB3DFDC-2340-4978-B0C0-489459317CA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zcbc</Template>
  <TotalTime>286</TotalTime>
  <Words>2121</Words>
  <Application>Microsoft Office PowerPoint</Application>
  <PresentationFormat>On-screen Show (4:3)</PresentationFormat>
  <Paragraphs>125</Paragraphs>
  <Slides>12</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Times New Roman</vt:lpstr>
      <vt:lpstr>consolas</vt:lpstr>
      <vt:lpstr>ecp1026.pot</vt:lpstr>
      <vt:lpstr>Waiting 等候</vt:lpstr>
      <vt:lpstr>James 雅各書 5:7-11 (WEB/CUVt)</vt:lpstr>
      <vt:lpstr>PowerPoint Presentation</vt:lpstr>
      <vt:lpstr>Culture of Instant Gratification</vt:lpstr>
      <vt:lpstr>James 雅各書 5:7-11 (WEB/CUVt)</vt:lpstr>
      <vt:lpstr>James 雅各書 5:7-11 (WEB/CUVt)</vt:lpstr>
      <vt:lpstr>PowerPoint Presentation</vt:lpstr>
      <vt:lpstr>Review: Structure of James</vt:lpstr>
      <vt:lpstr>Development of Patience is Key</vt:lpstr>
      <vt:lpstr>James 雅各書 5:7-11</vt:lpstr>
      <vt:lpstr>Waiting is Important to God</vt:lpstr>
      <vt:lpstr>PowerPoint Presentation</vt:lpstr>
    </vt:vector>
  </TitlesOfParts>
  <Company/>
  <LinksUpToDate>false</LinksUpToDate>
  <SharedDoc>false</SharedDoc>
  <HyperlinkBase>http://rc.xiaotu.com/extra/090729.pps</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Research Communication</dc:subject>
  <dc:creator>Jonathon David White</dc:creator>
  <cp:lastModifiedBy>Jonathon David White</cp:lastModifiedBy>
  <cp:revision>14</cp:revision>
  <cp:lastPrinted>2001-10-23T02:48:11Z</cp:lastPrinted>
  <dcterms:created xsi:type="dcterms:W3CDTF">2024-12-01T01:34:25Z</dcterms:created>
  <dcterms:modified xsi:type="dcterms:W3CDTF">2024-12-04T01:56:12Z</dcterms:modified>
</cp:coreProperties>
</file>