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18"/>
  </p:notesMasterIdLst>
  <p:handoutMasterIdLst>
    <p:handoutMasterId r:id="rId19"/>
  </p:handoutMasterIdLst>
  <p:sldIdLst>
    <p:sldId id="364" r:id="rId2"/>
    <p:sldId id="368" r:id="rId3"/>
    <p:sldId id="370" r:id="rId4"/>
    <p:sldId id="381" r:id="rId5"/>
    <p:sldId id="371" r:id="rId6"/>
    <p:sldId id="365" r:id="rId7"/>
    <p:sldId id="378" r:id="rId8"/>
    <p:sldId id="366" r:id="rId9"/>
    <p:sldId id="372" r:id="rId10"/>
    <p:sldId id="373" r:id="rId11"/>
    <p:sldId id="374" r:id="rId12"/>
    <p:sldId id="375" r:id="rId13"/>
    <p:sldId id="379" r:id="rId14"/>
    <p:sldId id="376" r:id="rId15"/>
    <p:sldId id="380" r:id="rId16"/>
    <p:sldId id="367" r:id="rId17"/>
  </p:sldIdLst>
  <p:sldSz cx="9144000" cy="6858000" type="screen4x3"/>
  <p:notesSz cx="6661150" cy="9871075"/>
  <p:embeddedFontLst>
    <p:embeddedFont>
      <p:font typeface="SimHei" panose="02010609060101010101" pitchFamily="49" charset="-122"/>
      <p:regular r:id="rId20"/>
    </p:embeddedFont>
    <p:embeddedFont>
      <p:font typeface="consolas" panose="020B0609020204030204" pitchFamily="49" charset="0"/>
      <p:regular r:id="rId21"/>
      <p:bold r:id="rId22"/>
      <p:italic r:id="rId23"/>
      <p:boldItalic r:id="rId24"/>
    </p:embeddedFont>
    <p:embeddedFont>
      <p:font typeface="Roboto" panose="02000000000000000000" pitchFamily="2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DDDDDD"/>
    <a:srgbClr val="FF0000"/>
    <a:srgbClr val="00FF00"/>
    <a:srgbClr val="FF0066"/>
    <a:srgbClr val="CC6600"/>
    <a:srgbClr val="FF5050"/>
    <a:srgbClr val="EAEAEA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081" autoAdjust="0"/>
    <p:restoredTop sz="77619" autoAdjust="0"/>
  </p:normalViewPr>
  <p:slideViewPr>
    <p:cSldViewPr>
      <p:cViewPr varScale="1">
        <p:scale>
          <a:sx n="104" d="100"/>
          <a:sy n="104" d="100"/>
        </p:scale>
        <p:origin x="1012" y="48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2" d="100"/>
          <a:sy n="112" d="100"/>
        </p:scale>
        <p:origin x="4308" y="52"/>
      </p:cViewPr>
      <p:guideLst>
        <p:guide orient="horz" pos="3109"/>
        <p:guide pos="209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8FCD680-CDDE-4C89-AAB0-6CDBAEED8050}" type="datetime2">
              <a:rPr lang="zh-TW" altLang="en-US"/>
              <a:pPr>
                <a:defRPr/>
              </a:pPr>
              <a:t>2024年3月10日</a:t>
            </a:fld>
            <a:endParaRPr lang="en-US" altLang="zh-TW" dirty="0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 dirty="0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F8901DC-67C2-4E25-8B5D-1914534C3322}" type="slidenum">
              <a:rPr lang="zh-TW" altLang="en-US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30851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CA" altLang="zh-TW" dirty="0"/>
              <a:t>Joy</a:t>
            </a:r>
            <a:endParaRPr lang="en-US" altLang="zh-TW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0193E4-F2CC-4DB4-87AF-1FA2A0BA0618}" type="datetime2">
              <a:rPr lang="zh-TW" altLang="en-US"/>
              <a:pPr>
                <a:defRPr/>
              </a:pPr>
              <a:t>2024年3月10日</a:t>
            </a:fld>
            <a:endParaRPr lang="en-US" altLang="zh-TW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 dirty="0"/>
              <a:t>20</a:t>
            </a:r>
            <a:r>
              <a:rPr lang="en-CA" altLang="zh-TW" dirty="0"/>
              <a:t>21</a:t>
            </a:r>
            <a:r>
              <a:rPr lang="zh-TW" altLang="en-US" dirty="0"/>
              <a:t>, Jonathon David White http</a:t>
            </a:r>
            <a:r>
              <a:rPr lang="en-CA" altLang="zh-TW" dirty="0"/>
              <a:t>s://www.aizhu.com/zcbc</a:t>
            </a:r>
            <a:endParaRPr lang="en-US" altLang="zh-TW" dirty="0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552A38B-BF28-49C6-8E2B-C17FFCACC47D}" type="slidenum">
              <a:rPr lang="zh-TW" altLang="en-US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2104229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Learning to Communicate</a:t>
            </a:r>
            <a:endParaRPr lang="en-US" altLang="zh-TW" sz="120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20814C9-B41C-492E-8B5A-A1150CC5FD90}" type="datetime2">
              <a:rPr lang="zh-TW" altLang="en-US" sz="1200" smtClean="0"/>
              <a:pPr/>
              <a:t>2024年3月10日</a:t>
            </a:fld>
            <a:endParaRPr lang="en-US" altLang="zh-TW" sz="1200"/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(c)2009, Jonathon David White http://rc.xiaotu.com</a:t>
            </a:r>
            <a:endParaRPr lang="en-US" altLang="zh-TW" sz="1200"/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E905377-BB74-4E53-A88F-AAFD74BD059B}" type="slidenum">
              <a:rPr lang="zh-TW" altLang="en-US" sz="1200" smtClean="0"/>
              <a:pPr/>
              <a:t>1</a:t>
            </a:fld>
            <a:endParaRPr lang="en-US" altLang="zh-TW" sz="1200"/>
          </a:p>
        </p:txBody>
      </p:sp>
      <p:sp>
        <p:nvSpPr>
          <p:cNvPr id="6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CA" altLang="zh-TW" dirty="0"/>
          </a:p>
        </p:txBody>
      </p:sp>
    </p:spTree>
    <p:extLst>
      <p:ext uri="{BB962C8B-B14F-4D97-AF65-F5344CB8AC3E}">
        <p14:creationId xmlns:p14="http://schemas.microsoft.com/office/powerpoint/2010/main" val="2275686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CA" altLang="zh-TW"/>
              <a:t>Joy</a:t>
            </a:r>
            <a:endParaRPr lang="en-US" altLang="zh-TW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2024年3月10日</a:t>
            </a:fld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20</a:t>
            </a:r>
            <a:r>
              <a:rPr lang="en-CA" altLang="zh-TW"/>
              <a:t>21</a:t>
            </a:r>
            <a:r>
              <a:rPr lang="zh-TW" altLang="en-US"/>
              <a:t>, Jonathon David White http</a:t>
            </a:r>
            <a:r>
              <a:rPr lang="en-CA" altLang="zh-TW"/>
              <a:t>s://www.aizhu.com/zcbc</a:t>
            </a:r>
            <a:endParaRPr lang="en-US" altLang="zh-T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4540220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Learning to Communicate</a:t>
            </a:r>
            <a:endParaRPr lang="en-US" altLang="zh-TW" sz="120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20814C9-B41C-492E-8B5A-A1150CC5FD90}" type="datetime2">
              <a:rPr lang="zh-TW" altLang="en-US" sz="1200" smtClean="0"/>
              <a:pPr/>
              <a:t>2024年3月10日</a:t>
            </a:fld>
            <a:endParaRPr lang="en-US" altLang="zh-TW" sz="1200"/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(c)2009, Jonathon David White http://rc.xiaotu.com</a:t>
            </a:r>
            <a:endParaRPr lang="en-US" altLang="zh-TW" sz="1200"/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E905377-BB74-4E53-A88F-AAFD74BD059B}" type="slidenum">
              <a:rPr lang="zh-TW" altLang="en-US" sz="1200" smtClean="0"/>
              <a:pPr/>
              <a:t>5</a:t>
            </a:fld>
            <a:endParaRPr lang="en-US" altLang="zh-TW" sz="1200"/>
          </a:p>
        </p:txBody>
      </p:sp>
      <p:sp>
        <p:nvSpPr>
          <p:cNvPr id="6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CA" altLang="zh-TW" dirty="0"/>
          </a:p>
        </p:txBody>
      </p:sp>
    </p:spTree>
    <p:extLst>
      <p:ext uri="{BB962C8B-B14F-4D97-AF65-F5344CB8AC3E}">
        <p14:creationId xmlns:p14="http://schemas.microsoft.com/office/powerpoint/2010/main" val="1836600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00088"/>
            <a:ext cx="8686800" cy="6081712"/>
          </a:xfrm>
        </p:spPr>
        <p:txBody>
          <a:bodyPr/>
          <a:lstStyle>
            <a:lvl1pPr marL="0" indent="0">
              <a:buFontTx/>
              <a:buNone/>
              <a:defRPr sz="3200"/>
            </a:lvl1pPr>
            <a:lvl2pPr marL="457200" indent="0">
              <a:buFontTx/>
              <a:buNone/>
              <a:defRPr sz="3200"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3454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00088"/>
            <a:ext cx="8686800" cy="6005512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 sz="3200"/>
            </a:lvl1pPr>
            <a:lvl2pPr marL="971550" indent="-514350">
              <a:buFont typeface="+mj-lt"/>
              <a:buAutoNum type="arabicPeriod"/>
              <a:defRPr sz="3200"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714500" indent="-342900">
              <a:buFont typeface="Arial" panose="020B0604020202020204" pitchFamily="34" charset="0"/>
              <a:buChar char="•"/>
              <a:defRPr/>
            </a:lvl4pPr>
            <a:lvl5pPr marL="2171700" indent="-3429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0662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0" y="838200"/>
            <a:ext cx="4343400" cy="5700712"/>
          </a:xfrm>
        </p:spPr>
        <p:txBody>
          <a:bodyPr/>
          <a:lstStyle>
            <a:lvl1pPr marL="0" indent="0">
              <a:buFontTx/>
              <a:buNone/>
              <a:defRPr sz="3200"/>
            </a:lvl1pPr>
            <a:lvl2pPr marL="457200" indent="0">
              <a:buFontTx/>
              <a:buNone/>
              <a:defRPr sz="3200"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9FF8DD0-1E9D-C1AC-E59E-342925A0ED1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16061" y="838200"/>
            <a:ext cx="4343400" cy="5700712"/>
          </a:xfrm>
        </p:spPr>
        <p:txBody>
          <a:bodyPr/>
          <a:lstStyle>
            <a:lvl1pPr marL="0" indent="0">
              <a:buFontTx/>
              <a:buNone/>
              <a:defRPr sz="3200"/>
            </a:lvl1pPr>
            <a:lvl2pPr marL="457200" indent="0">
              <a:buFontTx/>
              <a:buNone/>
              <a:defRPr sz="3200"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9584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8610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8382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08E2B5E-8D0A-40E6-82F5-A66635BCC4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00600" y="5181600"/>
            <a:ext cx="4267200" cy="11430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dirty="0"/>
              <a:t>Speakers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83347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aizhu.com/" TargetMode="Externa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8458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700088"/>
            <a:ext cx="8686800" cy="570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858000" y="64770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27760D3E-7DFD-4E3A-9912-1455634BB3C1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14469" y="6629527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>
                <a:solidFill>
                  <a:schemeClr val="accent4"/>
                </a:solidFill>
                <a:ea typeface="新細明體" panose="02020500000000000000" pitchFamily="18" charset="-120"/>
                <a:hlinkClick r:id="rId6"/>
              </a:rPr>
              <a:t>https://</a:t>
            </a:r>
            <a:r>
              <a:rPr lang="en-US" altLang="zh-TW" sz="1200" u="sng" dirty="0">
                <a:solidFill>
                  <a:schemeClr val="accent4"/>
                </a:solidFill>
                <a:ea typeface="新細明體" panose="02020500000000000000" pitchFamily="18" charset="-120"/>
                <a:hlinkClick r:id="rId6"/>
              </a:rPr>
              <a:t>www.aizhu.com</a:t>
            </a:r>
            <a:endParaRPr lang="en-US" altLang="zh-TW" sz="1200" u="sng" dirty="0">
              <a:solidFill>
                <a:schemeClr val="accent4"/>
              </a:solidFill>
              <a:ea typeface="新細明體" panose="02020500000000000000" pitchFamily="18" charset="-120"/>
            </a:endParaRPr>
          </a:p>
        </p:txBody>
      </p:sp>
      <p:pic>
        <p:nvPicPr>
          <p:cNvPr id="3" name="Picture 2" descr="A red heart with a white symbol">
            <a:extLst>
              <a:ext uri="{FF2B5EF4-FFF2-40B4-BE49-F238E27FC236}">
                <a16:creationId xmlns:a16="http://schemas.microsoft.com/office/drawing/2014/main" id="{9C99C7AF-FE48-AA52-94A7-8EA2CA07CC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9" y="11701"/>
            <a:ext cx="823732" cy="8237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91" r:id="rId2"/>
    <p:sldLayoutId id="2147483789" r:id="rId3"/>
    <p:sldLayoutId id="2147483790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CA" altLang="zh-CN" dirty="0"/>
            </a:br>
            <a:r>
              <a:rPr lang="en-CA" altLang="zh-CN" dirty="0"/>
              <a:t>Satan’s Methodology</a:t>
            </a:r>
            <a:br>
              <a:rPr lang="en-CA" altLang="zh-CN" dirty="0"/>
            </a:br>
            <a:r>
              <a:rPr lang="en-CA" altLang="zh-CN" dirty="0"/>
              <a:t>Studies in the Life of David</a:t>
            </a:r>
            <a:endParaRPr lang="en-US" altLang="zh-TW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B984C0F-80BC-43DD-A172-0149F5D4FA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18FE15-E685-47C4-8444-21A21F4126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dirty="0"/>
              <a:t>Speaker: Brother Jon</a:t>
            </a:r>
          </a:p>
          <a:p>
            <a:r>
              <a:rPr lang="en-CA" dirty="0"/>
              <a:t>Translator: Sister Courtney</a:t>
            </a:r>
          </a:p>
          <a:p>
            <a:r>
              <a:rPr lang="en-CA" dirty="0"/>
              <a:t>Date: TICF 24.03.10</a:t>
            </a:r>
          </a:p>
        </p:txBody>
      </p:sp>
    </p:spTree>
    <p:extLst>
      <p:ext uri="{BB962C8B-B14F-4D97-AF65-F5344CB8AC3E}">
        <p14:creationId xmlns:p14="http://schemas.microsoft.com/office/powerpoint/2010/main" val="3455980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D380C-5344-E0BC-759A-CD0712F6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>
            <a:normAutofit fontScale="90000"/>
          </a:bodyPr>
          <a:lstStyle/>
          <a:p>
            <a:r>
              <a:rPr lang="en-CA" dirty="0"/>
              <a:t>A Legacy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5503E-CB91-3047-9667-1853B0C7B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00088"/>
            <a:ext cx="8686800" cy="6081712"/>
          </a:xfrm>
        </p:spPr>
        <p:txBody>
          <a:bodyPr/>
          <a:lstStyle/>
          <a:p>
            <a:r>
              <a:rPr lang="en-US" dirty="0"/>
              <a:t>David did that which was right </a:t>
            </a:r>
          </a:p>
          <a:p>
            <a:r>
              <a:rPr lang="en-US" dirty="0"/>
              <a:t>     in the eyes of Yahweh.</a:t>
            </a:r>
          </a:p>
          <a:p>
            <a:r>
              <a:rPr lang="en-US" dirty="0"/>
              <a:t>He didn't turn aside from anything that he</a:t>
            </a:r>
          </a:p>
          <a:p>
            <a:r>
              <a:rPr lang="en-US" dirty="0"/>
              <a:t>     commanded him all the days of his life, </a:t>
            </a:r>
          </a:p>
          <a:p>
            <a:r>
              <a:rPr lang="en-US" dirty="0"/>
              <a:t>           except only in the matter of Uriah the Hittite.</a:t>
            </a:r>
          </a:p>
          <a:p>
            <a:pPr algn="r"/>
            <a:r>
              <a:rPr lang="en-US" i="1" dirty="0"/>
              <a:t>I Kings 15:5</a:t>
            </a:r>
          </a:p>
          <a:p>
            <a:r>
              <a:rPr lang="zh-TW" altLang="en-US" b="0" i="0" dirty="0">
                <a:solidFill>
                  <a:srgbClr val="000000"/>
                </a:solidFill>
                <a:effectLst/>
                <a:latin typeface="Han Wang Ming Medium ChuIn"/>
              </a:rPr>
              <a:t>因為大衛、</a:t>
            </a:r>
            <a:endParaRPr lang="en-CA" altLang="zh-TW" b="0" i="0" dirty="0">
              <a:solidFill>
                <a:srgbClr val="000000"/>
              </a:solidFill>
              <a:effectLst/>
              <a:latin typeface="Han Wang Ming Medium ChuIn"/>
            </a:endParaRPr>
          </a:p>
          <a:p>
            <a:r>
              <a:rPr lang="zh-TW" altLang="en-US" b="0" i="0" dirty="0">
                <a:solidFill>
                  <a:srgbClr val="000000"/>
                </a:solidFill>
                <a:effectLst/>
                <a:latin typeface="Han Wang Ming Medium ChuIn"/>
              </a:rPr>
              <a:t>   </a:t>
            </a:r>
            <a:r>
              <a:rPr lang="zh-TW" altLang="en-US" b="1" i="0" dirty="0">
                <a:solidFill>
                  <a:srgbClr val="000000"/>
                </a:solidFill>
                <a:effectLst/>
                <a:latin typeface="Han Wang Ming Medium ChuIn"/>
              </a:rPr>
              <a:t>除了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Han Wang Ming Medium ChuIn"/>
              </a:rPr>
              <a:t>赫人烏利亞那件事、</a:t>
            </a:r>
            <a:endParaRPr lang="en-CA" altLang="zh-TW" b="0" i="0" dirty="0">
              <a:solidFill>
                <a:srgbClr val="000000"/>
              </a:solidFill>
              <a:effectLst/>
              <a:latin typeface="Han Wang Ming Medium ChuIn"/>
            </a:endParaRPr>
          </a:p>
          <a:p>
            <a:r>
              <a:rPr lang="zh-TW" altLang="en-US" b="0" i="0" dirty="0">
                <a:solidFill>
                  <a:srgbClr val="000000"/>
                </a:solidFill>
                <a:effectLst/>
                <a:latin typeface="Han Wang Ming Medium ChuIn"/>
              </a:rPr>
              <a:t>      都是行耶和華眼中看為正的事、</a:t>
            </a:r>
            <a:endParaRPr lang="en-CA" altLang="zh-TW" b="0" i="0" dirty="0">
              <a:solidFill>
                <a:srgbClr val="000000"/>
              </a:solidFill>
              <a:effectLst/>
              <a:latin typeface="Han Wang Ming Medium ChuIn"/>
            </a:endParaRPr>
          </a:p>
          <a:p>
            <a:r>
              <a:rPr lang="en-CA" altLang="zh-TW" dirty="0">
                <a:solidFill>
                  <a:srgbClr val="000000"/>
                </a:solidFill>
                <a:latin typeface="Han Wang Ming Medium ChuIn"/>
              </a:rPr>
              <a:t>            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Han Wang Ming Medium ChuIn"/>
              </a:rPr>
              <a:t>一生沒有違背耶和華一切所吩咐的。</a:t>
            </a:r>
            <a:endParaRPr lang="en-US" i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B5B7B6E-7EE7-8CF4-D511-5EF6A40D7A53}"/>
              </a:ext>
            </a:extLst>
          </p:cNvPr>
          <p:cNvCxnSpPr/>
          <p:nvPr/>
        </p:nvCxnSpPr>
        <p:spPr bwMode="auto">
          <a:xfrm>
            <a:off x="1447800" y="3581400"/>
            <a:ext cx="10668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80478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B79FA-176D-CD9A-99AB-48F10400D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God’s Desire: Maintain Focus ↑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DEBAA9-E600-3BF9-8676-587822A61B1B}"/>
              </a:ext>
            </a:extLst>
          </p:cNvPr>
          <p:cNvSpPr txBox="1"/>
          <p:nvPr/>
        </p:nvSpPr>
        <p:spPr>
          <a:xfrm>
            <a:off x="228600" y="2490281"/>
            <a:ext cx="8610600" cy="1877437"/>
          </a:xfrm>
          <a:prstGeom prst="rect">
            <a:avLst/>
          </a:prstGeom>
          <a:solidFill>
            <a:srgbClr val="DDDDDD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Lay aside the sin that so easily entangles us. </a:t>
            </a:r>
          </a:p>
          <a:p>
            <a:r>
              <a:rPr lang="en-US" sz="3200" dirty="0"/>
              <a:t>Run with patience the race set before us. </a:t>
            </a:r>
          </a:p>
          <a:p>
            <a:r>
              <a:rPr lang="en-US" sz="3200" dirty="0"/>
              <a:t>Look to Jesus, the author, and perfecter of our faith  </a:t>
            </a:r>
          </a:p>
          <a:p>
            <a:pPr lvl="2" algn="r"/>
            <a:r>
              <a:rPr lang="en-US" sz="2000" dirty="0"/>
              <a:t>(Hebrews 12:1-2)</a:t>
            </a:r>
          </a:p>
        </p:txBody>
      </p:sp>
    </p:spTree>
    <p:extLst>
      <p:ext uri="{BB962C8B-B14F-4D97-AF65-F5344CB8AC3E}">
        <p14:creationId xmlns:p14="http://schemas.microsoft.com/office/powerpoint/2010/main" val="3801225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B79FA-176D-CD9A-99AB-48F10400D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>
            <a:normAutofit fontScale="90000"/>
          </a:bodyPr>
          <a:lstStyle/>
          <a:p>
            <a:r>
              <a:rPr lang="en-CA" dirty="0"/>
              <a:t>Satan goal: Switch Focus ↓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F663E-2064-6788-47C3-637F1E13B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00088"/>
            <a:ext cx="8686800" cy="6081712"/>
          </a:xfrm>
        </p:spPr>
        <p:txBody>
          <a:bodyPr>
            <a:normAutofit/>
          </a:bodyPr>
          <a:lstStyle/>
          <a:p>
            <a:r>
              <a:rPr lang="en-US" dirty="0"/>
              <a:t>Fear</a:t>
            </a:r>
          </a:p>
          <a:p>
            <a:r>
              <a:rPr lang="en-US" dirty="0"/>
              <a:t>Fury</a:t>
            </a:r>
          </a:p>
          <a:p>
            <a:r>
              <a:rPr lang="en-US" dirty="0"/>
              <a:t>Fame</a:t>
            </a:r>
          </a:p>
          <a:p>
            <a:r>
              <a:rPr lang="en-US" dirty="0"/>
              <a:t>F***</a:t>
            </a:r>
          </a:p>
        </p:txBody>
      </p:sp>
    </p:spTree>
    <p:extLst>
      <p:ext uri="{BB962C8B-B14F-4D97-AF65-F5344CB8AC3E}">
        <p14:creationId xmlns:p14="http://schemas.microsoft.com/office/powerpoint/2010/main" val="3077919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CA" altLang="zh-CN" dirty="0"/>
            </a:br>
            <a:r>
              <a:rPr lang="en-CA" altLang="zh-CN" dirty="0"/>
              <a:t>Satan’s Methodology</a:t>
            </a:r>
            <a:br>
              <a:rPr lang="en-CA" altLang="zh-CN" dirty="0"/>
            </a:br>
            <a:r>
              <a:rPr lang="en-CA" altLang="zh-CN" dirty="0"/>
              <a:t>Studies in the Life of David</a:t>
            </a:r>
            <a:br>
              <a:rPr lang="en-CA" altLang="zh-CN" dirty="0"/>
            </a:br>
            <a:r>
              <a:rPr lang="en-CA" altLang="zh-CN" dirty="0"/>
              <a:t>(4. F***)</a:t>
            </a:r>
            <a:endParaRPr lang="en-US" altLang="zh-TW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B984C0F-80BC-43DD-A172-0149F5D4FA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CA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 Samuel 11</a:t>
            </a:r>
            <a:endParaRPr lang="en-C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18FE15-E685-47C4-8444-21A21F4126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dirty="0"/>
              <a:t>Speaker: Brother Jon</a:t>
            </a:r>
          </a:p>
          <a:p>
            <a:r>
              <a:rPr lang="en-CA" dirty="0"/>
              <a:t>Translator: Brother Jon</a:t>
            </a:r>
          </a:p>
          <a:p>
            <a:r>
              <a:rPr lang="en-CA" dirty="0"/>
              <a:t>Date: TICF 24.03.10</a:t>
            </a:r>
          </a:p>
        </p:txBody>
      </p:sp>
    </p:spTree>
    <p:extLst>
      <p:ext uri="{BB962C8B-B14F-4D97-AF65-F5344CB8AC3E}">
        <p14:creationId xmlns:p14="http://schemas.microsoft.com/office/powerpoint/2010/main" val="342810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109F4-3B6F-1864-1020-3A8BACF7D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What Happened – Just the Facts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319D0-B386-FAD7-1474-49702FE9F8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	It happened at evening, that David arose from off his bed, and walked on the roof of the king's house. From the roof, he saw a woman bathing. The woman was very beautiful.  </a:t>
            </a:r>
          </a:p>
          <a:p>
            <a:r>
              <a:rPr lang="en-US" dirty="0"/>
              <a:t>	David sent and inquired after the woman. One said, “Is not this Bathsheba, the daughter of Eliam, the wife of Uriah the Hittite?”</a:t>
            </a:r>
          </a:p>
          <a:p>
            <a:r>
              <a:rPr lang="en-US" dirty="0"/>
              <a:t>	David sent messengers and took her.  </a:t>
            </a:r>
          </a:p>
          <a:p>
            <a:r>
              <a:rPr lang="en-US" dirty="0"/>
              <a:t>	She came in to him. </a:t>
            </a:r>
          </a:p>
          <a:p>
            <a:r>
              <a:rPr lang="en-US" dirty="0"/>
              <a:t>         He lay with her </a:t>
            </a:r>
            <a:r>
              <a:rPr lang="en-US" sz="1900" dirty="0"/>
              <a:t>(for she was purified from her uncleanness)</a:t>
            </a:r>
            <a:r>
              <a:rPr lang="en-US" dirty="0"/>
              <a:t>.</a:t>
            </a:r>
          </a:p>
          <a:p>
            <a:r>
              <a:rPr lang="en-US" dirty="0"/>
              <a:t>	She returned to her house. </a:t>
            </a:r>
          </a:p>
          <a:p>
            <a:pPr algn="r"/>
            <a:r>
              <a:rPr lang="en-US" dirty="0"/>
              <a:t>2 Samuel 11:2-4</a:t>
            </a:r>
          </a:p>
        </p:txBody>
      </p:sp>
    </p:spTree>
    <p:extLst>
      <p:ext uri="{BB962C8B-B14F-4D97-AF65-F5344CB8AC3E}">
        <p14:creationId xmlns:p14="http://schemas.microsoft.com/office/powerpoint/2010/main" val="2398994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109F4-3B6F-1864-1020-3A8BACF7D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發生了什麼事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319D0-B386-FAD7-1474-49702FE9F8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b="0" i="0" dirty="0">
                <a:solidFill>
                  <a:srgbClr val="000000"/>
                </a:solidFill>
                <a:effectLst/>
                <a:latin typeface="Han Wang Ming Medium ChuIn"/>
              </a:rPr>
              <a:t>        一日太陽平西、大衛從床上起來、在王宮的平頂上遊行、看見一個婦人沐浴、容貌甚美。</a:t>
            </a:r>
            <a:endParaRPr lang="en-US" altLang="zh-TW" b="1" baseline="30000" dirty="0">
              <a:solidFill>
                <a:srgbClr val="0000FF"/>
              </a:solidFill>
              <a:latin typeface="Han Wang Ming Medium ChuIn"/>
            </a:endParaRPr>
          </a:p>
          <a:p>
            <a:r>
              <a:rPr lang="zh-TW" altLang="en-US" b="0" i="0" dirty="0">
                <a:solidFill>
                  <a:srgbClr val="000000"/>
                </a:solidFill>
                <a:effectLst/>
                <a:latin typeface="Han Wang Ming Medium ChuIn"/>
              </a:rPr>
              <a:t>         大衛就差人打聽那婦人是誰．有人說、他是以連的女兒、赫人烏利亞的妻拔示巴。</a:t>
            </a:r>
            <a:endParaRPr lang="en-US" altLang="zh-TW" b="1" baseline="30000" dirty="0">
              <a:solidFill>
                <a:srgbClr val="0000FF"/>
              </a:solidFill>
              <a:latin typeface="Han Wang Ming Medium ChuIn"/>
            </a:endParaRPr>
          </a:p>
          <a:p>
            <a:r>
              <a:rPr lang="en-US" altLang="zh-TW" b="1" i="0" baseline="30000" dirty="0">
                <a:solidFill>
                  <a:srgbClr val="0000FF"/>
                </a:solidFill>
                <a:effectLst/>
                <a:latin typeface="Han Wang Ming Medium ChuIn"/>
              </a:rPr>
              <a:t>	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Han Wang Ming Medium ChuIn"/>
              </a:rPr>
              <a:t>大衛差人去、將婦人接來．</a:t>
            </a:r>
            <a:endParaRPr lang="en-CA" altLang="zh-TW" b="0" i="0" dirty="0">
              <a:solidFill>
                <a:srgbClr val="000000"/>
              </a:solidFill>
              <a:effectLst/>
              <a:latin typeface="Han Wang Ming Medium ChuIn"/>
            </a:endParaRPr>
          </a:p>
          <a:p>
            <a:r>
              <a:rPr lang="en-CA" altLang="zh-TW" dirty="0">
                <a:solidFill>
                  <a:srgbClr val="000000"/>
                </a:solidFill>
                <a:latin typeface="Han Wang Ming Medium ChuIn"/>
              </a:rPr>
              <a:t>         (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Han Wang Ming Medium ChuIn"/>
              </a:rPr>
              <a:t>那時他的月經纔得潔淨．</a:t>
            </a:r>
            <a:r>
              <a:rPr lang="en-CA" altLang="zh-TW" b="0" i="0" dirty="0">
                <a:solidFill>
                  <a:srgbClr val="000000"/>
                </a:solidFill>
                <a:effectLst/>
                <a:latin typeface="Han Wang Ming Medium ChuIn"/>
              </a:rPr>
              <a:t>)</a:t>
            </a:r>
          </a:p>
          <a:p>
            <a:r>
              <a:rPr lang="en-CA" altLang="zh-TW" dirty="0">
                <a:solidFill>
                  <a:srgbClr val="000000"/>
                </a:solidFill>
                <a:latin typeface="Han Wang Ming Medium ChuIn"/>
              </a:rPr>
              <a:t>          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Han Wang Ming Medium ChuIn"/>
              </a:rPr>
              <a:t>他來了、</a:t>
            </a:r>
            <a:endParaRPr lang="en-CA" altLang="zh-TW" b="0" i="0" dirty="0">
              <a:solidFill>
                <a:srgbClr val="000000"/>
              </a:solidFill>
              <a:effectLst/>
              <a:latin typeface="Han Wang Ming Medium ChuIn"/>
            </a:endParaRPr>
          </a:p>
          <a:p>
            <a:r>
              <a:rPr lang="en-CA" altLang="zh-TW" dirty="0">
                <a:solidFill>
                  <a:srgbClr val="000000"/>
                </a:solidFill>
                <a:latin typeface="Han Wang Ming Medium ChuIn"/>
              </a:rPr>
              <a:t>          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Han Wang Ming Medium ChuIn"/>
              </a:rPr>
              <a:t>大衛與他同房、</a:t>
            </a:r>
            <a:endParaRPr lang="en-CA" altLang="zh-TW" b="0" i="0" dirty="0">
              <a:solidFill>
                <a:srgbClr val="000000"/>
              </a:solidFill>
              <a:effectLst/>
              <a:latin typeface="Han Wang Ming Medium ChuIn"/>
            </a:endParaRPr>
          </a:p>
          <a:p>
            <a:r>
              <a:rPr lang="en-CA" altLang="zh-TW" dirty="0">
                <a:solidFill>
                  <a:srgbClr val="000000"/>
                </a:solidFill>
                <a:latin typeface="Han Wang Ming Medium ChuIn"/>
              </a:rPr>
              <a:t>          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Han Wang Ming Medium ChuIn"/>
              </a:rPr>
              <a:t>他就回家去了。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283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8CD6CDB-A3F8-0E41-AD7D-447BDB4C0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A Small Problem (2 Samuel 11:5)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636AD0-B399-EF40-299E-914AED12F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The woman conceived. </a:t>
            </a:r>
          </a:p>
          <a:p>
            <a:r>
              <a:rPr lang="en-US" sz="4800" dirty="0"/>
              <a:t>She sent and told David, and said, </a:t>
            </a:r>
          </a:p>
          <a:p>
            <a:r>
              <a:rPr lang="en-US" sz="4800" dirty="0"/>
              <a:t>	“I am with child.”</a:t>
            </a:r>
          </a:p>
          <a:p>
            <a:r>
              <a:rPr lang="zh-TW" altLang="en-US" sz="4800" dirty="0"/>
              <a:t>於是他懷了孕，</a:t>
            </a:r>
            <a:endParaRPr lang="en-CA" altLang="zh-TW" sz="4800" dirty="0"/>
          </a:p>
          <a:p>
            <a:r>
              <a:rPr lang="zh-TW" altLang="en-US" sz="4800" dirty="0"/>
              <a:t>打發人去告訴大衛說：</a:t>
            </a:r>
            <a:endParaRPr lang="en-CA" altLang="zh-TW" sz="4800" dirty="0"/>
          </a:p>
          <a:p>
            <a:r>
              <a:rPr lang="en-CA" altLang="zh-TW" sz="4800" dirty="0"/>
              <a:t>	</a:t>
            </a:r>
            <a:r>
              <a:rPr lang="zh-TW" altLang="en-US" sz="4800" dirty="0"/>
              <a:t>「我懷了孕。」 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356659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8CD6CDB-A3F8-0E41-AD7D-447BDB4C0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Problem Solving /Cover-Up (Plan A)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636AD0-B399-EF40-299E-914AED12F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lang="en-US" dirty="0"/>
              <a:t>David sent to Joab</a:t>
            </a:r>
          </a:p>
          <a:p>
            <a:r>
              <a:rPr lang="en-US" dirty="0"/>
              <a:t>    “Send me Uriah the Hittite.” </a:t>
            </a:r>
          </a:p>
          <a:p>
            <a:r>
              <a:rPr lang="en-US" dirty="0"/>
              <a:t>Joab sent Uriah to David.</a:t>
            </a:r>
          </a:p>
          <a:p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David said to Uriah,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“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Go down to your house,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 </a:t>
            </a:r>
            <a:r>
              <a:rPr lang="en-US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wash your feet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.”</a:t>
            </a:r>
            <a:r>
              <a:rPr lang="en-US" dirty="0"/>
              <a:t> </a:t>
            </a:r>
          </a:p>
          <a:p>
            <a:pPr marR="0" algn="l" rtl="0"/>
            <a:r>
              <a:rPr lang="zh-TW" altLang="en-US" sz="2800" b="0" i="0" u="none" strike="noStrike" baseline="0" dirty="0">
                <a:solidFill>
                  <a:srgbClr val="292F33"/>
                </a:solidFill>
                <a:latin typeface="SimHei" panose="02010609060101010101" pitchFamily="49" charset="-122"/>
              </a:rPr>
              <a:t>大衛差人到約押那裡，說：</a:t>
            </a:r>
            <a:endParaRPr lang="en-CA" altLang="zh-TW" sz="2800" b="0" i="0" u="none" strike="noStrike" baseline="0" dirty="0">
              <a:solidFill>
                <a:srgbClr val="292F33"/>
              </a:solidFill>
              <a:latin typeface="SimHei" panose="02010609060101010101" pitchFamily="49" charset="-122"/>
            </a:endParaRPr>
          </a:p>
          <a:p>
            <a:pPr marR="0" algn="l" rtl="0"/>
            <a:r>
              <a:rPr lang="en-CA" altLang="zh-TW" sz="2800" dirty="0">
                <a:solidFill>
                  <a:srgbClr val="292F33"/>
                </a:solidFill>
                <a:latin typeface="SimHei" panose="02010609060101010101" pitchFamily="49" charset="-122"/>
              </a:rPr>
              <a:t>	</a:t>
            </a:r>
            <a:r>
              <a:rPr lang="zh-TW" altLang="en-US" sz="2800" b="0" i="0" u="none" strike="noStrike" baseline="0" dirty="0">
                <a:solidFill>
                  <a:srgbClr val="292F33"/>
                </a:solidFill>
                <a:latin typeface="SimHei" panose="02010609060101010101" pitchFamily="49" charset="-122"/>
              </a:rPr>
              <a:t>「你打發赫人烏利亞到我這裡來。」</a:t>
            </a:r>
            <a:endParaRPr lang="en-CA" altLang="zh-TW" sz="2800" b="0" i="0" u="none" strike="noStrike" baseline="0" dirty="0">
              <a:solidFill>
                <a:srgbClr val="292F33"/>
              </a:solidFill>
              <a:latin typeface="SimHei" panose="02010609060101010101" pitchFamily="49" charset="-122"/>
            </a:endParaRPr>
          </a:p>
          <a:p>
            <a:pPr marR="0" algn="l" rtl="0"/>
            <a:r>
              <a:rPr lang="zh-TW" altLang="en-US" sz="2800" b="0" i="0" u="none" strike="noStrike" baseline="0" dirty="0">
                <a:solidFill>
                  <a:srgbClr val="292F33"/>
                </a:solidFill>
                <a:latin typeface="SimHei" panose="02010609060101010101" pitchFamily="49" charset="-122"/>
              </a:rPr>
              <a:t>約押就打發烏利亞去見大衛。 </a:t>
            </a:r>
          </a:p>
          <a:p>
            <a:pPr marR="0" algn="l" rtl="0"/>
            <a:r>
              <a:rPr lang="zh-TW" altLang="en-US" sz="2800" b="0" i="0" u="none" strike="noStrike" baseline="0" dirty="0">
                <a:solidFill>
                  <a:srgbClr val="292F33"/>
                </a:solidFill>
                <a:latin typeface="SimHei" panose="02010609060101010101" pitchFamily="49" charset="-122"/>
              </a:rPr>
              <a:t>大衛對烏利亞說：</a:t>
            </a:r>
            <a:endParaRPr lang="en-CA" altLang="zh-TW" sz="2800" b="0" i="0" u="none" strike="noStrike" baseline="0" dirty="0">
              <a:solidFill>
                <a:srgbClr val="292F33"/>
              </a:solidFill>
              <a:latin typeface="SimHei" panose="02010609060101010101" pitchFamily="49" charset="-122"/>
            </a:endParaRPr>
          </a:p>
          <a:p>
            <a:pPr marR="0" algn="l" rtl="0"/>
            <a:r>
              <a:rPr lang="en-CA" altLang="zh-TW" sz="2800" dirty="0">
                <a:solidFill>
                  <a:srgbClr val="292F33"/>
                </a:solidFill>
                <a:latin typeface="SimHei" panose="02010609060101010101" pitchFamily="49" charset="-122"/>
              </a:rPr>
              <a:t>	</a:t>
            </a:r>
            <a:r>
              <a:rPr lang="zh-TW" altLang="en-US" sz="2800" b="0" i="0" u="none" strike="noStrike" baseline="0" dirty="0">
                <a:solidFill>
                  <a:srgbClr val="292F33"/>
                </a:solidFill>
                <a:latin typeface="SimHei" panose="02010609060101010101" pitchFamily="49" charset="-122"/>
              </a:rPr>
              <a:t>「你回家去，洗洗腳吧！」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876252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8CD6CDB-A3F8-0E41-AD7D-447BDB4C0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Problem Solving /Cover-Up (Plan B)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636AD0-B399-EF40-299E-914AED12F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14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 happened in the morning, that David wrote a letter to Joab, and sent it by the hand of Uriah. He wrote in the letter, saying,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“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Set Uriah in the forefront of the hottest battle,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 retire you from him,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that he may be struck, and </a:t>
            </a: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die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.” </a:t>
            </a:r>
          </a:p>
          <a:p>
            <a:r>
              <a:rPr lang="zh-TW" altLang="en-US" sz="3600" dirty="0"/>
              <a:t>次日早晨，大衛寫信與約押，交烏利亞隨手帶去。 信內寫著說：</a:t>
            </a:r>
            <a:endParaRPr lang="en-CA" altLang="zh-TW" sz="3600" dirty="0"/>
          </a:p>
          <a:p>
            <a:r>
              <a:rPr lang="zh-TW" altLang="en-US" sz="3600" dirty="0"/>
              <a:t>「要派烏利亞前進，</a:t>
            </a:r>
            <a:endParaRPr lang="en-CA" altLang="zh-TW" sz="3600" dirty="0"/>
          </a:p>
          <a:p>
            <a:r>
              <a:rPr lang="en-CA" altLang="zh-TW" sz="3600" dirty="0"/>
              <a:t>	</a:t>
            </a:r>
            <a:r>
              <a:rPr lang="zh-TW" altLang="en-US" sz="3600" dirty="0"/>
              <a:t>到陣勢極險之處，</a:t>
            </a:r>
            <a:endParaRPr lang="en-CA" altLang="zh-TW" sz="3600" dirty="0"/>
          </a:p>
          <a:p>
            <a:r>
              <a:rPr lang="en-CA" altLang="zh-TW" sz="3600" dirty="0"/>
              <a:t>		</a:t>
            </a:r>
            <a:r>
              <a:rPr lang="zh-TW" altLang="en-US" sz="3600" dirty="0"/>
              <a:t>你們便退後，使他被</a:t>
            </a:r>
            <a:r>
              <a:rPr lang="zh-TW" altLang="en-US" sz="3600" b="1" dirty="0"/>
              <a:t>殺</a:t>
            </a:r>
            <a:r>
              <a:rPr lang="zh-TW" altLang="en-US" sz="3600" dirty="0"/>
              <a:t>。」 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34048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8CD6CDB-A3F8-0E41-AD7D-447BDB4C0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>
                <a:solidFill>
                  <a:srgbClr val="0000CC"/>
                </a:solidFill>
              </a:rPr>
              <a:t>BUT(</a:t>
            </a:r>
            <a:r>
              <a:rPr lang="zh-TW" altLang="en-US" b="0" i="0" dirty="0">
                <a:solidFill>
                  <a:srgbClr val="0000CC"/>
                </a:solidFill>
                <a:effectLst/>
                <a:latin typeface="Roboto" panose="02000000000000000000" pitchFamily="2" charset="0"/>
              </a:rPr>
              <a:t>但</a:t>
            </a:r>
            <a:r>
              <a:rPr lang="en-CA" dirty="0">
                <a:solidFill>
                  <a:srgbClr val="0000CC"/>
                </a:solidFill>
              </a:rPr>
              <a:t>)… 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636AD0-B399-EF40-299E-914AED12F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27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When the mourning was past,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David sent and took her home to his house.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S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 became his wife.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She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bore him a son. </a:t>
            </a:r>
          </a:p>
          <a:p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But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thing that David had done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displeased Yahweh. </a:t>
            </a:r>
          </a:p>
          <a:p>
            <a:r>
              <a:rPr lang="zh-TW" altLang="en-US" dirty="0"/>
              <a:t>哀哭的日子過了，</a:t>
            </a:r>
            <a:endParaRPr lang="en-CA" altLang="zh-TW" dirty="0"/>
          </a:p>
          <a:p>
            <a:r>
              <a:rPr lang="zh-TW" altLang="en-US" dirty="0"/>
              <a:t>大衛差人將他接到宮裡，</a:t>
            </a:r>
            <a:endParaRPr lang="en-CA" altLang="zh-TW" dirty="0"/>
          </a:p>
          <a:p>
            <a:r>
              <a:rPr lang="zh-TW" altLang="en-US" dirty="0"/>
              <a:t>他就作了大衛的妻，給大衛生了一個兒子。</a:t>
            </a:r>
            <a:endParaRPr lang="en-CA" altLang="zh-TW" dirty="0"/>
          </a:p>
          <a:p>
            <a:r>
              <a:rPr lang="zh-TW" altLang="en-US" b="1" dirty="0"/>
              <a:t>但</a:t>
            </a:r>
            <a:r>
              <a:rPr lang="zh-TW" altLang="en-US" dirty="0"/>
              <a:t>大衛所行的這事，</a:t>
            </a:r>
            <a:r>
              <a:rPr lang="zh-TW" altLang="en-US" b="1" dirty="0">
                <a:solidFill>
                  <a:srgbClr val="0000CC"/>
                </a:solidFill>
              </a:rPr>
              <a:t>耶和華甚不喜悅</a:t>
            </a:r>
            <a:r>
              <a:rPr lang="zh-TW" altLang="en-US" dirty="0"/>
              <a:t>。 </a:t>
            </a:r>
            <a:endParaRPr lang="en-US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325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8CD6CDB-A3F8-0E41-AD7D-447BDB4C0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CA" dirty="0"/>
              <a:t>God </a:t>
            </a:r>
            <a:r>
              <a:rPr lang="en-CA" dirty="0" err="1"/>
              <a:t>Acts</a:t>
            </a:r>
            <a:r>
              <a:rPr lang="en-CA" dirty="0" err="1">
                <a:sym typeface="Wingdings" panose="05000000000000000000" pitchFamily="2" charset="2"/>
              </a:rPr>
              <a:t></a:t>
            </a:r>
            <a:r>
              <a:rPr lang="en-CA" dirty="0" err="1"/>
              <a:t>David</a:t>
            </a:r>
            <a:r>
              <a:rPr lang="en-CA" dirty="0"/>
              <a:t> </a:t>
            </a:r>
            <a:r>
              <a:rPr lang="en-CA" dirty="0" err="1"/>
              <a:t>Repents</a:t>
            </a:r>
            <a:r>
              <a:rPr lang="en-CA" dirty="0" err="1">
                <a:sym typeface="Wingdings" panose="05000000000000000000" pitchFamily="2" charset="2"/>
              </a:rPr>
              <a:t></a:t>
            </a:r>
            <a:r>
              <a:rPr lang="en-CA" dirty="0" err="1"/>
              <a:t>God</a:t>
            </a:r>
            <a:r>
              <a:rPr lang="en-CA" dirty="0"/>
              <a:t> forgives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636AD0-B399-EF40-299E-914AED12F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Yahweh sent Nathan to David…</a:t>
            </a:r>
          </a:p>
          <a:p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9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Why have you despised the word of Yahweh,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 do that which is evil in his sight?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You have struck Uriah the Hittite with the sword.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You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have taken his wife to be your wife”</a:t>
            </a:r>
          </a:p>
          <a:p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13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David said to Nathan,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"I have sinned against Yahweh."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Nathan said to David,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 "Yahweh also has put away your sin.”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915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8CD6CDB-A3F8-0E41-AD7D-447BDB4C0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>
            <a:normAutofit fontScale="90000"/>
          </a:bodyPr>
          <a:lstStyle/>
          <a:p>
            <a:r>
              <a:rPr lang="zh-TW" altLang="en-US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神行動</a:t>
            </a:r>
            <a:r>
              <a:rPr lang="en-CA" altLang="zh-TW" dirty="0">
                <a:solidFill>
                  <a:srgbClr val="3C4043"/>
                </a:solidFill>
                <a:latin typeface="Roboto" panose="02000000000000000000" pitchFamily="2" charset="0"/>
                <a:sym typeface="Wingdings" panose="05000000000000000000" pitchFamily="2" charset="2"/>
              </a:rPr>
              <a:t></a:t>
            </a:r>
            <a:r>
              <a:rPr lang="zh-TW" altLang="en-US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大衛悔改</a:t>
            </a:r>
            <a:r>
              <a:rPr lang="en-CA" altLang="zh-TW" b="0" i="0" dirty="0">
                <a:solidFill>
                  <a:srgbClr val="3C4043"/>
                </a:solidFill>
                <a:effectLst/>
                <a:latin typeface="Roboto" panose="02000000000000000000" pitchFamily="2" charset="0"/>
                <a:sym typeface="Wingdings" panose="05000000000000000000" pitchFamily="2" charset="2"/>
              </a:rPr>
              <a:t></a:t>
            </a:r>
            <a:r>
              <a:rPr lang="zh-TW" altLang="en-US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神饒恕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636AD0-B399-EF40-299E-914AED12F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00088"/>
            <a:ext cx="8686800" cy="6081712"/>
          </a:xfrm>
        </p:spPr>
        <p:txBody>
          <a:bodyPr>
            <a:normAutofit/>
          </a:bodyPr>
          <a:lstStyle/>
          <a:p>
            <a:r>
              <a:rPr lang="zh-TW" altLang="en-US" dirty="0"/>
              <a:t>耶和華差遣拿單去見大衛。</a:t>
            </a:r>
            <a:endParaRPr lang="en-CA" altLang="zh-TW" dirty="0"/>
          </a:p>
          <a:p>
            <a:r>
              <a:rPr lang="zh-TW" altLang="en-US" dirty="0"/>
              <a:t>你為什麼藐視耶和華的命令，</a:t>
            </a:r>
            <a:endParaRPr lang="en-CA" altLang="zh-TW" dirty="0"/>
          </a:p>
          <a:p>
            <a:r>
              <a:rPr lang="en-CA" altLang="zh-TW" dirty="0"/>
              <a:t>	</a:t>
            </a:r>
            <a:r>
              <a:rPr lang="zh-TW" altLang="en-US" dirty="0"/>
              <a:t>行他眼中看為惡的事呢？</a:t>
            </a:r>
            <a:endParaRPr lang="en-CA" altLang="zh-TW" dirty="0"/>
          </a:p>
          <a:p>
            <a:r>
              <a:rPr lang="zh-TW" altLang="en-US" dirty="0"/>
              <a:t>你借亞捫人的刀殺害赫人烏利亞，</a:t>
            </a:r>
            <a:endParaRPr lang="en-CA" altLang="zh-TW" dirty="0"/>
          </a:p>
          <a:p>
            <a:r>
              <a:rPr lang="en-CA" altLang="zh-TW" dirty="0"/>
              <a:t>	</a:t>
            </a:r>
            <a:r>
              <a:rPr lang="zh-TW" altLang="en-US" dirty="0"/>
              <a:t>又娶了他的妻為妻。 </a:t>
            </a:r>
            <a:endParaRPr lang="en-CA" altLang="zh-TW" dirty="0"/>
          </a:p>
          <a:p>
            <a:r>
              <a:rPr lang="zh-TW" altLang="en-US" dirty="0"/>
              <a:t>大衛對拿單說：</a:t>
            </a:r>
            <a:endParaRPr lang="en-CA" altLang="zh-TW" dirty="0"/>
          </a:p>
          <a:p>
            <a:r>
              <a:rPr lang="en-CA" altLang="zh-TW" dirty="0"/>
              <a:t>	</a:t>
            </a:r>
            <a:r>
              <a:rPr lang="zh-TW" altLang="en-US" dirty="0"/>
              <a:t>「我得罪耶和華了！」</a:t>
            </a:r>
            <a:endParaRPr lang="en-CA" altLang="zh-TW" dirty="0"/>
          </a:p>
          <a:p>
            <a:r>
              <a:rPr lang="zh-TW" altLang="en-US" dirty="0"/>
              <a:t>拿單說：</a:t>
            </a:r>
            <a:endParaRPr lang="en-CA" altLang="zh-TW" dirty="0"/>
          </a:p>
          <a:p>
            <a:r>
              <a:rPr lang="en-CA" altLang="zh-TW" dirty="0"/>
              <a:t>	</a:t>
            </a:r>
            <a:r>
              <a:rPr lang="zh-TW" altLang="en-US" dirty="0"/>
              <a:t>「耶和華已經除掉你的罪，</a:t>
            </a:r>
            <a:endParaRPr lang="en-CA" altLang="zh-TW" dirty="0"/>
          </a:p>
          <a:p>
            <a:r>
              <a:rPr lang="en-CA" altLang="zh-TW" dirty="0"/>
              <a:t>	</a:t>
            </a:r>
            <a:r>
              <a:rPr lang="zh-TW" altLang="en-US" dirty="0"/>
              <a:t>你必不至於死。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622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DCADD-EB7F-4EAA-29EF-B03F431C9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Consequences for David and God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243D6F-C69A-2427-892C-430FC6903D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11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"I will take your wives before your eyes.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I will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give them to your neighbor,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H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 will lie with your wives in the sight of this sun. </a:t>
            </a:r>
          </a:p>
          <a:p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14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You have given great occasion to Yahweh’s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enemies to blaspheme.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T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 child also who is born to you shall surely die."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513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DCADD-EB7F-4EAA-29EF-B03F431C9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>
            <a:normAutofit fontScale="90000"/>
          </a:bodyPr>
          <a:lstStyle/>
          <a:p>
            <a:r>
              <a:rPr lang="zh-TW" altLang="en-US" dirty="0"/>
              <a:t>後果</a:t>
            </a:r>
            <a:r>
              <a:rPr lang="en-CA" altLang="zh-TW" dirty="0"/>
              <a:t>: </a:t>
            </a:r>
            <a:r>
              <a:rPr lang="zh-TW" altLang="en-US" dirty="0"/>
              <a:t>大衛 和 上帝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243D6F-C69A-2427-892C-430FC6903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00088"/>
            <a:ext cx="8686800" cy="6081712"/>
          </a:xfrm>
        </p:spPr>
        <p:txBody>
          <a:bodyPr/>
          <a:lstStyle/>
          <a:p>
            <a:r>
              <a:rPr lang="en-US" altLang="zh-TW" dirty="0"/>
              <a:t>『</a:t>
            </a:r>
            <a:r>
              <a:rPr lang="zh-TW" altLang="en-US" dirty="0"/>
              <a:t>我必在你眼前把你的妃嬪賜給別人，</a:t>
            </a:r>
            <a:endParaRPr lang="en-CA" altLang="zh-TW" dirty="0"/>
          </a:p>
          <a:p>
            <a:r>
              <a:rPr lang="zh-TW" altLang="en-US" dirty="0"/>
              <a:t> </a:t>
            </a:r>
            <a:endParaRPr lang="en-US" altLang="zh-TW" dirty="0"/>
          </a:p>
          <a:p>
            <a:r>
              <a:rPr lang="zh-TW" altLang="en-US" dirty="0"/>
              <a:t>只是你行這事，</a:t>
            </a:r>
            <a:endParaRPr lang="en-CA" altLang="zh-TW" dirty="0"/>
          </a:p>
          <a:p>
            <a:r>
              <a:rPr lang="en-CA" altLang="zh-TW" dirty="0"/>
              <a:t>	</a:t>
            </a:r>
            <a:r>
              <a:rPr lang="zh-TW" altLang="en-US" dirty="0"/>
              <a:t>叫耶和華的仇敵大得褻瀆的機會，</a:t>
            </a:r>
            <a:endParaRPr lang="en-CA" altLang="zh-TW" dirty="0"/>
          </a:p>
          <a:p>
            <a:endParaRPr lang="en-CA" altLang="zh-TW" dirty="0"/>
          </a:p>
          <a:p>
            <a:r>
              <a:rPr lang="zh-TW" altLang="en-US" dirty="0"/>
              <a:t>故此，你所得的孩子必定要死。」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52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8CD6CDB-A3F8-0E41-AD7D-447BDB4C0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Take Home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B783705-62F5-C9D6-F079-8F8F2F07D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00088"/>
            <a:ext cx="8686800" cy="6081712"/>
          </a:xfrm>
        </p:spPr>
        <p:txBody>
          <a:bodyPr>
            <a:normAutofit lnSpcReduction="10000"/>
          </a:bodyPr>
          <a:lstStyle/>
          <a:p>
            <a:r>
              <a:rPr lang="en-CA" dirty="0"/>
              <a:t>Focus Above</a:t>
            </a:r>
          </a:p>
          <a:p>
            <a:r>
              <a:rPr lang="en-CA" dirty="0"/>
              <a:t>Satan will try to change your focus</a:t>
            </a:r>
          </a:p>
          <a:p>
            <a:pPr lvl="1"/>
            <a:r>
              <a:rPr lang="en-CA" dirty="0"/>
              <a:t>Fear (not the opposite of faith?)</a:t>
            </a:r>
          </a:p>
          <a:p>
            <a:pPr lvl="1"/>
            <a:r>
              <a:rPr lang="en-CA" dirty="0"/>
              <a:t>Fury (Disproportional Anger)</a:t>
            </a:r>
          </a:p>
          <a:p>
            <a:pPr lvl="1"/>
            <a:r>
              <a:rPr lang="en-CA" dirty="0"/>
              <a:t>Fame (Success)</a:t>
            </a:r>
          </a:p>
          <a:p>
            <a:pPr lvl="1"/>
            <a:r>
              <a:rPr lang="en-CA" dirty="0"/>
              <a:t>F***</a:t>
            </a:r>
          </a:p>
          <a:p>
            <a:r>
              <a:rPr lang="en-CA" dirty="0"/>
              <a:t>God is faithful: He places STOP signs.</a:t>
            </a:r>
          </a:p>
          <a:p>
            <a:r>
              <a:rPr lang="en-CA" dirty="0"/>
              <a:t>…But we have freedom to choose to ignore</a:t>
            </a:r>
          </a:p>
          <a:p>
            <a:r>
              <a:rPr lang="en-CA" dirty="0"/>
              <a:t>God calls us to confess </a:t>
            </a:r>
            <a:r>
              <a:rPr lang="en-CA" dirty="0">
                <a:sym typeface="Wingdings" panose="05000000000000000000" pitchFamily="2" charset="2"/>
              </a:rPr>
              <a:t></a:t>
            </a:r>
            <a:r>
              <a:rPr lang="en-CA" dirty="0"/>
              <a:t> be forgiven</a:t>
            </a:r>
          </a:p>
          <a:p>
            <a:r>
              <a:rPr lang="en-CA" dirty="0"/>
              <a:t>…But we have freedom to choose to reject</a:t>
            </a:r>
          </a:p>
          <a:p>
            <a:r>
              <a:rPr lang="en-CA" dirty="0"/>
              <a:t>Sin has consequences – not just for the sinner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08145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.pot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D:\template\MS\ecp1026.pot</Template>
  <TotalTime>5912</TotalTime>
  <Words>1412</Words>
  <Application>Microsoft Office PowerPoint</Application>
  <PresentationFormat>On-screen Show (4:3)</PresentationFormat>
  <Paragraphs>144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Han Wang Ming Medium ChuIn</vt:lpstr>
      <vt:lpstr>Times New Roman</vt:lpstr>
      <vt:lpstr>Wingdings</vt:lpstr>
      <vt:lpstr>consolas</vt:lpstr>
      <vt:lpstr>Arial</vt:lpstr>
      <vt:lpstr>SimHei</vt:lpstr>
      <vt:lpstr>Roboto</vt:lpstr>
      <vt:lpstr>ecp1026.pot</vt:lpstr>
      <vt:lpstr> Satan’s Methodology Studies in the Life of David</vt:lpstr>
      <vt:lpstr>A Legacy</vt:lpstr>
      <vt:lpstr>God’s Desire: Maintain Focus ↑</vt:lpstr>
      <vt:lpstr>Satan goal: Switch Focus ↓</vt:lpstr>
      <vt:lpstr> Satan’s Methodology Studies in the Life of David (4. F***)</vt:lpstr>
      <vt:lpstr>What Happened – Just the Facts</vt:lpstr>
      <vt:lpstr>發生了什麼事</vt:lpstr>
      <vt:lpstr>A Small Problem (2 Samuel 11:5)</vt:lpstr>
      <vt:lpstr>Problem Solving /Cover-Up (Plan A)</vt:lpstr>
      <vt:lpstr>Problem Solving /Cover-Up (Plan B)</vt:lpstr>
      <vt:lpstr>BUT(但)… </vt:lpstr>
      <vt:lpstr>God ActsDavid RepentsGod forgives</vt:lpstr>
      <vt:lpstr>神行動大衛悔改神饒恕</vt:lpstr>
      <vt:lpstr>Consequences for David and God</vt:lpstr>
      <vt:lpstr>後果: 大衛 和 上帝</vt:lpstr>
      <vt:lpstr>Take Home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Peter 2:21 (English Bible Memory)</dc:title>
  <dc:subject>Research Communication</dc:subject>
  <dc:creator>Annonymous</dc:creator>
  <cp:lastModifiedBy>Jonathon David White</cp:lastModifiedBy>
  <cp:revision>187</cp:revision>
  <cp:lastPrinted>2001-10-23T02:48:11Z</cp:lastPrinted>
  <dcterms:created xsi:type="dcterms:W3CDTF">2001-02-20T10:09:37Z</dcterms:created>
  <dcterms:modified xsi:type="dcterms:W3CDTF">2024-03-10T10:15:27Z</dcterms:modified>
</cp:coreProperties>
</file>