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3"/>
  </p:notesMasterIdLst>
  <p:handoutMasterIdLst>
    <p:handoutMasterId r:id="rId14"/>
  </p:handoutMasterIdLst>
  <p:sldIdLst>
    <p:sldId id="256" r:id="rId2"/>
    <p:sldId id="354" r:id="rId3"/>
    <p:sldId id="359" r:id="rId4"/>
    <p:sldId id="355" r:id="rId5"/>
    <p:sldId id="360" r:id="rId6"/>
    <p:sldId id="356" r:id="rId7"/>
    <p:sldId id="357" r:id="rId8"/>
    <p:sldId id="358" r:id="rId9"/>
    <p:sldId id="361" r:id="rId10"/>
    <p:sldId id="362" r:id="rId11"/>
    <p:sldId id="363" r:id="rId12"/>
  </p:sldIdLst>
  <p:sldSz cx="9144000" cy="6858000" type="screen4x3"/>
  <p:notesSz cx="6661150" cy="9871075"/>
  <p:embeddedFontLst>
    <p:embeddedFont>
      <p:font typeface="Consolas" panose="020B0609020204030204" pitchFamily="49" charset="0"/>
      <p:regular r:id="rId15"/>
      <p:bold r:id="rId16"/>
      <p:italic r:id="rId17"/>
      <p:boldItalic r:id="rId18"/>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CC"/>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5" autoAdjust="0"/>
    <p:restoredTop sz="57374" autoAdjust="0"/>
  </p:normalViewPr>
  <p:slideViewPr>
    <p:cSldViewPr>
      <p:cViewPr varScale="1">
        <p:scale>
          <a:sx n="62" d="100"/>
          <a:sy n="62" d="100"/>
        </p:scale>
        <p:origin x="984" y="72"/>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4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Bible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Sheet1!$A$2:$A$3</c:f>
              <c:strCache>
                <c:ptCount val="2"/>
                <c:pt idx="0">
                  <c:v>Thank</c:v>
                </c:pt>
                <c:pt idx="1">
                  <c:v>Grace</c:v>
                </c:pt>
              </c:strCache>
            </c:strRef>
          </c:cat>
          <c:val>
            <c:numRef>
              <c:f>Sheet1!$B$2:$B$3</c:f>
              <c:numCache>
                <c:formatCode>General</c:formatCode>
                <c:ptCount val="2"/>
                <c:pt idx="0">
                  <c:v>226</c:v>
                </c:pt>
                <c:pt idx="1">
                  <c:v>166</c:v>
                </c:pt>
              </c:numCache>
            </c:numRef>
          </c:val>
          <c:extLst>
            <c:ext xmlns:c16="http://schemas.microsoft.com/office/drawing/2014/chart" uri="{C3380CC4-5D6E-409C-BE32-E72D297353CC}">
              <c16:uniqueId val="{00000000-BB29-4C0A-8AA4-5EB26A36966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400" b="0" i="0" u="none" strike="noStrike" kern="1200" spc="0" baseline="0">
                <a:solidFill>
                  <a:schemeClr val="tx1">
                    <a:lumMod val="65000"/>
                    <a:lumOff val="35000"/>
                  </a:schemeClr>
                </a:solidFill>
                <a:latin typeface="+mn-lt"/>
                <a:ea typeface="+mn-ea"/>
                <a:cs typeface="+mn-cs"/>
              </a:defRPr>
            </a:pPr>
            <a:r>
              <a:rPr lang="en-US" sz="4400" dirty="0"/>
              <a:t>Hymnal(</a:t>
            </a:r>
            <a:r>
              <a:rPr lang="zh-CN" altLang="en-US" sz="4400" dirty="0"/>
              <a:t>中</a:t>
            </a:r>
            <a:r>
              <a:rPr lang="en-US" sz="4400" dirty="0"/>
              <a:t>)</a:t>
            </a:r>
          </a:p>
        </c:rich>
      </c:tx>
      <c:overlay val="0"/>
      <c:spPr>
        <a:noFill/>
        <a:ln>
          <a:noFill/>
        </a:ln>
        <a:effectLst/>
      </c:spPr>
      <c:txPr>
        <a:bodyPr rot="0" spcFirstLastPara="1" vertOverflow="ellipsis" vert="horz" wrap="square" anchor="ctr" anchorCtr="1"/>
        <a:lstStyle/>
        <a:p>
          <a:pPr>
            <a:defRPr sz="4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Hymnal</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Thank</c:v>
                </c:pt>
                <c:pt idx="1">
                  <c:v>Grace</c:v>
                </c:pt>
              </c:strCache>
            </c:strRef>
          </c:cat>
          <c:val>
            <c:numRef>
              <c:f>Sheet1!$B$2:$B$5</c:f>
              <c:numCache>
                <c:formatCode>General</c:formatCode>
                <c:ptCount val="4"/>
                <c:pt idx="0">
                  <c:v>1</c:v>
                </c:pt>
                <c:pt idx="1">
                  <c:v>7</c:v>
                </c:pt>
              </c:numCache>
            </c:numRef>
          </c:val>
          <c:extLst>
            <c:ext xmlns:c16="http://schemas.microsoft.com/office/drawing/2014/chart" uri="{C3380CC4-5D6E-409C-BE32-E72D297353CC}">
              <c16:uniqueId val="{00000000-EEA0-40F8-AB31-6FCC530934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2022年10月8日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2022年10月8日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2022年10月8日</a:t>
            </a:fld>
            <a:endParaRPr lang="en-US" altLang="zh-TW" sz="120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en-CA" altLang="zh-TW" dirty="0"/>
          </a:p>
        </p:txBody>
      </p:sp>
    </p:spTree>
    <p:extLst>
      <p:ext uri="{BB962C8B-B14F-4D97-AF65-F5344CB8AC3E}">
        <p14:creationId xmlns:p14="http://schemas.microsoft.com/office/powerpoint/2010/main" val="48540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sym typeface="Wingdings" panose="05000000000000000000" pitchFamily="2" charset="2"/>
              </a:rPr>
              <a:t>Our key verse.  </a:t>
            </a:r>
          </a:p>
          <a:p>
            <a:r>
              <a:rPr lang="en-CA" dirty="0">
                <a:sym typeface="Wingdings" panose="05000000000000000000" pitchFamily="2" charset="2"/>
              </a:rPr>
              <a:t>What is Paul saying here?  </a:t>
            </a:r>
          </a:p>
          <a:p>
            <a:r>
              <a:rPr lang="en-CA" dirty="0">
                <a:sym typeface="Wingdings" panose="05000000000000000000" pitchFamily="2" charset="2"/>
              </a:rPr>
              <a:t>Quite a lot.  </a:t>
            </a:r>
          </a:p>
          <a:p>
            <a:r>
              <a:rPr lang="en-CA" dirty="0">
                <a:sym typeface="Wingdings" panose="05000000000000000000" pitchFamily="2" charset="2"/>
              </a:rPr>
              <a:t>But for our purpose, lets focus on the first phrase.</a:t>
            </a:r>
          </a:p>
          <a:p>
            <a:r>
              <a:rPr lang="en-CA" dirty="0">
                <a:sym typeface="Wingdings" panose="05000000000000000000" pitchFamily="2" charset="2"/>
              </a:rPr>
              <a:t>I think I can state in other words this thought.</a:t>
            </a:r>
          </a:p>
          <a:p>
            <a:pPr algn="ctr"/>
            <a:r>
              <a:rPr lang="en-CA" sz="1200" b="1" cap="none" spc="0" dirty="0">
                <a:ln w="22225">
                  <a:solidFill>
                    <a:schemeClr val="accent2"/>
                  </a:solidFill>
                  <a:prstDash val="solid"/>
                </a:ln>
                <a:solidFill>
                  <a:schemeClr val="accent2">
                    <a:lumMod val="40000"/>
                    <a:lumOff val="60000"/>
                  </a:schemeClr>
                </a:solidFill>
                <a:effectLst/>
              </a:rPr>
              <a:t>Don't look forward </a:t>
            </a:r>
          </a:p>
          <a:p>
            <a:pPr algn="ctr"/>
            <a:r>
              <a:rPr lang="en-CA" sz="1200" b="1" cap="none" spc="0" dirty="0">
                <a:ln w="22225">
                  <a:solidFill>
                    <a:schemeClr val="accent2"/>
                  </a:solidFill>
                  <a:prstDash val="solid"/>
                </a:ln>
                <a:solidFill>
                  <a:schemeClr val="accent2">
                    <a:lumMod val="40000"/>
                    <a:lumOff val="60000"/>
                  </a:schemeClr>
                </a:solidFill>
                <a:effectLst/>
              </a:rPr>
              <a:t>with </a:t>
            </a:r>
            <a:r>
              <a:rPr lang="en-CA" sz="1200" b="1" cap="none" spc="0" dirty="0">
                <a:ln w="22225">
                  <a:solidFill>
                    <a:schemeClr val="accent2"/>
                  </a:solidFill>
                  <a:prstDash val="solid"/>
                </a:ln>
                <a:solidFill>
                  <a:srgbClr val="0000CC"/>
                </a:solidFill>
                <a:effectLst/>
              </a:rPr>
              <a:t>requests</a:t>
            </a:r>
            <a:r>
              <a:rPr lang="en-CA" sz="1200" b="1" cap="none" spc="0" dirty="0">
                <a:ln w="22225">
                  <a:solidFill>
                    <a:schemeClr val="accent2"/>
                  </a:solidFill>
                  <a:prstDash val="solid"/>
                </a:ln>
                <a:solidFill>
                  <a:schemeClr val="accent2">
                    <a:lumMod val="40000"/>
                    <a:lumOff val="60000"/>
                  </a:schemeClr>
                </a:solidFill>
                <a:effectLst/>
              </a:rPr>
              <a:t> for the future, </a:t>
            </a:r>
          </a:p>
          <a:p>
            <a:pPr algn="ctr"/>
            <a:r>
              <a:rPr lang="en-CA" sz="1200" b="1" cap="none" spc="0" dirty="0">
                <a:ln w="22225">
                  <a:solidFill>
                    <a:schemeClr val="accent2"/>
                  </a:solidFill>
                  <a:prstDash val="solid"/>
                </a:ln>
                <a:solidFill>
                  <a:schemeClr val="accent2">
                    <a:lumMod val="40000"/>
                    <a:lumOff val="60000"/>
                  </a:schemeClr>
                </a:solidFill>
                <a:effectLst/>
              </a:rPr>
              <a:t>without looking back </a:t>
            </a:r>
          </a:p>
          <a:p>
            <a:pPr algn="ctr"/>
            <a:r>
              <a:rPr lang="en-CA" sz="1200" b="1" cap="none" spc="0" dirty="0">
                <a:ln w="22225">
                  <a:solidFill>
                    <a:schemeClr val="accent2"/>
                  </a:solidFill>
                  <a:prstDash val="solid"/>
                </a:ln>
                <a:solidFill>
                  <a:schemeClr val="accent2">
                    <a:lumMod val="40000"/>
                    <a:lumOff val="60000"/>
                  </a:schemeClr>
                </a:solidFill>
                <a:effectLst/>
              </a:rPr>
              <a:t>with </a:t>
            </a:r>
            <a:r>
              <a:rPr lang="en-CA" sz="1200" b="1" cap="none" spc="0" dirty="0">
                <a:ln w="22225">
                  <a:solidFill>
                    <a:schemeClr val="accent2"/>
                  </a:solidFill>
                  <a:prstDash val="solid"/>
                </a:ln>
                <a:solidFill>
                  <a:srgbClr val="0000CC"/>
                </a:solidFill>
                <a:effectLst/>
              </a:rPr>
              <a:t>thanksgiving</a:t>
            </a:r>
            <a:r>
              <a:rPr lang="en-CA" sz="1200" b="1" cap="none" spc="0" dirty="0">
                <a:ln w="22225">
                  <a:solidFill>
                    <a:schemeClr val="accent2"/>
                  </a:solidFill>
                  <a:prstDash val="solid"/>
                </a:ln>
                <a:solidFill>
                  <a:schemeClr val="accent2">
                    <a:lumMod val="40000"/>
                    <a:lumOff val="60000"/>
                  </a:schemeClr>
                </a:solidFill>
                <a:effectLst/>
              </a:rPr>
              <a:t> for the past.</a:t>
            </a:r>
          </a:p>
          <a:p>
            <a:pPr algn="l"/>
            <a:r>
              <a:rPr lang="en-CA" sz="1200" b="0" cap="none" spc="0" dirty="0">
                <a:ln w="22225">
                  <a:solidFill>
                    <a:schemeClr val="accent2"/>
                  </a:solidFill>
                  <a:prstDash val="solid"/>
                </a:ln>
                <a:solidFill>
                  <a:schemeClr val="accent2">
                    <a:lumMod val="40000"/>
                    <a:lumOff val="60000"/>
                  </a:schemeClr>
                </a:solidFill>
                <a:effectLst/>
              </a:rPr>
              <a:t>Lets repeat the key verse together.</a:t>
            </a:r>
          </a:p>
          <a:p>
            <a:pPr algn="l"/>
            <a:r>
              <a:rPr lang="en-CA" sz="1200" b="0" cap="none" spc="0" dirty="0">
                <a:ln w="22225">
                  <a:solidFill>
                    <a:schemeClr val="accent2"/>
                  </a:solidFill>
                  <a:prstDash val="solid"/>
                </a:ln>
                <a:solidFill>
                  <a:schemeClr val="accent2">
                    <a:lumMod val="40000"/>
                    <a:lumOff val="60000"/>
                  </a:schemeClr>
                </a:solidFill>
                <a:effectLst/>
              </a:rPr>
              <a:t>Now lets repeat the main message.</a:t>
            </a:r>
          </a:p>
          <a:p>
            <a:pPr algn="l"/>
            <a:endParaRPr lang="en-US" sz="1200" b="1" cap="none" spc="0" dirty="0">
              <a:ln w="22225">
                <a:solidFill>
                  <a:schemeClr val="accent2"/>
                </a:solidFill>
                <a:prstDash val="solid"/>
              </a:ln>
              <a:solidFill>
                <a:schemeClr val="accent2">
                  <a:lumMod val="40000"/>
                  <a:lumOff val="60000"/>
                </a:schemeClr>
              </a:solidFill>
              <a:effectLst/>
            </a:endParaRP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2</a:t>
            </a:fld>
            <a:endParaRPr lang="en-US" altLang="zh-TW"/>
          </a:p>
        </p:txBody>
      </p:sp>
    </p:spTree>
    <p:extLst>
      <p:ext uri="{BB962C8B-B14F-4D97-AF65-F5344CB8AC3E}">
        <p14:creationId xmlns:p14="http://schemas.microsoft.com/office/powerpoint/2010/main" val="740796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a:sym typeface="Wingdings" panose="05000000000000000000" pitchFamily="2" charset="2"/>
              </a:rPr>
              <a:t>Now the verse in Chinese with Ruth leading</a:t>
            </a:r>
          </a:p>
          <a:p>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Our key point in Chinese.</a:t>
            </a:r>
            <a:endParaRPr lang="en-US" sz="1200" b="1" cap="none" spc="0" dirty="0">
              <a:ln w="22225">
                <a:solidFill>
                  <a:schemeClr val="accent2"/>
                </a:solidFill>
                <a:prstDash val="solid"/>
              </a:ln>
              <a:solidFill>
                <a:schemeClr val="accent2">
                  <a:lumMod val="40000"/>
                  <a:lumOff val="60000"/>
                </a:schemeClr>
              </a:solidFill>
              <a:effectLst/>
            </a:endParaRP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3</a:t>
            </a:fld>
            <a:endParaRPr lang="en-US" altLang="zh-TW"/>
          </a:p>
        </p:txBody>
      </p:sp>
    </p:spTree>
    <p:extLst>
      <p:ext uri="{BB962C8B-B14F-4D97-AF65-F5344CB8AC3E}">
        <p14:creationId xmlns:p14="http://schemas.microsoft.com/office/powerpoint/2010/main" val="384508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ltLang="zh-CN" dirty="0"/>
              <a:t>Is thankfulness to God a forgotten part of </a:t>
            </a:r>
            <a:r>
              <a:rPr lang="en-CA" altLang="zh-CN" dirty="0"/>
              <a:t>our</a:t>
            </a:r>
            <a:r>
              <a:rPr lang="zh-CN" altLang="en-US" dirty="0"/>
              <a:t> </a:t>
            </a:r>
            <a:r>
              <a:rPr lang="en-CA" altLang="zh-CN" dirty="0"/>
              <a:t>faith?</a:t>
            </a:r>
          </a:p>
          <a:p>
            <a:pPr marL="0" indent="0">
              <a:buFontTx/>
              <a:buNone/>
            </a:pPr>
            <a:r>
              <a:rPr lang="en-CA" dirty="0"/>
              <a:t>I did a quick word study to compare the number of occurrences of the words </a:t>
            </a:r>
            <a:r>
              <a:rPr lang="en-CA" b="1" dirty="0"/>
              <a:t>grace</a:t>
            </a:r>
            <a:r>
              <a:rPr lang="en-CA" dirty="0"/>
              <a:t> and </a:t>
            </a:r>
            <a:r>
              <a:rPr lang="en-CA" b="1" dirty="0"/>
              <a:t>thank. </a:t>
            </a:r>
            <a:r>
              <a:rPr lang="en-CA" b="0" dirty="0"/>
              <a:t>in the Bible and in a standard Chinese hymnal.</a:t>
            </a:r>
          </a:p>
          <a:p>
            <a:pPr marL="0" indent="0">
              <a:buFontTx/>
              <a:buNone/>
            </a:pPr>
            <a:endParaRPr lang="en-CA" b="0" dirty="0"/>
          </a:p>
          <a:p>
            <a:pPr marL="0" indent="0">
              <a:buFontTx/>
              <a:buNone/>
            </a:pPr>
            <a:r>
              <a:rPr lang="en-CA" b="0" dirty="0"/>
              <a:t>The results speak for themselves….</a:t>
            </a:r>
          </a:p>
          <a:p>
            <a:pPr marL="0" indent="0">
              <a:buFontTx/>
              <a:buNone/>
            </a:pPr>
            <a:endParaRPr lang="en-CA" b="0" dirty="0"/>
          </a:p>
          <a:p>
            <a:pPr marL="0" indent="0">
              <a:buFontTx/>
              <a:buNone/>
            </a:pPr>
            <a:r>
              <a:rPr lang="en-CA" b="0" dirty="0"/>
              <a:t>In the Bible, the word thank occurs more frequently than the word grace.  Despite this I am sure we have heard more sermons about grace than about thanksgiving.</a:t>
            </a:r>
          </a:p>
          <a:p>
            <a:pPr marL="0" indent="0">
              <a:buFontTx/>
              <a:buNone/>
            </a:pPr>
            <a:endParaRPr lang="en-CA" b="1" dirty="0"/>
          </a:p>
          <a:p>
            <a:pPr marL="0" indent="0">
              <a:buFontTx/>
              <a:buNone/>
            </a:pPr>
            <a:r>
              <a:rPr lang="en-CA" b="0" dirty="0"/>
              <a:t>Compare this to the Chinese hymnal.  The relative occurrence of these words is reversed.  In fact, you can see that our songs have a strong focus on the grace of God with a seeming non-emphasis on giving thanks to God or saying thank you.</a:t>
            </a:r>
          </a:p>
          <a:p>
            <a:pPr marL="0" indent="0">
              <a:buFontTx/>
              <a:buNone/>
            </a:pPr>
            <a:endParaRPr lang="en-CA" b="0" dirty="0"/>
          </a:p>
          <a:p>
            <a:pPr marL="0" indent="0">
              <a:buFontTx/>
              <a:buNone/>
            </a:pPr>
            <a:r>
              <a:rPr lang="en-CA" b="0" dirty="0"/>
              <a:t>Are we overlooking thankfulness in our faith?</a:t>
            </a:r>
          </a:p>
          <a:p>
            <a:pPr marL="0" indent="0">
              <a:buFontTx/>
              <a:buNone/>
            </a:pPr>
            <a:endParaRPr lang="en-CA" b="0" dirty="0"/>
          </a:p>
          <a:p>
            <a:pPr marL="0" indent="0">
              <a:buFontTx/>
              <a:buNone/>
            </a:pPr>
            <a:r>
              <a:rPr lang="en-CA" b="1" dirty="0"/>
              <a:t>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4</a:t>
            </a:fld>
            <a:endParaRPr lang="en-US" altLang="zh-TW"/>
          </a:p>
        </p:txBody>
      </p:sp>
    </p:spTree>
    <p:extLst>
      <p:ext uri="{BB962C8B-B14F-4D97-AF65-F5344CB8AC3E}">
        <p14:creationId xmlns:p14="http://schemas.microsoft.com/office/powerpoint/2010/main" val="80604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Daniel: giving thanks a key aspect in Daniel's prayer life. Even when facing danger he maintained thankful heart.  This is a powerful example: a man who maintained a thankful heart when he heard the news that the Lions were waiting. </a:t>
            </a:r>
          </a:p>
          <a:p>
            <a:endParaRPr lang="en-CA" dirty="0"/>
          </a:p>
          <a:p>
            <a:r>
              <a:rPr lang="en-CA" dirty="0"/>
              <a:t>Paul:  Always giving thanks.  Giving thanks seems to be a vital part of his prayers.  Here he is always giving thanks for a church that caused him so much troubles and had so many problems.</a:t>
            </a:r>
          </a:p>
          <a:p>
            <a:endParaRPr lang="en-CA" dirty="0"/>
          </a:p>
          <a:p>
            <a:r>
              <a:rPr lang="en-CA" dirty="0"/>
              <a:t>Pharisees:  Even the Pharisees gave prayers of thanksgiving!  Although in this case I do not think it was Jesus’ intention that we follow their examples.  </a:t>
            </a:r>
            <a:r>
              <a:rPr lang="en-CA" dirty="0" err="1"/>
              <a:t>i.e</a:t>
            </a:r>
            <a:r>
              <a:rPr lang="en-CA" dirty="0"/>
              <a:t> “I thank God I am not like Pastor Joseph Shultz…”  No…</a:t>
            </a:r>
          </a:p>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a:p>
        </p:txBody>
      </p:sp>
    </p:spTree>
    <p:extLst>
      <p:ext uri="{BB962C8B-B14F-4D97-AF65-F5344CB8AC3E}">
        <p14:creationId xmlns:p14="http://schemas.microsoft.com/office/powerpoint/2010/main" val="1481991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Romans 1 is the road to hell.  In this chapter we see the sin of man progressing from lying cheating and steeling to sexual immorality, homosexuality, murder and pride.  </a:t>
            </a:r>
          </a:p>
          <a:p>
            <a:endParaRPr lang="en-CA" dirty="0"/>
          </a:p>
          <a:p>
            <a:r>
              <a:rPr lang="en-CA" dirty="0"/>
              <a:t>But I think it is significant that the first step on this road to depravity is a failure to cultivate a thankful heart and give thanks to our creator.</a:t>
            </a:r>
          </a:p>
          <a:p>
            <a:endParaRPr lang="en-CA" dirty="0"/>
          </a:p>
          <a:p>
            <a:r>
              <a:rPr lang="en-CA" dirty="0"/>
              <a:t>Do we have a thankful heart or have we already started down this road to depravity?</a:t>
            </a:r>
          </a:p>
          <a:p>
            <a:r>
              <a:rPr lang="en-CA" dirty="0"/>
              <a:t>--------------------------</a:t>
            </a:r>
          </a:p>
          <a:p>
            <a:r>
              <a:rPr lang="en-CA" dirty="0"/>
              <a:t>Jesus teaching us how to live. </a:t>
            </a:r>
          </a:p>
          <a:p>
            <a:r>
              <a:rPr lang="en-CA" dirty="0"/>
              <a:t> To do good and expect nothing back.</a:t>
            </a:r>
          </a:p>
          <a:p>
            <a:r>
              <a:rPr lang="en-CA" dirty="0"/>
              <a:t>But notice the description of God</a:t>
            </a:r>
          </a:p>
          <a:p>
            <a:r>
              <a:rPr lang="en-CA" dirty="0"/>
              <a:t>  “kind toward the unthankful and evil”</a:t>
            </a:r>
          </a:p>
          <a:p>
            <a:r>
              <a:rPr lang="en-CA" dirty="0"/>
              <a:t>The unthankful and evil are said in the same breath.  </a:t>
            </a:r>
          </a:p>
          <a:p>
            <a:endParaRPr lang="en-CA" dirty="0"/>
          </a:p>
          <a:p>
            <a:r>
              <a:rPr lang="en-CA" dirty="0"/>
              <a:t>Yikes, when I am unthankful towards God then I am evil…</a:t>
            </a:r>
          </a:p>
          <a:p>
            <a:endParaRPr lang="en-CA" dirty="0"/>
          </a:p>
          <a:p>
            <a:r>
              <a:rPr lang="en-CA" dirty="0"/>
              <a:t>Conclusion: Cultivate a thankful heard</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6</a:t>
            </a:fld>
            <a:endParaRPr lang="en-US" altLang="zh-TW"/>
          </a:p>
        </p:txBody>
      </p:sp>
    </p:spTree>
    <p:extLst>
      <p:ext uri="{BB962C8B-B14F-4D97-AF65-F5344CB8AC3E}">
        <p14:creationId xmlns:p14="http://schemas.microsoft.com/office/powerpoint/2010/main" val="3537502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CA" dirty="0"/>
              <a:t>God’s lovingkindness endures forever!</a:t>
            </a:r>
          </a:p>
          <a:p>
            <a:pPr marL="0" indent="0">
              <a:buFontTx/>
              <a:buNone/>
            </a:pPr>
            <a:endParaRPr lang="en-CA" dirty="0"/>
          </a:p>
          <a:p>
            <a:pPr marL="0" indent="0">
              <a:buFontTx/>
              <a:buNone/>
            </a:pPr>
            <a:r>
              <a:rPr lang="en-CA" dirty="0"/>
              <a:t>But how is God’s lovingkindness seen in our lives?</a:t>
            </a:r>
          </a:p>
          <a:p>
            <a:pPr marL="0" indent="0">
              <a:buFontTx/>
              <a:buNone/>
            </a:pPr>
            <a:r>
              <a:rPr lang="en-CA" dirty="0"/>
              <a:t>What are some things for which I can be thankful?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7</a:t>
            </a:fld>
            <a:endParaRPr lang="en-US" altLang="zh-TW"/>
          </a:p>
        </p:txBody>
      </p:sp>
    </p:spTree>
    <p:extLst>
      <p:ext uri="{BB962C8B-B14F-4D97-AF65-F5344CB8AC3E}">
        <p14:creationId xmlns:p14="http://schemas.microsoft.com/office/powerpoint/2010/main" val="1262482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can thank God for protection</a:t>
            </a:r>
          </a:p>
          <a:p>
            <a:r>
              <a:rPr lang="en-CA" dirty="0"/>
              <a:t>But first a little bit of culture and Canadian history.</a:t>
            </a:r>
          </a:p>
          <a:p>
            <a:r>
              <a:rPr lang="en-CA" dirty="0"/>
              <a:t>- Today is Canadian thanksgiving day – for my children this is a 4 day holiday:  Friday, Saturday, Sunday and Monday.  Schools and many stores are closed.</a:t>
            </a:r>
          </a:p>
          <a:p>
            <a:pPr marL="171450" indent="-171450">
              <a:buFontTx/>
              <a:buChar char="-"/>
            </a:pPr>
            <a:r>
              <a:rPr lang="en-CA" dirty="0"/>
              <a:t>The first Canadian thanksgiving day was held in 1578.  </a:t>
            </a:r>
          </a:p>
          <a:p>
            <a:pPr marL="171450" indent="-171450">
              <a:buFontTx/>
              <a:buChar char="-"/>
            </a:pPr>
            <a:r>
              <a:rPr lang="en-CA" dirty="0"/>
              <a:t>This was about 70 years before the pilgrims landed in USA! </a:t>
            </a:r>
          </a:p>
          <a:p>
            <a:pPr marL="171450" indent="-171450">
              <a:buFontTx/>
              <a:buChar char="-"/>
            </a:pPr>
            <a:r>
              <a:rPr lang="en-CA" dirty="0"/>
              <a:t>It was made a national holiday in 1872 – only 5 years after the confederation of the various colonies in British North America.</a:t>
            </a:r>
          </a:p>
          <a:p>
            <a:pPr marL="171450" indent="-171450">
              <a:buFontTx/>
              <a:buChar char="-"/>
            </a:pPr>
            <a:r>
              <a:rPr lang="en-CA" dirty="0"/>
              <a:t>It was held by Martin Frobisher – an English explorer. The reason for thanksgiving was protection.  He and his crew had safely travelling in ships from England to Newfoundland.  </a:t>
            </a:r>
          </a:p>
          <a:p>
            <a:pPr marL="0" indent="0">
              <a:buFontTx/>
              <a:buNone/>
            </a:pPr>
            <a:endParaRPr lang="en-CA" dirty="0"/>
          </a:p>
          <a:p>
            <a:pPr marL="0" indent="0">
              <a:buFontTx/>
              <a:buNone/>
            </a:pPr>
            <a:r>
              <a:rPr lang="en-CA" dirty="0"/>
              <a:t>Write down times in you life you have seen God's protection. I will give you a few minutes to think.. </a:t>
            </a:r>
          </a:p>
          <a:p>
            <a:pPr marL="0" indent="0">
              <a:buFontTx/>
              <a:buNone/>
            </a:pPr>
            <a:r>
              <a:rPr lang="en-CA" dirty="0"/>
              <a:t>- For myself, one incident stands out:  As a 4 year old I scared and ran into the front of a speeding car. If I was one second earlier, I would have been run over by the car.  However I was only quite shook up after the incident. Thank God for his protection</a:t>
            </a:r>
          </a:p>
          <a:p>
            <a:pPr marL="0" indent="0">
              <a:buFontTx/>
              <a:buNone/>
            </a:pPr>
            <a:r>
              <a:rPr lang="en-CA" dirty="0"/>
              <a:t>-  I also thank God for his protection from serious injury in numerous accidents and near accidents riding my motorcycle and bike in Taiwan</a:t>
            </a:r>
          </a:p>
          <a:p>
            <a:pPr marL="171450" indent="-171450">
              <a:buFontTx/>
              <a:buChar char="-"/>
            </a:pPr>
            <a:endParaRPr lang="en-CA" dirty="0"/>
          </a:p>
          <a:p>
            <a:pPr marL="171450" indent="-171450">
              <a:buFontTx/>
              <a:buChar char="-"/>
            </a:pPr>
            <a:r>
              <a:rPr lang="en-CA" dirty="0"/>
              <a:t>Would anyone like to thank God now for an instance of his protection in your life?</a:t>
            </a:r>
          </a:p>
          <a:p>
            <a:pPr marL="171450" indent="-171450">
              <a:buFontTx/>
              <a:buChar char="-"/>
            </a:pPr>
            <a:endParaRPr lang="en-CA" dirty="0"/>
          </a:p>
          <a:p>
            <a:pPr marL="171450" indent="-171450">
              <a:buFontTx/>
              <a:buChar char="-"/>
            </a:pPr>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8</a:t>
            </a:fld>
            <a:endParaRPr lang="en-US" altLang="zh-TW"/>
          </a:p>
        </p:txBody>
      </p:sp>
    </p:spTree>
    <p:extLst>
      <p:ext uri="{BB962C8B-B14F-4D97-AF65-F5344CB8AC3E}">
        <p14:creationId xmlns:p14="http://schemas.microsoft.com/office/powerpoint/2010/main" val="364220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CA" sz="1200" dirty="0"/>
              <a:t>Eating is a BIG part of both Canadian and American thanksgiving.  I think this is especially the case for Americans as their first thanksgiving was for a harvest and surviving famine conditions. </a:t>
            </a:r>
          </a:p>
          <a:p>
            <a:pPr>
              <a:buFont typeface="Arial" panose="020B0604020202020204" pitchFamily="34" charset="0"/>
              <a:buChar char="•"/>
            </a:pPr>
            <a:r>
              <a:rPr lang="en-CA" sz="1200" dirty="0"/>
              <a:t>Most of us likely say “grace” everyday.</a:t>
            </a:r>
          </a:p>
          <a:p>
            <a:pPr>
              <a:buFont typeface="Arial" panose="020B0604020202020204" pitchFamily="34" charset="0"/>
              <a:buChar char="•"/>
            </a:pPr>
            <a:r>
              <a:rPr lang="en-CA" sz="1200" dirty="0"/>
              <a:t>But is it just a formality? Are we just repeating words, like the </a:t>
            </a:r>
            <a:r>
              <a:rPr lang="en-CA" sz="1200" dirty="0" err="1"/>
              <a:t>hippocrites</a:t>
            </a:r>
            <a:r>
              <a:rPr lang="en-CA" sz="1200" dirty="0"/>
              <a:t> without reflecting on the meaning?</a:t>
            </a:r>
          </a:p>
          <a:p>
            <a:pPr>
              <a:buFont typeface="Arial" panose="020B0604020202020204" pitchFamily="34" charset="0"/>
              <a:buChar char="•"/>
            </a:pPr>
            <a:r>
              <a:rPr lang="en-CA" sz="1200" dirty="0"/>
              <a:t> A common grace is: "Bless this food to our bodies."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200" dirty="0"/>
              <a:t>Not even a thanks for the food but a request from God! Do we even say thanks?</a:t>
            </a:r>
          </a:p>
          <a:p>
            <a:pPr>
              <a:buFont typeface="Arial" panose="020B0604020202020204" pitchFamily="34" charset="0"/>
              <a:buChar char="•"/>
            </a:pPr>
            <a:r>
              <a:rPr lang="en-CA" sz="1200" dirty="0"/>
              <a:t>Another common grace: “</a:t>
            </a:r>
            <a:r>
              <a:rPr lang="en-CA" b="1" i="0" dirty="0">
                <a:solidFill>
                  <a:srgbClr val="202124"/>
                </a:solidFill>
                <a:effectLst/>
                <a:latin typeface="arial" panose="020B0604020202020204" pitchFamily="34" charset="0"/>
              </a:rPr>
              <a:t>Bless us, O God.</a:t>
            </a:r>
            <a:r>
              <a:rPr lang="en-CA" b="0" i="0" dirty="0">
                <a:solidFill>
                  <a:srgbClr val="202124"/>
                </a:solidFill>
                <a:effectLst/>
                <a:latin typeface="arial" panose="020B0604020202020204" pitchFamily="34" charset="0"/>
              </a:rPr>
              <a:t> </a:t>
            </a:r>
            <a:r>
              <a:rPr lang="en-CA" b="1" i="0" dirty="0">
                <a:solidFill>
                  <a:srgbClr val="202124"/>
                </a:solidFill>
                <a:effectLst/>
                <a:latin typeface="arial" panose="020B0604020202020204" pitchFamily="34" charset="0"/>
              </a:rPr>
              <a:t>Bless our food and our drink.</a:t>
            </a:r>
            <a:r>
              <a:rPr lang="en-CA" b="0" i="0" dirty="0">
                <a:solidFill>
                  <a:srgbClr val="202124"/>
                </a:solidFill>
                <a:effectLst/>
                <a:latin typeface="arial" panose="020B0604020202020204" pitchFamily="34" charset="0"/>
              </a:rPr>
              <a:t> ”</a:t>
            </a:r>
            <a:r>
              <a:rPr lang="en-CA" sz="1200" dirty="0"/>
              <a:t> </a:t>
            </a:r>
          </a:p>
          <a:p>
            <a:pPr>
              <a:buFont typeface="Arial" panose="020B0604020202020204" pitchFamily="34" charset="0"/>
              <a:buChar char="•"/>
            </a:pPr>
            <a:r>
              <a:rPr lang="en-CA" sz="1200" dirty="0"/>
              <a:t>How does God bless food and drink?  I don’t understand.</a:t>
            </a:r>
          </a:p>
          <a:p>
            <a:pPr>
              <a:buFont typeface="Arial" panose="020B0604020202020204" pitchFamily="34" charset="0"/>
              <a:buChar char="•"/>
            </a:pPr>
            <a:r>
              <a:rPr lang="en-CA" sz="1200" dirty="0"/>
              <a:t>It is really amazing that we are not hungry but can go to store and buy food and eat so we are not hungry </a:t>
            </a:r>
          </a:p>
          <a:p>
            <a:pPr>
              <a:buFont typeface="Arial" panose="020B0604020202020204" pitchFamily="34" charset="0"/>
              <a:buChar char="•"/>
            </a:pPr>
            <a:r>
              <a:rPr lang="en-CA" sz="1200" dirty="0"/>
              <a:t>(For some of us, a little hunger might be a good thing!  My doctor said that due to my diabetes I need to loose 3 more kg.)</a:t>
            </a:r>
          </a:p>
          <a:p>
            <a:pPr>
              <a:buFont typeface="Arial" panose="020B0604020202020204" pitchFamily="34" charset="0"/>
              <a:buChar char="•"/>
            </a:pPr>
            <a:r>
              <a:rPr lang="en-CA" sz="1200" dirty="0"/>
              <a:t>Lets reflect on our own prayers before we eat our meals.  </a:t>
            </a:r>
          </a:p>
          <a:p>
            <a:pPr>
              <a:buFont typeface="Arial" panose="020B0604020202020204" pitchFamily="34" charset="0"/>
              <a:buChar char="•"/>
            </a:pPr>
            <a:r>
              <a:rPr lang="en-CA" sz="1200" dirty="0"/>
              <a:t>Do we say thank you?  Or are we just asking for God to bless us?</a:t>
            </a:r>
          </a:p>
          <a:p>
            <a:pPr marL="171450" indent="-171450">
              <a:buFontTx/>
              <a:buChar char="-"/>
            </a:pPr>
            <a:endParaRPr lang="en-CA" dirty="0"/>
          </a:p>
          <a:p>
            <a:pPr marL="171450" indent="-171450">
              <a:buFontTx/>
              <a:buChar char="-"/>
            </a:pPr>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9</a:t>
            </a:fld>
            <a:endParaRPr lang="en-US" altLang="zh-TW"/>
          </a:p>
        </p:txBody>
      </p:sp>
    </p:spTree>
    <p:extLst>
      <p:ext uri="{BB962C8B-B14F-4D97-AF65-F5344CB8AC3E}">
        <p14:creationId xmlns:p14="http://schemas.microsoft.com/office/powerpoint/2010/main" val="1204179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CA" dirty="0"/>
              <a:t>3 Salvation and eternal security.</a:t>
            </a:r>
          </a:p>
          <a:p>
            <a:pPr marL="171450" indent="-171450">
              <a:buFontTx/>
              <a:buChar char="-"/>
            </a:pPr>
            <a:r>
              <a:rPr lang="en-CA" dirty="0"/>
              <a:t>at the cost of Jesus' life</a:t>
            </a:r>
          </a:p>
          <a:p>
            <a:pPr marL="171450" indent="-171450">
              <a:buFontTx/>
              <a:buChar char="-"/>
            </a:pPr>
            <a:r>
              <a:rPr lang="en-CA" dirty="0"/>
              <a:t>at the cost of Jesus' humiliation</a:t>
            </a:r>
          </a:p>
          <a:p>
            <a:pPr marL="171450" indent="-171450">
              <a:buFontTx/>
              <a:buChar char="-"/>
            </a:pPr>
            <a:r>
              <a:rPr lang="en-CA" dirty="0"/>
              <a:t>at the cost of separation with the Father</a:t>
            </a:r>
          </a:p>
          <a:p>
            <a:pPr marL="171450" indent="-171450">
              <a:buFontTx/>
              <a:buChar char="-"/>
            </a:pPr>
            <a:r>
              <a:rPr lang="en-CA" dirty="0"/>
              <a:t>at the cost of His holiness being stained with Sin </a:t>
            </a:r>
          </a:p>
          <a:p>
            <a:pPr marL="171450" indent="-171450">
              <a:buFontTx/>
              <a:buChar char="-"/>
            </a:pPr>
            <a:r>
              <a:rPr lang="en-CA" dirty="0"/>
              <a:t>(Scene: </a:t>
            </a:r>
            <a:r>
              <a:rPr lang="en-CA" dirty="0" err="1"/>
              <a:t>CHina</a:t>
            </a:r>
            <a:r>
              <a:rPr lang="en-CA" dirty="0"/>
              <a:t> picture: a bride on her way to a wedding wearing a beautiful white dress. a child cries from a public toilet. She jumps into a outdoor toilet to rescue a baby soiling her dress -- and an awful smell as she struggles to clean the stains and not miss her wedding.</a:t>
            </a:r>
          </a:p>
          <a:p>
            <a:pPr marL="171450" indent="-171450">
              <a:buFontTx/>
              <a:buChar char="-"/>
            </a:pPr>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a:p>
        </p:txBody>
      </p:sp>
    </p:spTree>
    <p:extLst>
      <p:ext uri="{BB962C8B-B14F-4D97-AF65-F5344CB8AC3E}">
        <p14:creationId xmlns:p14="http://schemas.microsoft.com/office/powerpoint/2010/main" val="1711837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2022年10月8日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11</a:t>
            </a:fld>
            <a:endParaRPr lang="en-US" altLang="zh-TW"/>
          </a:p>
        </p:txBody>
      </p:sp>
    </p:spTree>
    <p:extLst>
      <p:ext uri="{BB962C8B-B14F-4D97-AF65-F5344CB8AC3E}">
        <p14:creationId xmlns:p14="http://schemas.microsoft.com/office/powerpoint/2010/main" val="2684310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2819400" cy="71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E08E2B5E-8D0A-40E6-82F5-A66635BCC4A9}"/>
              </a:ext>
            </a:extLst>
          </p:cNvPr>
          <p:cNvSpPr>
            <a:spLocks noGrp="1"/>
          </p:cNvSpPr>
          <p:nvPr>
            <p:ph type="body" sz="quarter" idx="10" hasCustomPrompt="1"/>
          </p:nvPr>
        </p:nvSpPr>
        <p:spPr>
          <a:xfrm>
            <a:off x="4800600" y="5181600"/>
            <a:ext cx="4267200" cy="1143000"/>
          </a:xfrm>
        </p:spPr>
        <p:txBody>
          <a:bodyPr/>
          <a:lstStyle>
            <a:lvl1pPr marL="0" indent="0" algn="r">
              <a:buFontTx/>
              <a:buNone/>
              <a:defRPr/>
            </a:lvl1pPr>
          </a:lstStyle>
          <a:p>
            <a:pPr lvl="0"/>
            <a:r>
              <a:rPr lang="en-US" dirty="0"/>
              <a:t>Speakers</a:t>
            </a:r>
            <a:endParaRPr lang="en-CA"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762000"/>
            <a:ext cx="5029200" cy="56388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762000"/>
            <a:ext cx="3886200" cy="563880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762000"/>
            <a:ext cx="5181600" cy="5791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762000"/>
            <a:ext cx="3810000" cy="5791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Content_Left_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457200" indent="-457200">
              <a:buFont typeface="Arial" panose="020B0604020202020204" pitchFamily="34" charset="0"/>
              <a:buChar char="•"/>
              <a:defRPr/>
            </a:lvl1pPr>
            <a:lvl2pPr marL="914400" indent="-457200">
              <a:buFont typeface="Wingdings" panose="05000000000000000000" pitchFamily="2" charset="2"/>
              <a:buChar char="Ø"/>
              <a:defRPr/>
            </a:lvl2pPr>
            <a:lvl3pPr marL="1257300" indent="-342900">
              <a:buFont typeface="Arial" panose="020B0604020202020204" pitchFamily="34" charset="0"/>
              <a:buChar char="•"/>
              <a:defRPr/>
            </a:lvl3pPr>
            <a:lvl4pPr marL="1714500" indent="-342900">
              <a:buFont typeface="Arial" panose="020B0604020202020204" pitchFamily="34" charset="0"/>
              <a:buChar char="•"/>
              <a:defRPr/>
            </a:lvl4pPr>
            <a:lvl5pPr marL="2171700" indent="-3429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7159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_Two_VerticalStack">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3962400"/>
            <a:ext cx="8991600" cy="2590800"/>
          </a:xfrm>
        </p:spPr>
        <p:txBody>
          <a:bodyPr>
            <a:normAutofit/>
          </a:bodyPr>
          <a:lstStyle>
            <a:lvl1pPr marL="457200" indent="-457200">
              <a:buFont typeface="Arial" panose="020B0604020202020204" pitchFamily="34" charset="0"/>
              <a:buChar char="•"/>
              <a:defRPr sz="2800"/>
            </a:lvl1pPr>
            <a:lvl2pPr marL="914400" indent="-457200">
              <a:buFont typeface="Wingdings" panose="05000000000000000000" pitchFamily="2" charset="2"/>
              <a:buChar char="Ø"/>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6200" y="914400"/>
            <a:ext cx="8991600" cy="2819400"/>
          </a:xfrm>
        </p:spPr>
        <p:txBody>
          <a:bodyPr>
            <a:normAutofit/>
          </a:bodyPr>
          <a:lstStyle>
            <a:lvl1pPr marL="457200" indent="-457200">
              <a:buFont typeface="Arial" panose="020B0604020202020204" pitchFamily="34" charset="0"/>
              <a:buChar char="•"/>
              <a:defRPr sz="2800"/>
            </a:lvl1pPr>
            <a:lvl2pPr marL="914400" indent="-457200">
              <a:buFont typeface="Wingdings" panose="05000000000000000000" pitchFamily="2" charset="2"/>
              <a:buChar char="Ø"/>
              <a:defRPr sz="2800"/>
            </a:lvl2pPr>
            <a:lvl3pPr marL="1371600" indent="-457200">
              <a:buFont typeface="Arial" panose="020B0604020202020204" pitchFamily="34" charset="0"/>
              <a:buChar char="•"/>
              <a:defRPr sz="2800"/>
            </a:lvl3pPr>
            <a:lvl4pPr marL="1828800" indent="-457200">
              <a:buFont typeface="Arial" panose="020B0604020202020204" pitchFamily="34" charset="0"/>
              <a:buChar char="•"/>
              <a:defRPr sz="2800"/>
            </a:lvl4pPr>
            <a:lvl5pPr marL="2286000" indent="-457200">
              <a:buFont typeface="Arial" panose="020B0604020202020204" pitchFamily="34" charset="0"/>
              <a:buChar cha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113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76200" y="706438"/>
            <a:ext cx="41910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49530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029200" y="1143000"/>
            <a:ext cx="41107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71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897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_ALGO">
  <p:cSld name="1_Title and Content_ALGO">
    <p:spTree>
      <p:nvGrpSpPr>
        <p:cNvPr id="1" name="Shape 38"/>
        <p:cNvGrpSpPr/>
        <p:nvPr/>
      </p:nvGrpSpPr>
      <p:grpSpPr>
        <a:xfrm>
          <a:off x="0" y="0"/>
          <a:ext cx="0" cy="0"/>
          <a:chOff x="0" y="0"/>
          <a:chExt cx="0" cy="0"/>
        </a:xfrm>
      </p:grpSpPr>
      <p:sp>
        <p:nvSpPr>
          <p:cNvPr id="39" name="Google Shape;39;p12"/>
          <p:cNvSpPr txBox="1">
            <a:spLocks noGrp="1"/>
          </p:cNvSpPr>
          <p:nvPr>
            <p:ph type="title"/>
          </p:nvPr>
        </p:nvSpPr>
        <p:spPr>
          <a:xfrm>
            <a:off x="609600" y="0"/>
            <a:ext cx="8305800" cy="6858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dirty="0"/>
          </a:p>
        </p:txBody>
      </p:sp>
      <p:sp>
        <p:nvSpPr>
          <p:cNvPr id="40" name="Google Shape;40;p12"/>
          <p:cNvSpPr txBox="1">
            <a:spLocks noGrp="1"/>
          </p:cNvSpPr>
          <p:nvPr>
            <p:ph type="body" idx="1"/>
          </p:nvPr>
        </p:nvSpPr>
        <p:spPr>
          <a:xfrm>
            <a:off x="228600" y="914400"/>
            <a:ext cx="8686800" cy="5486400"/>
          </a:xfrm>
          <a:prstGeom prst="rect">
            <a:avLst/>
          </a:prstGeom>
          <a:solidFill>
            <a:srgbClr val="EAEAEA"/>
          </a:solid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dk2"/>
              </a:buClr>
              <a:buSzPts val="2400"/>
              <a:buFont typeface="Consolas"/>
              <a:buNone/>
              <a:defRPr sz="2400">
                <a:latin typeface="Consolas"/>
                <a:ea typeface="Consolas"/>
                <a:cs typeface="Consolas"/>
                <a:sym typeface="Consolas"/>
              </a:defRPr>
            </a:lvl1pPr>
            <a:lvl2pPr marL="914400" lvl="1" indent="-228600" algn="l">
              <a:spcBef>
                <a:spcPts val="480"/>
              </a:spcBef>
              <a:spcAft>
                <a:spcPts val="0"/>
              </a:spcAft>
              <a:buClr>
                <a:schemeClr val="dk2"/>
              </a:buClr>
              <a:buSzPts val="2400"/>
              <a:buFont typeface="Consolas"/>
              <a:buNone/>
              <a:defRPr sz="2400">
                <a:latin typeface="Consolas"/>
                <a:ea typeface="Consolas"/>
                <a:cs typeface="Consolas"/>
                <a:sym typeface="Consolas"/>
              </a:defRPr>
            </a:lvl2pPr>
            <a:lvl3pPr marL="1371600" lvl="2" indent="-228600" algn="l">
              <a:spcBef>
                <a:spcPts val="480"/>
              </a:spcBef>
              <a:spcAft>
                <a:spcPts val="0"/>
              </a:spcAft>
              <a:buClr>
                <a:schemeClr val="dk2"/>
              </a:buClr>
              <a:buSzPts val="2400"/>
              <a:buFont typeface="Consolas"/>
              <a:buNone/>
              <a:defRPr sz="2400">
                <a:latin typeface="Consolas"/>
                <a:ea typeface="Consolas"/>
                <a:cs typeface="Consolas"/>
                <a:sym typeface="Consolas"/>
              </a:defRPr>
            </a:lvl3pPr>
            <a:lvl4pPr marL="1828800" lvl="3" indent="-228600" algn="l">
              <a:spcBef>
                <a:spcPts val="400"/>
              </a:spcBef>
              <a:spcAft>
                <a:spcPts val="0"/>
              </a:spcAft>
              <a:buClr>
                <a:schemeClr val="dk2"/>
              </a:buClr>
              <a:buSzPts val="2000"/>
              <a:buFont typeface="Times New Roman"/>
              <a:buNone/>
              <a:defRPr/>
            </a:lvl4pPr>
            <a:lvl5pPr marL="2286000" lvl="4" indent="-228600" algn="l">
              <a:spcBef>
                <a:spcPts val="400"/>
              </a:spcBef>
              <a:spcAft>
                <a:spcPts val="0"/>
              </a:spcAft>
              <a:buClr>
                <a:schemeClr val="dk2"/>
              </a:buClr>
              <a:buSzPts val="2000"/>
              <a:buFont typeface="Times New Roman"/>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29147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s://www.aizhu.com/zcbc"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3455"/>
            <a:ext cx="845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152400" y="700088"/>
            <a:ext cx="8915400" cy="592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Zhong-Li Christian Bible Church </a:t>
            </a:r>
            <a:r>
              <a:rPr lang="en-US" altLang="zh-TW" sz="1200" dirty="0">
                <a:solidFill>
                  <a:schemeClr val="accent4"/>
                </a:solidFill>
                <a:ea typeface="新細明體" panose="02020500000000000000" pitchFamily="18" charset="-120"/>
                <a:hlinkClick r:id="rId19"/>
              </a:rPr>
              <a:t>https://www.aizhu.com/zcbc</a:t>
            </a:r>
            <a:endParaRPr lang="en-US" altLang="zh-TW" sz="1200" u="sng" dirty="0">
              <a:solidFill>
                <a:schemeClr val="accent4"/>
              </a:solidFill>
              <a:ea typeface="新細明體" panose="02020500000000000000" pitchFamily="18" charset="-120"/>
            </a:endParaRPr>
          </a:p>
        </p:txBody>
      </p:sp>
      <p:pic>
        <p:nvPicPr>
          <p:cNvPr id="1030" name="Picture 1"/>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789" r:id="rId4"/>
    <p:sldLayoutId id="2147483790" r:id="rId5"/>
    <p:sldLayoutId id="2147483791" r:id="rId6"/>
    <p:sldLayoutId id="2147483803" r:id="rId7"/>
    <p:sldLayoutId id="2147483802" r:id="rId8"/>
    <p:sldLayoutId id="2147483792" r:id="rId9"/>
    <p:sldLayoutId id="2147483801" r:id="rId10"/>
    <p:sldLayoutId id="2147483793" r:id="rId11"/>
    <p:sldLayoutId id="2147483794" r:id="rId12"/>
    <p:sldLayoutId id="2147483795" r:id="rId13"/>
    <p:sldLayoutId id="2147483796" r:id="rId14"/>
    <p:sldLayoutId id="2147483797" r:id="rId15"/>
    <p:sldLayoutId id="2147483798" r:id="rId16"/>
    <p:sldLayoutId id="2147483804" r:id="rId17"/>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CA" altLang="zh-CN" dirty="0"/>
              <a:t>Gratitude </a:t>
            </a:r>
            <a:r>
              <a:rPr lang="zh-TW" altLang="en-US" dirty="0"/>
              <a:t>感激</a:t>
            </a:r>
            <a:r>
              <a:rPr lang="en-CA" altLang="zh-TW" dirty="0"/>
              <a:t>/</a:t>
            </a:r>
            <a:r>
              <a:rPr lang="zh-TW" altLang="en-US" dirty="0"/>
              <a:t>感謝</a:t>
            </a:r>
            <a:endParaRPr lang="en-US" altLang="zh-TW" dirty="0"/>
          </a:p>
        </p:txBody>
      </p:sp>
      <p:sp>
        <p:nvSpPr>
          <p:cNvPr id="4" name="Subtitle 3">
            <a:extLst>
              <a:ext uri="{FF2B5EF4-FFF2-40B4-BE49-F238E27FC236}">
                <a16:creationId xmlns:a16="http://schemas.microsoft.com/office/drawing/2014/main" id="{BB984C0F-80BC-43DD-A172-0149F5D4FA85}"/>
              </a:ext>
            </a:extLst>
          </p:cNvPr>
          <p:cNvSpPr>
            <a:spLocks noGrp="1"/>
          </p:cNvSpPr>
          <p:nvPr>
            <p:ph type="subTitle" idx="1"/>
          </p:nvPr>
        </p:nvSpPr>
        <p:spPr/>
        <p:txBody>
          <a:bodyPr>
            <a:normAutofit lnSpcReduction="10000"/>
          </a:bodyPr>
          <a:lstStyle/>
          <a:p>
            <a:r>
              <a:rPr lang="en-CA" b="1" i="0" dirty="0">
                <a:solidFill>
                  <a:srgbClr val="000000"/>
                </a:solidFill>
                <a:effectLst/>
                <a:latin typeface="Times New Roman" panose="02020603050405020304" pitchFamily="18" charset="0"/>
              </a:rPr>
              <a:t>A Canadian Thanksgiving Day Message</a:t>
            </a:r>
          </a:p>
          <a:p>
            <a:r>
              <a:rPr lang="en-CA" b="1" i="0" dirty="0">
                <a:solidFill>
                  <a:srgbClr val="000000"/>
                </a:solidFill>
                <a:effectLst/>
                <a:latin typeface="Times New Roman" panose="02020603050405020304" pitchFamily="18" charset="0"/>
              </a:rPr>
              <a:t>Philippians (</a:t>
            </a:r>
            <a:r>
              <a:rPr lang="zh-TW" altLang="en-US" b="1" i="0" dirty="0">
                <a:solidFill>
                  <a:srgbClr val="000000"/>
                </a:solidFill>
                <a:effectLst/>
                <a:latin typeface="Times New Roman" panose="02020603050405020304" pitchFamily="18" charset="0"/>
              </a:rPr>
              <a:t>腓立比書</a:t>
            </a:r>
            <a:r>
              <a:rPr lang="en-CA" b="1" i="0" dirty="0">
                <a:solidFill>
                  <a:srgbClr val="000000"/>
                </a:solidFill>
                <a:effectLst/>
                <a:latin typeface="Times New Roman" panose="02020603050405020304" pitchFamily="18" charset="0"/>
              </a:rPr>
              <a:t>) 4: 6-7</a:t>
            </a:r>
            <a:r>
              <a:rPr lang="zh-TW" altLang="en-US" dirty="0"/>
              <a:t> </a:t>
            </a:r>
            <a:endParaRPr lang="en-CA" dirty="0"/>
          </a:p>
        </p:txBody>
      </p:sp>
      <p:sp>
        <p:nvSpPr>
          <p:cNvPr id="5" name="Text Placeholder 4">
            <a:extLst>
              <a:ext uri="{FF2B5EF4-FFF2-40B4-BE49-F238E27FC236}">
                <a16:creationId xmlns:a16="http://schemas.microsoft.com/office/drawing/2014/main" id="{2218FE15-E685-47C4-8444-21A21F41261E}"/>
              </a:ext>
            </a:extLst>
          </p:cNvPr>
          <p:cNvSpPr>
            <a:spLocks noGrp="1"/>
          </p:cNvSpPr>
          <p:nvPr>
            <p:ph type="body" sz="quarter" idx="10"/>
          </p:nvPr>
        </p:nvSpPr>
        <p:spPr/>
        <p:txBody>
          <a:bodyPr>
            <a:normAutofit fontScale="70000" lnSpcReduction="20000"/>
          </a:bodyPr>
          <a:lstStyle/>
          <a:p>
            <a:r>
              <a:rPr lang="en-CA" dirty="0"/>
              <a:t>Speaker: Brother Jon</a:t>
            </a:r>
          </a:p>
          <a:p>
            <a:r>
              <a:rPr lang="en-CA" dirty="0"/>
              <a:t>Translator: Sister Ruth</a:t>
            </a:r>
          </a:p>
          <a:p>
            <a:r>
              <a:rPr lang="en-CA" dirty="0"/>
              <a:t>Date: Oct 9, 2022</a:t>
            </a:r>
          </a:p>
        </p:txBody>
      </p:sp>
      <p:sp>
        <p:nvSpPr>
          <p:cNvPr id="2" name="TextBox 1">
            <a:extLst>
              <a:ext uri="{FF2B5EF4-FFF2-40B4-BE49-F238E27FC236}">
                <a16:creationId xmlns:a16="http://schemas.microsoft.com/office/drawing/2014/main" id="{AC08BF71-6E38-FFC9-B561-95340207E467}"/>
              </a:ext>
            </a:extLst>
          </p:cNvPr>
          <p:cNvSpPr txBox="1"/>
          <p:nvPr/>
        </p:nvSpPr>
        <p:spPr>
          <a:xfrm>
            <a:off x="3733800" y="228600"/>
            <a:ext cx="5334000" cy="2308324"/>
          </a:xfrm>
          <a:prstGeom prst="rect">
            <a:avLst/>
          </a:prstGeom>
          <a:noFill/>
        </p:spPr>
        <p:txBody>
          <a:bodyPr wrap="square" rtlCol="0">
            <a:spAutoFit/>
          </a:bodyPr>
          <a:lstStyle/>
          <a:p>
            <a:r>
              <a:rPr lang="en-CA" dirty="0"/>
              <a:t>Give thanks with a grateful heart</a:t>
            </a:r>
          </a:p>
          <a:p>
            <a:r>
              <a:rPr lang="en-CA" dirty="0"/>
              <a:t>Give thanks to the Holy One</a:t>
            </a:r>
          </a:p>
          <a:p>
            <a:r>
              <a:rPr lang="en-CA" dirty="0"/>
              <a:t>Because He’s given Jesus Christ, His Son.</a:t>
            </a:r>
          </a:p>
          <a:p>
            <a:pPr algn="l"/>
            <a:r>
              <a:rPr lang="zh-TW" altLang="en-US" b="0" i="0" dirty="0">
                <a:solidFill>
                  <a:srgbClr val="1A1A1A"/>
                </a:solidFill>
                <a:effectLst/>
                <a:latin typeface="Arial" panose="020B0604020202020204" pitchFamily="34" charset="0"/>
              </a:rPr>
              <a:t>滿心歡喜地致謝！</a:t>
            </a:r>
          </a:p>
          <a:p>
            <a:pPr algn="l"/>
            <a:r>
              <a:rPr lang="zh-TW" altLang="en-US" b="0" i="0" dirty="0">
                <a:solidFill>
                  <a:srgbClr val="1A1A1A"/>
                </a:solidFill>
                <a:effectLst/>
                <a:latin typeface="Arial" panose="020B0604020202020204" pitchFamily="34" charset="0"/>
              </a:rPr>
              <a:t>向神聖的主致謝！</a:t>
            </a:r>
          </a:p>
          <a:p>
            <a:pPr algn="l"/>
            <a:r>
              <a:rPr lang="zh-TW" altLang="en-US" b="0" i="0" dirty="0">
                <a:solidFill>
                  <a:srgbClr val="1A1A1A"/>
                </a:solidFill>
                <a:effectLst/>
                <a:latin typeface="Arial" panose="020B0604020202020204" pitchFamily="34" charset="0"/>
              </a:rPr>
              <a:t>致謝，因其賜耶穌基督，其子！</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en-CA" dirty="0"/>
              <a:t>Philippians 4:6-7</a:t>
            </a:r>
          </a:p>
        </p:txBody>
      </p:sp>
      <p:sp>
        <p:nvSpPr>
          <p:cNvPr id="3" name="Content Placeholder 2">
            <a:extLst>
              <a:ext uri="{FF2B5EF4-FFF2-40B4-BE49-F238E27FC236}">
                <a16:creationId xmlns:a16="http://schemas.microsoft.com/office/drawing/2014/main" id="{EFEC38AB-F10A-78A3-17FA-7358B7CE35A0}"/>
              </a:ext>
            </a:extLst>
          </p:cNvPr>
          <p:cNvSpPr>
            <a:spLocks noGrp="1"/>
          </p:cNvSpPr>
          <p:nvPr>
            <p:ph type="body" idx="1"/>
          </p:nvPr>
        </p:nvSpPr>
        <p:spPr>
          <a:xfrm>
            <a:off x="228600" y="914400"/>
            <a:ext cx="8686800" cy="3124200"/>
          </a:xfrm>
        </p:spPr>
        <p:txBody>
          <a:bodyPr/>
          <a:lstStyle/>
          <a:p>
            <a:r>
              <a:rPr lang="en-CA" dirty="0"/>
              <a:t>In nothing be anxious, but in everything, </a:t>
            </a:r>
          </a:p>
          <a:p>
            <a:pPr lvl="1"/>
            <a:r>
              <a:rPr lang="en-CA" dirty="0"/>
              <a:t>by prayer and petition with </a:t>
            </a:r>
            <a:r>
              <a:rPr lang="en-CA" dirty="0">
                <a:solidFill>
                  <a:srgbClr val="FF0000"/>
                </a:solidFill>
              </a:rPr>
              <a:t>thanksgiving</a:t>
            </a:r>
            <a:r>
              <a:rPr lang="en-CA" dirty="0"/>
              <a:t>, </a:t>
            </a:r>
          </a:p>
          <a:p>
            <a:pPr lvl="2"/>
            <a:r>
              <a:rPr lang="en-CA" dirty="0"/>
              <a:t>let your requests be made known to God. </a:t>
            </a:r>
          </a:p>
          <a:p>
            <a:r>
              <a:rPr lang="en-CA" dirty="0"/>
              <a:t>And the peace of God, </a:t>
            </a:r>
          </a:p>
          <a:p>
            <a:pPr lvl="1"/>
            <a:r>
              <a:rPr lang="en-CA" dirty="0"/>
              <a:t>which surpasses all understanding, </a:t>
            </a:r>
          </a:p>
          <a:p>
            <a:pPr lvl="1"/>
            <a:r>
              <a:rPr lang="en-CA" dirty="0"/>
              <a:t>will guard your hearts and </a:t>
            </a:r>
          </a:p>
          <a:p>
            <a:pPr lvl="2"/>
            <a:r>
              <a:rPr lang="en-CA" dirty="0"/>
              <a:t>your thoughts in Christ Jesus. </a:t>
            </a:r>
          </a:p>
        </p:txBody>
      </p:sp>
      <p:sp>
        <p:nvSpPr>
          <p:cNvPr id="7" name="Rectangle 6">
            <a:extLst>
              <a:ext uri="{FF2B5EF4-FFF2-40B4-BE49-F238E27FC236}">
                <a16:creationId xmlns:a16="http://schemas.microsoft.com/office/drawing/2014/main" id="{38028BBC-3472-707D-B363-1E2902394FAA}"/>
              </a:ext>
            </a:extLst>
          </p:cNvPr>
          <p:cNvSpPr/>
          <p:nvPr/>
        </p:nvSpPr>
        <p:spPr>
          <a:xfrm>
            <a:off x="762000" y="3886200"/>
            <a:ext cx="7696200" cy="2800767"/>
          </a:xfrm>
          <a:prstGeom prst="rect">
            <a:avLst/>
          </a:prstGeom>
          <a:noFill/>
        </p:spPr>
        <p:txBody>
          <a:bodyPr wrap="square" lIns="91440" tIns="45720" rIns="91440" bIns="45720">
            <a:spAutoFit/>
          </a:bodyPr>
          <a:lstStyle/>
          <a:p>
            <a:pPr algn="ctr"/>
            <a:r>
              <a:rPr lang="en-CA" sz="4400" b="1" cap="none" spc="0" dirty="0">
                <a:ln w="22225">
                  <a:solidFill>
                    <a:schemeClr val="accent2"/>
                  </a:solidFill>
                  <a:prstDash val="solid"/>
                </a:ln>
                <a:solidFill>
                  <a:schemeClr val="accent2">
                    <a:lumMod val="40000"/>
                    <a:lumOff val="60000"/>
                  </a:schemeClr>
                </a:solidFill>
                <a:effectLst/>
              </a:rPr>
              <a:t>Don't look forward </a:t>
            </a:r>
          </a:p>
          <a:p>
            <a:pPr algn="ctr"/>
            <a:r>
              <a:rPr lang="en-CA" sz="4400" b="1" cap="none" spc="0" dirty="0">
                <a:ln w="22225">
                  <a:solidFill>
                    <a:schemeClr val="accent2"/>
                  </a:solidFill>
                  <a:prstDash val="solid"/>
                </a:ln>
                <a:solidFill>
                  <a:schemeClr val="accent2">
                    <a:lumMod val="40000"/>
                    <a:lumOff val="60000"/>
                  </a:schemeClr>
                </a:solidFill>
                <a:effectLst/>
              </a:rPr>
              <a:t>with </a:t>
            </a:r>
            <a:r>
              <a:rPr lang="en-CA" sz="4400" b="1" cap="none" spc="0" dirty="0">
                <a:ln w="22225">
                  <a:solidFill>
                    <a:schemeClr val="accent2"/>
                  </a:solidFill>
                  <a:prstDash val="solid"/>
                </a:ln>
                <a:solidFill>
                  <a:srgbClr val="0000CC"/>
                </a:solidFill>
                <a:effectLst/>
              </a:rPr>
              <a:t>requests</a:t>
            </a:r>
            <a:r>
              <a:rPr lang="en-CA" sz="4400" b="1" cap="none" spc="0" dirty="0">
                <a:ln w="22225">
                  <a:solidFill>
                    <a:schemeClr val="accent2"/>
                  </a:solidFill>
                  <a:prstDash val="solid"/>
                </a:ln>
                <a:solidFill>
                  <a:schemeClr val="accent2">
                    <a:lumMod val="40000"/>
                    <a:lumOff val="60000"/>
                  </a:schemeClr>
                </a:solidFill>
                <a:effectLst/>
              </a:rPr>
              <a:t> for the future, </a:t>
            </a:r>
          </a:p>
          <a:p>
            <a:pPr algn="ctr"/>
            <a:r>
              <a:rPr lang="en-CA" sz="4400" b="1" cap="none" spc="0" dirty="0">
                <a:ln w="22225">
                  <a:solidFill>
                    <a:schemeClr val="accent2"/>
                  </a:solidFill>
                  <a:prstDash val="solid"/>
                </a:ln>
                <a:solidFill>
                  <a:schemeClr val="accent2">
                    <a:lumMod val="40000"/>
                    <a:lumOff val="60000"/>
                  </a:schemeClr>
                </a:solidFill>
                <a:effectLst/>
              </a:rPr>
              <a:t>without looking back </a:t>
            </a:r>
          </a:p>
          <a:p>
            <a:pPr algn="ctr"/>
            <a:r>
              <a:rPr lang="en-CA" sz="4400" b="1" cap="none" spc="0" dirty="0">
                <a:ln w="22225">
                  <a:solidFill>
                    <a:schemeClr val="accent2"/>
                  </a:solidFill>
                  <a:prstDash val="solid"/>
                </a:ln>
                <a:solidFill>
                  <a:schemeClr val="accent2">
                    <a:lumMod val="40000"/>
                    <a:lumOff val="60000"/>
                  </a:schemeClr>
                </a:solidFill>
                <a:effectLst/>
              </a:rPr>
              <a:t>with </a:t>
            </a:r>
            <a:r>
              <a:rPr lang="en-CA" sz="4400" b="1" cap="none" spc="0" dirty="0">
                <a:ln w="22225">
                  <a:solidFill>
                    <a:schemeClr val="accent2"/>
                  </a:solidFill>
                  <a:prstDash val="solid"/>
                </a:ln>
                <a:solidFill>
                  <a:srgbClr val="0000CC"/>
                </a:solidFill>
                <a:effectLst/>
              </a:rPr>
              <a:t>thanksgiving</a:t>
            </a:r>
            <a:r>
              <a:rPr lang="en-CA" sz="4400" b="1" cap="none" spc="0" dirty="0">
                <a:ln w="22225">
                  <a:solidFill>
                    <a:schemeClr val="accent2"/>
                  </a:solidFill>
                  <a:prstDash val="solid"/>
                </a:ln>
                <a:solidFill>
                  <a:schemeClr val="accent2">
                    <a:lumMod val="40000"/>
                    <a:lumOff val="60000"/>
                  </a:schemeClr>
                </a:solidFill>
                <a:effectLst/>
              </a:rPr>
              <a:t> for the past.</a:t>
            </a:r>
            <a:endParaRPr lang="en-US" sz="4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00293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zh-TW" altLang="en-US" dirty="0"/>
              <a:t>腓立比書 </a:t>
            </a:r>
            <a:r>
              <a:rPr lang="en-CA" dirty="0"/>
              <a:t>4:6-7</a:t>
            </a:r>
          </a:p>
        </p:txBody>
      </p:sp>
      <p:sp>
        <p:nvSpPr>
          <p:cNvPr id="3" name="Content Placeholder 2">
            <a:extLst>
              <a:ext uri="{FF2B5EF4-FFF2-40B4-BE49-F238E27FC236}">
                <a16:creationId xmlns:a16="http://schemas.microsoft.com/office/drawing/2014/main" id="{EFEC38AB-F10A-78A3-17FA-7358B7CE35A0}"/>
              </a:ext>
            </a:extLst>
          </p:cNvPr>
          <p:cNvSpPr>
            <a:spLocks noGrp="1"/>
          </p:cNvSpPr>
          <p:nvPr>
            <p:ph type="body" idx="1"/>
          </p:nvPr>
        </p:nvSpPr>
        <p:spPr>
          <a:xfrm>
            <a:off x="228600" y="914400"/>
            <a:ext cx="8686800" cy="4114800"/>
          </a:xfrm>
        </p:spPr>
        <p:txBody>
          <a:bodyPr>
            <a:normAutofit lnSpcReduction="10000"/>
          </a:bodyPr>
          <a:lstStyle/>
          <a:p>
            <a:r>
              <a:rPr lang="zh-TW" altLang="en-US" sz="4000" dirty="0"/>
              <a:t>應當一無掛慮，只要凡事藉著禱告、</a:t>
            </a:r>
            <a:endParaRPr lang="en-CA" altLang="zh-TW" sz="4000" dirty="0"/>
          </a:p>
          <a:p>
            <a:pPr lvl="1"/>
            <a:r>
              <a:rPr lang="zh-TW" altLang="en-US" sz="4000" dirty="0"/>
              <a:t>祈求，和</a:t>
            </a:r>
            <a:r>
              <a:rPr lang="zh-TW" altLang="en-US" sz="4000" dirty="0">
                <a:solidFill>
                  <a:srgbClr val="FF0000"/>
                </a:solidFill>
              </a:rPr>
              <a:t>感謝</a:t>
            </a:r>
            <a:r>
              <a:rPr lang="zh-TW" altLang="en-US" sz="4000" dirty="0"/>
              <a:t>，</a:t>
            </a:r>
            <a:endParaRPr lang="en-CA" altLang="zh-TW" sz="4000" dirty="0"/>
          </a:p>
          <a:p>
            <a:pPr lvl="2"/>
            <a:r>
              <a:rPr lang="zh-TW" altLang="en-US" sz="4000" dirty="0"/>
              <a:t>將你們所要的告訴神。 </a:t>
            </a:r>
            <a:endParaRPr lang="en-CA" altLang="zh-TW" sz="4000" dirty="0"/>
          </a:p>
          <a:p>
            <a:r>
              <a:rPr lang="zh-TW" altLang="en-US" sz="4000" dirty="0"/>
              <a:t>神所賜、出人意外的平安必</a:t>
            </a:r>
            <a:endParaRPr lang="en-CA" altLang="zh-TW" sz="4000" dirty="0"/>
          </a:p>
          <a:p>
            <a:pPr lvl="1"/>
            <a:r>
              <a:rPr lang="zh-TW" altLang="en-US" sz="4000" dirty="0"/>
              <a:t>在基督耶穌裡</a:t>
            </a:r>
            <a:endParaRPr lang="en-CA" altLang="zh-TW" sz="4000" dirty="0"/>
          </a:p>
          <a:p>
            <a:pPr lvl="2"/>
            <a:r>
              <a:rPr lang="zh-TW" altLang="en-US" sz="4000" dirty="0"/>
              <a:t>保守你們的心懷意念。 </a:t>
            </a:r>
            <a:r>
              <a:rPr lang="en-CA" sz="4000" dirty="0"/>
              <a:t>. </a:t>
            </a:r>
          </a:p>
        </p:txBody>
      </p:sp>
      <p:sp>
        <p:nvSpPr>
          <p:cNvPr id="7" name="Rectangle 6">
            <a:extLst>
              <a:ext uri="{FF2B5EF4-FFF2-40B4-BE49-F238E27FC236}">
                <a16:creationId xmlns:a16="http://schemas.microsoft.com/office/drawing/2014/main" id="{38028BBC-3472-707D-B363-1E2902394FAA}"/>
              </a:ext>
            </a:extLst>
          </p:cNvPr>
          <p:cNvSpPr/>
          <p:nvPr/>
        </p:nvSpPr>
        <p:spPr>
          <a:xfrm>
            <a:off x="601579" y="4724400"/>
            <a:ext cx="7696200" cy="1569660"/>
          </a:xfrm>
          <a:prstGeom prst="rect">
            <a:avLst/>
          </a:prstGeom>
          <a:noFill/>
        </p:spPr>
        <p:txBody>
          <a:bodyPr wrap="square" lIns="91440" tIns="45720" rIns="91440" bIns="45720">
            <a:spAutoFit/>
          </a:bodyPr>
          <a:lstStyle/>
          <a:p>
            <a:pPr algn="ctr"/>
            <a:r>
              <a:rPr lang="zh-TW" altLang="en-US" sz="4800" b="1" dirty="0">
                <a:ln w="22225">
                  <a:solidFill>
                    <a:schemeClr val="accent2"/>
                  </a:solidFill>
                  <a:prstDash val="solid"/>
                </a:ln>
                <a:solidFill>
                  <a:schemeClr val="accent2">
                    <a:lumMod val="40000"/>
                    <a:lumOff val="60000"/>
                  </a:schemeClr>
                </a:solidFill>
              </a:rPr>
              <a:t>再有感恩之情回首往事前， </a:t>
            </a:r>
            <a:endParaRPr lang="en-CA" altLang="zh-TW" sz="4800" b="1" dirty="0">
              <a:ln w="22225">
                <a:solidFill>
                  <a:schemeClr val="accent2"/>
                </a:solidFill>
                <a:prstDash val="solid"/>
              </a:ln>
              <a:solidFill>
                <a:schemeClr val="accent2">
                  <a:lumMod val="40000"/>
                  <a:lumOff val="60000"/>
                </a:schemeClr>
              </a:solidFill>
            </a:endParaRPr>
          </a:p>
          <a:p>
            <a:pPr algn="ctr"/>
            <a:r>
              <a:rPr lang="zh-TW" altLang="en-US" sz="4800" b="1" dirty="0">
                <a:ln w="22225">
                  <a:solidFill>
                    <a:schemeClr val="accent2"/>
                  </a:solidFill>
                  <a:prstDash val="solid"/>
                </a:ln>
                <a:solidFill>
                  <a:schemeClr val="accent2">
                    <a:lumMod val="40000"/>
                    <a:lumOff val="60000"/>
                  </a:schemeClr>
                </a:solidFill>
              </a:rPr>
              <a:t>不要期待未來的要求</a:t>
            </a:r>
            <a:r>
              <a:rPr lang="en-CA" sz="4800" b="1" cap="none" spc="0" dirty="0">
                <a:ln w="22225">
                  <a:solidFill>
                    <a:schemeClr val="accent2"/>
                  </a:solidFill>
                  <a:prstDash val="solid"/>
                </a:ln>
                <a:solidFill>
                  <a:schemeClr val="accent2">
                    <a:lumMod val="40000"/>
                    <a:lumOff val="60000"/>
                  </a:schemeClr>
                </a:solidFill>
                <a:effectLst/>
              </a:rPr>
              <a:t>.</a:t>
            </a:r>
            <a:endParaRPr lang="en-US" sz="48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38375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en-US" altLang="zh-TW" dirty="0"/>
              <a:t>A K</a:t>
            </a:r>
            <a:r>
              <a:rPr lang="en-CA" altLang="zh-TW" dirty="0" err="1"/>
              <a:t>ey</a:t>
            </a:r>
            <a:r>
              <a:rPr lang="en-CA" altLang="zh-TW" dirty="0"/>
              <a:t> Element in Prayer: Statistics</a:t>
            </a:r>
            <a:endParaRPr lang="en-CA" dirty="0"/>
          </a:p>
        </p:txBody>
      </p:sp>
      <p:graphicFrame>
        <p:nvGraphicFramePr>
          <p:cNvPr id="13" name="Content Placeholder 12">
            <a:extLst>
              <a:ext uri="{FF2B5EF4-FFF2-40B4-BE49-F238E27FC236}">
                <a16:creationId xmlns:a16="http://schemas.microsoft.com/office/drawing/2014/main" id="{82012D29-C6AB-87A5-A89E-834B66D2A9FC}"/>
              </a:ext>
            </a:extLst>
          </p:cNvPr>
          <p:cNvGraphicFramePr>
            <a:graphicFrameLocks noGrp="1"/>
          </p:cNvGraphicFramePr>
          <p:nvPr>
            <p:ph sz="half" idx="1"/>
            <p:extLst>
              <p:ext uri="{D42A27DB-BD31-4B8C-83A1-F6EECF244321}">
                <p14:modId xmlns:p14="http://schemas.microsoft.com/office/powerpoint/2010/main" val="2957088080"/>
              </p:ext>
            </p:extLst>
          </p:nvPr>
        </p:nvGraphicFramePr>
        <p:xfrm>
          <a:off x="228600" y="762000"/>
          <a:ext cx="4343400" cy="5638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ontent Placeholder 15">
            <a:extLst>
              <a:ext uri="{FF2B5EF4-FFF2-40B4-BE49-F238E27FC236}">
                <a16:creationId xmlns:a16="http://schemas.microsoft.com/office/drawing/2014/main" id="{B8F6B630-90EC-9D78-BDB8-B975A82CFB46}"/>
              </a:ext>
            </a:extLst>
          </p:cNvPr>
          <p:cNvGraphicFramePr>
            <a:graphicFrameLocks noGrp="1"/>
          </p:cNvGraphicFramePr>
          <p:nvPr>
            <p:ph sz="half" idx="2"/>
            <p:extLst>
              <p:ext uri="{D42A27DB-BD31-4B8C-83A1-F6EECF244321}">
                <p14:modId xmlns:p14="http://schemas.microsoft.com/office/powerpoint/2010/main" val="3796331448"/>
              </p:ext>
            </p:extLst>
          </p:nvPr>
        </p:nvGraphicFramePr>
        <p:xfrm>
          <a:off x="4572000" y="762000"/>
          <a:ext cx="4572000" cy="563880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A45176E4-BE9C-8FA0-75BC-2C7406D2308B}"/>
              </a:ext>
            </a:extLst>
          </p:cNvPr>
          <p:cNvSpPr txBox="1"/>
          <p:nvPr/>
        </p:nvSpPr>
        <p:spPr>
          <a:xfrm>
            <a:off x="844190" y="3564610"/>
            <a:ext cx="1287532" cy="646331"/>
          </a:xfrm>
          <a:prstGeom prst="rect">
            <a:avLst/>
          </a:prstGeom>
          <a:noFill/>
        </p:spPr>
        <p:txBody>
          <a:bodyPr wrap="none" rtlCol="0">
            <a:spAutoFit/>
          </a:bodyPr>
          <a:lstStyle/>
          <a:p>
            <a:r>
              <a:rPr lang="en-CA" sz="3600" dirty="0">
                <a:solidFill>
                  <a:schemeClr val="bg1"/>
                </a:solidFill>
              </a:rPr>
              <a:t>Grace</a:t>
            </a:r>
          </a:p>
        </p:txBody>
      </p:sp>
      <p:sp>
        <p:nvSpPr>
          <p:cNvPr id="18" name="TextBox 17">
            <a:extLst>
              <a:ext uri="{FF2B5EF4-FFF2-40B4-BE49-F238E27FC236}">
                <a16:creationId xmlns:a16="http://schemas.microsoft.com/office/drawing/2014/main" id="{E03EE744-6E1E-E22B-15F9-4071903D4C52}"/>
              </a:ext>
            </a:extLst>
          </p:cNvPr>
          <p:cNvSpPr txBox="1"/>
          <p:nvPr/>
        </p:nvSpPr>
        <p:spPr>
          <a:xfrm>
            <a:off x="6400800" y="4648200"/>
            <a:ext cx="1287532" cy="646331"/>
          </a:xfrm>
          <a:prstGeom prst="rect">
            <a:avLst/>
          </a:prstGeom>
          <a:noFill/>
        </p:spPr>
        <p:txBody>
          <a:bodyPr wrap="none" rtlCol="0">
            <a:spAutoFit/>
          </a:bodyPr>
          <a:lstStyle/>
          <a:p>
            <a:r>
              <a:rPr lang="en-CA" sz="3600" dirty="0">
                <a:solidFill>
                  <a:schemeClr val="bg1"/>
                </a:solidFill>
              </a:rPr>
              <a:t>Grace</a:t>
            </a:r>
          </a:p>
        </p:txBody>
      </p:sp>
      <p:sp>
        <p:nvSpPr>
          <p:cNvPr id="19" name="TextBox 18">
            <a:extLst>
              <a:ext uri="{FF2B5EF4-FFF2-40B4-BE49-F238E27FC236}">
                <a16:creationId xmlns:a16="http://schemas.microsoft.com/office/drawing/2014/main" id="{0C8F9A7F-E91E-44F2-5701-F3557909DF34}"/>
              </a:ext>
            </a:extLst>
          </p:cNvPr>
          <p:cNvSpPr txBox="1"/>
          <p:nvPr/>
        </p:nvSpPr>
        <p:spPr>
          <a:xfrm>
            <a:off x="2605503" y="3887775"/>
            <a:ext cx="1492716" cy="646331"/>
          </a:xfrm>
          <a:prstGeom prst="rect">
            <a:avLst/>
          </a:prstGeom>
          <a:noFill/>
        </p:spPr>
        <p:txBody>
          <a:bodyPr wrap="none" rtlCol="0">
            <a:spAutoFit/>
          </a:bodyPr>
          <a:lstStyle/>
          <a:p>
            <a:r>
              <a:rPr lang="en-CA" sz="3600" b="1" dirty="0"/>
              <a:t>Thank</a:t>
            </a:r>
          </a:p>
        </p:txBody>
      </p:sp>
      <p:sp>
        <p:nvSpPr>
          <p:cNvPr id="20" name="TextBox 19">
            <a:extLst>
              <a:ext uri="{FF2B5EF4-FFF2-40B4-BE49-F238E27FC236}">
                <a16:creationId xmlns:a16="http://schemas.microsoft.com/office/drawing/2014/main" id="{4F3919AA-FB2F-11AC-98EC-7FCA7B8D02C6}"/>
              </a:ext>
            </a:extLst>
          </p:cNvPr>
          <p:cNvSpPr txBox="1"/>
          <p:nvPr/>
        </p:nvSpPr>
        <p:spPr>
          <a:xfrm>
            <a:off x="6809399" y="2058769"/>
            <a:ext cx="1492716" cy="646331"/>
          </a:xfrm>
          <a:prstGeom prst="rect">
            <a:avLst/>
          </a:prstGeom>
          <a:noFill/>
        </p:spPr>
        <p:txBody>
          <a:bodyPr wrap="none" rtlCol="0">
            <a:spAutoFit/>
          </a:bodyPr>
          <a:lstStyle/>
          <a:p>
            <a:r>
              <a:rPr lang="en-CA" sz="3600" b="1" dirty="0"/>
              <a:t>Thank</a:t>
            </a:r>
          </a:p>
        </p:txBody>
      </p:sp>
    </p:spTree>
    <p:extLst>
      <p:ext uri="{BB962C8B-B14F-4D97-AF65-F5344CB8AC3E}">
        <p14:creationId xmlns:p14="http://schemas.microsoft.com/office/powerpoint/2010/main" val="2831342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395C-8288-F623-D90E-BDA5612B8266}"/>
              </a:ext>
            </a:extLst>
          </p:cNvPr>
          <p:cNvSpPr>
            <a:spLocks noGrp="1"/>
          </p:cNvSpPr>
          <p:nvPr>
            <p:ph type="title"/>
          </p:nvPr>
        </p:nvSpPr>
        <p:spPr/>
        <p:txBody>
          <a:bodyPr>
            <a:normAutofit fontScale="90000"/>
          </a:bodyPr>
          <a:lstStyle/>
          <a:p>
            <a:r>
              <a:rPr lang="en-CA" dirty="0"/>
              <a:t>Thanksgiving in Prayers</a:t>
            </a:r>
          </a:p>
        </p:txBody>
      </p:sp>
      <p:sp>
        <p:nvSpPr>
          <p:cNvPr id="3" name="Content Placeholder 2">
            <a:extLst>
              <a:ext uri="{FF2B5EF4-FFF2-40B4-BE49-F238E27FC236}">
                <a16:creationId xmlns:a16="http://schemas.microsoft.com/office/drawing/2014/main" id="{D0ED3740-501A-7E83-632F-355BFC75A7A0}"/>
              </a:ext>
            </a:extLst>
          </p:cNvPr>
          <p:cNvSpPr>
            <a:spLocks noGrp="1"/>
          </p:cNvSpPr>
          <p:nvPr>
            <p:ph idx="1"/>
          </p:nvPr>
        </p:nvSpPr>
        <p:spPr/>
        <p:txBody>
          <a:bodyPr>
            <a:normAutofit lnSpcReduction="10000"/>
          </a:bodyPr>
          <a:lstStyle/>
          <a:p>
            <a:r>
              <a:rPr lang="en-CA" dirty="0"/>
              <a:t>Daniel: When Daniel knew that the writing was signed, he went into his house (now his windows were open in his room toward Jerusalem) and he kneeled on his knees three times a day, and prayed, and gave </a:t>
            </a:r>
            <a:r>
              <a:rPr lang="en-CA" dirty="0">
                <a:solidFill>
                  <a:srgbClr val="FF0000"/>
                </a:solidFill>
              </a:rPr>
              <a:t>thanks </a:t>
            </a:r>
            <a:r>
              <a:rPr lang="en-CA" dirty="0"/>
              <a:t>before his God, as he did before. (Daniel 6:10)</a:t>
            </a:r>
          </a:p>
          <a:p>
            <a:r>
              <a:rPr lang="en-CA" dirty="0"/>
              <a:t>Paul: I always </a:t>
            </a:r>
            <a:r>
              <a:rPr lang="en-CA" dirty="0">
                <a:solidFill>
                  <a:srgbClr val="FF0000"/>
                </a:solidFill>
              </a:rPr>
              <a:t>thank</a:t>
            </a:r>
            <a:r>
              <a:rPr lang="en-CA" dirty="0"/>
              <a:t> my God concerning you (I Cor 1:4)</a:t>
            </a:r>
          </a:p>
          <a:p>
            <a:r>
              <a:rPr lang="en-CA" dirty="0"/>
              <a:t>The Pharisee stood and prayed to himself like this: “God, I </a:t>
            </a:r>
            <a:r>
              <a:rPr lang="en-CA" dirty="0">
                <a:solidFill>
                  <a:srgbClr val="FF0000"/>
                </a:solidFill>
              </a:rPr>
              <a:t>thank</a:t>
            </a:r>
            <a:r>
              <a:rPr lang="en-CA" dirty="0"/>
              <a:t> you, that I am not like the rest of men, extortionists, unrighteous, adulterers, or even like this tax collector. (Luke 18:11)</a:t>
            </a:r>
          </a:p>
        </p:txBody>
      </p:sp>
    </p:spTree>
    <p:extLst>
      <p:ext uri="{BB962C8B-B14F-4D97-AF65-F5344CB8AC3E}">
        <p14:creationId xmlns:p14="http://schemas.microsoft.com/office/powerpoint/2010/main" val="1363316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a:xfrm>
            <a:off x="609600" y="0"/>
            <a:ext cx="8534400" cy="685800"/>
          </a:xfrm>
        </p:spPr>
        <p:txBody>
          <a:bodyPr>
            <a:normAutofit fontScale="90000"/>
          </a:bodyPr>
          <a:lstStyle/>
          <a:p>
            <a:r>
              <a:rPr lang="en-CA" dirty="0"/>
              <a:t>Lack of Thankfulness has Consequences</a:t>
            </a:r>
          </a:p>
        </p:txBody>
      </p:sp>
      <p:sp>
        <p:nvSpPr>
          <p:cNvPr id="8" name="Content Placeholder 7">
            <a:extLst>
              <a:ext uri="{FF2B5EF4-FFF2-40B4-BE49-F238E27FC236}">
                <a16:creationId xmlns:a16="http://schemas.microsoft.com/office/drawing/2014/main" id="{728E8FA3-6CEB-28D4-F478-D1F69E7DE56D}"/>
              </a:ext>
            </a:extLst>
          </p:cNvPr>
          <p:cNvSpPr>
            <a:spLocks noGrp="1"/>
          </p:cNvSpPr>
          <p:nvPr>
            <p:ph type="body" idx="1"/>
          </p:nvPr>
        </p:nvSpPr>
        <p:spPr/>
        <p:txBody>
          <a:bodyPr/>
          <a:lstStyle/>
          <a:p>
            <a:r>
              <a:rPr lang="en-CA" dirty="0"/>
              <a:t>Because, knowing God, </a:t>
            </a:r>
          </a:p>
          <a:p>
            <a:pPr lvl="1"/>
            <a:r>
              <a:rPr lang="en-CA" dirty="0"/>
              <a:t>they didn’t glorify him as God, </a:t>
            </a:r>
          </a:p>
          <a:p>
            <a:pPr lvl="2"/>
            <a:r>
              <a:rPr lang="en-CA" dirty="0"/>
              <a:t>neither gave </a:t>
            </a:r>
            <a:r>
              <a:rPr lang="en-CA" dirty="0">
                <a:solidFill>
                  <a:srgbClr val="FF0000"/>
                </a:solidFill>
              </a:rPr>
              <a:t>thanks</a:t>
            </a:r>
            <a:r>
              <a:rPr lang="en-CA" dirty="0"/>
              <a:t> </a:t>
            </a:r>
          </a:p>
          <a:p>
            <a:pPr lvl="3"/>
            <a:r>
              <a:rPr lang="en-CA" dirty="0"/>
              <a:t>(Romans 1:21)</a:t>
            </a:r>
          </a:p>
          <a:p>
            <a:endParaRPr lang="en-CA" dirty="0"/>
          </a:p>
          <a:p>
            <a:r>
              <a:rPr lang="en-CA" dirty="0"/>
              <a:t>But love your enemies, and </a:t>
            </a:r>
          </a:p>
          <a:p>
            <a:pPr lvl="2"/>
            <a:r>
              <a:rPr lang="en-CA" dirty="0"/>
              <a:t>do good, and lend, expecting nothing back; and </a:t>
            </a:r>
          </a:p>
          <a:p>
            <a:pPr lvl="2"/>
            <a:r>
              <a:rPr lang="en-CA" dirty="0"/>
              <a:t>your reward will be great, and </a:t>
            </a:r>
          </a:p>
          <a:p>
            <a:pPr lvl="2"/>
            <a:r>
              <a:rPr lang="en-CA" dirty="0"/>
              <a:t>you will be children of the Most High; </a:t>
            </a:r>
          </a:p>
          <a:p>
            <a:pPr lvl="1"/>
            <a:r>
              <a:rPr lang="en-CA" dirty="0"/>
              <a:t>for he is kind toward the </a:t>
            </a:r>
            <a:r>
              <a:rPr lang="en-CA" dirty="0">
                <a:solidFill>
                  <a:srgbClr val="FF0000"/>
                </a:solidFill>
              </a:rPr>
              <a:t>unthankful</a:t>
            </a:r>
            <a:r>
              <a:rPr lang="en-CA" dirty="0"/>
              <a:t> and evil.</a:t>
            </a:r>
          </a:p>
          <a:p>
            <a:pPr lvl="3"/>
            <a:r>
              <a:rPr lang="en-CA" dirty="0"/>
              <a:t>(Luke 6:35)</a:t>
            </a:r>
          </a:p>
          <a:p>
            <a:endParaRPr lang="en-CA" dirty="0"/>
          </a:p>
        </p:txBody>
      </p:sp>
    </p:spTree>
    <p:extLst>
      <p:ext uri="{BB962C8B-B14F-4D97-AF65-F5344CB8AC3E}">
        <p14:creationId xmlns:p14="http://schemas.microsoft.com/office/powerpoint/2010/main" val="3397513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9F3A7-BCB9-3C97-B011-FCFFA9D83ABB}"/>
              </a:ext>
            </a:extLst>
          </p:cNvPr>
          <p:cNvSpPr>
            <a:spLocks noGrp="1"/>
          </p:cNvSpPr>
          <p:nvPr>
            <p:ph type="title"/>
          </p:nvPr>
        </p:nvSpPr>
        <p:spPr/>
        <p:txBody>
          <a:bodyPr>
            <a:normAutofit fontScale="90000"/>
          </a:bodyPr>
          <a:lstStyle/>
          <a:p>
            <a:r>
              <a:rPr lang="en-CA" dirty="0"/>
              <a:t>For what should I be thankful?</a:t>
            </a:r>
          </a:p>
        </p:txBody>
      </p:sp>
      <p:sp>
        <p:nvSpPr>
          <p:cNvPr id="4" name="Text Placeholder 3">
            <a:extLst>
              <a:ext uri="{FF2B5EF4-FFF2-40B4-BE49-F238E27FC236}">
                <a16:creationId xmlns:a16="http://schemas.microsoft.com/office/drawing/2014/main" id="{BD9741DD-3233-EB02-C618-54D7973F90EC}"/>
              </a:ext>
            </a:extLst>
          </p:cNvPr>
          <p:cNvSpPr>
            <a:spLocks noGrp="1"/>
          </p:cNvSpPr>
          <p:nvPr>
            <p:ph type="body" idx="1"/>
          </p:nvPr>
        </p:nvSpPr>
        <p:spPr/>
        <p:txBody>
          <a:bodyPr/>
          <a:lstStyle/>
          <a:p>
            <a:r>
              <a:rPr lang="en-CA" dirty="0"/>
              <a:t>Give </a:t>
            </a:r>
            <a:r>
              <a:rPr lang="en-CA" dirty="0">
                <a:solidFill>
                  <a:srgbClr val="FF0000"/>
                </a:solidFill>
              </a:rPr>
              <a:t>thanks</a:t>
            </a:r>
            <a:r>
              <a:rPr lang="en-CA" dirty="0"/>
              <a:t> to Yahweh, for he is good; </a:t>
            </a:r>
          </a:p>
          <a:p>
            <a:pPr lvl="1"/>
            <a:r>
              <a:rPr lang="en-CA" dirty="0"/>
              <a:t>for his loving kindness endures forever.</a:t>
            </a:r>
          </a:p>
          <a:p>
            <a:r>
              <a:rPr lang="en-CA" dirty="0"/>
              <a:t>Give </a:t>
            </a:r>
            <a:r>
              <a:rPr lang="en-CA" dirty="0">
                <a:solidFill>
                  <a:srgbClr val="FF0000"/>
                </a:solidFill>
              </a:rPr>
              <a:t>thanks</a:t>
            </a:r>
            <a:r>
              <a:rPr lang="en-CA" dirty="0"/>
              <a:t> to the God of gods; </a:t>
            </a:r>
          </a:p>
          <a:p>
            <a:pPr lvl="1"/>
            <a:r>
              <a:rPr lang="en-CA" dirty="0"/>
              <a:t>for his loving kindness endures forever.</a:t>
            </a:r>
          </a:p>
          <a:p>
            <a:r>
              <a:rPr lang="en-CA" dirty="0"/>
              <a:t>Give </a:t>
            </a:r>
            <a:r>
              <a:rPr lang="en-CA" dirty="0">
                <a:solidFill>
                  <a:srgbClr val="FF0000"/>
                </a:solidFill>
              </a:rPr>
              <a:t>thanks</a:t>
            </a:r>
            <a:r>
              <a:rPr lang="en-CA" dirty="0"/>
              <a:t> to the Lord of lords; </a:t>
            </a:r>
          </a:p>
          <a:p>
            <a:pPr lvl="1"/>
            <a:r>
              <a:rPr lang="en-CA" dirty="0"/>
              <a:t>for his loving kindness endures forever: </a:t>
            </a:r>
          </a:p>
          <a:p>
            <a:r>
              <a:rPr lang="zh-TW" altLang="en-US" dirty="0"/>
              <a:t>你們要</a:t>
            </a:r>
            <a:r>
              <a:rPr lang="zh-TW" altLang="en-US" dirty="0">
                <a:solidFill>
                  <a:srgbClr val="FF0000"/>
                </a:solidFill>
              </a:rPr>
              <a:t>稱謝</a:t>
            </a:r>
            <a:r>
              <a:rPr lang="zh-TW" altLang="en-US" dirty="0"/>
              <a:t>耶和華，因他本為善；</a:t>
            </a:r>
            <a:endParaRPr lang="en-CA" altLang="zh-TW" dirty="0"/>
          </a:p>
          <a:p>
            <a:pPr lvl="1"/>
            <a:r>
              <a:rPr lang="zh-TW" altLang="en-US" dirty="0"/>
              <a:t>他的慈愛永遠長存。 </a:t>
            </a:r>
          </a:p>
          <a:p>
            <a:r>
              <a:rPr lang="zh-TW" altLang="en-US" dirty="0"/>
              <a:t>你們要</a:t>
            </a:r>
            <a:r>
              <a:rPr lang="zh-TW" altLang="en-US" dirty="0">
                <a:solidFill>
                  <a:srgbClr val="FF0000"/>
                </a:solidFill>
              </a:rPr>
              <a:t>稱謝</a:t>
            </a:r>
            <a:r>
              <a:rPr lang="zh-TW" altLang="en-US" dirty="0"/>
              <a:t>萬神之神，</a:t>
            </a:r>
            <a:endParaRPr lang="en-CA" altLang="zh-TW" dirty="0"/>
          </a:p>
          <a:p>
            <a:pPr lvl="1"/>
            <a:r>
              <a:rPr lang="zh-TW" altLang="en-US" dirty="0"/>
              <a:t>因他的慈愛永遠長存。 </a:t>
            </a:r>
          </a:p>
          <a:p>
            <a:r>
              <a:rPr lang="zh-TW" altLang="en-US" dirty="0"/>
              <a:t>你們要</a:t>
            </a:r>
            <a:r>
              <a:rPr lang="zh-TW" altLang="en-US" dirty="0">
                <a:solidFill>
                  <a:srgbClr val="FF0000"/>
                </a:solidFill>
              </a:rPr>
              <a:t>稱謝</a:t>
            </a:r>
            <a:r>
              <a:rPr lang="zh-TW" altLang="en-US" dirty="0"/>
              <a:t>萬主之主，</a:t>
            </a:r>
            <a:endParaRPr lang="en-CA" altLang="zh-TW" dirty="0"/>
          </a:p>
          <a:p>
            <a:pPr lvl="1"/>
            <a:r>
              <a:rPr lang="zh-TW" altLang="en-US" dirty="0"/>
              <a:t>因他的慈愛永遠長存。</a:t>
            </a:r>
            <a:endParaRPr lang="en-CA" dirty="0"/>
          </a:p>
        </p:txBody>
      </p:sp>
    </p:spTree>
    <p:extLst>
      <p:ext uri="{BB962C8B-B14F-4D97-AF65-F5344CB8AC3E}">
        <p14:creationId xmlns:p14="http://schemas.microsoft.com/office/powerpoint/2010/main" val="56861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3748FC-9033-F805-E324-4F6EF427D9EE}"/>
              </a:ext>
            </a:extLst>
          </p:cNvPr>
          <p:cNvSpPr>
            <a:spLocks noGrp="1"/>
          </p:cNvSpPr>
          <p:nvPr>
            <p:ph type="title"/>
          </p:nvPr>
        </p:nvSpPr>
        <p:spPr>
          <a:xfrm>
            <a:off x="5563100" y="36163"/>
            <a:ext cx="3105011" cy="1330839"/>
          </a:xfrm>
        </p:spPr>
        <p:txBody>
          <a:bodyPr>
            <a:normAutofit/>
          </a:bodyPr>
          <a:lstStyle/>
          <a:p>
            <a:pPr>
              <a:lnSpc>
                <a:spcPct val="90000"/>
              </a:lnSpc>
            </a:pPr>
            <a:r>
              <a:rPr lang="en-CA" sz="4100" dirty="0"/>
              <a:t>1. Thanks for Protection</a:t>
            </a:r>
          </a:p>
        </p:txBody>
      </p:sp>
      <p:pic>
        <p:nvPicPr>
          <p:cNvPr id="14" name="Picture 13" descr="Map&#10;&#10;Description automatically generated">
            <a:extLst>
              <a:ext uri="{FF2B5EF4-FFF2-40B4-BE49-F238E27FC236}">
                <a16:creationId xmlns:a16="http://schemas.microsoft.com/office/drawing/2014/main" id="{ACED270B-252E-42AF-BDF5-71A53B6E10E7}"/>
              </a:ext>
            </a:extLst>
          </p:cNvPr>
          <p:cNvPicPr>
            <a:picLocks noChangeAspect="1"/>
          </p:cNvPicPr>
          <p:nvPr/>
        </p:nvPicPr>
        <p:blipFill rotWithShape="1">
          <a:blip r:embed="rId3">
            <a:extLst>
              <a:ext uri="{28A0092B-C50C-407E-A947-70E740481C1C}">
                <a14:useLocalDpi xmlns:a14="http://schemas.microsoft.com/office/drawing/2010/main" val="0"/>
              </a:ext>
            </a:extLst>
          </a:blip>
          <a:srcRect r="13244"/>
          <a:stretch/>
        </p:blipFill>
        <p:spPr>
          <a:xfrm>
            <a:off x="20" y="10"/>
            <a:ext cx="5176278"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AD6AF4A9-B283-B75B-0440-8E6B4FF80390}"/>
              </a:ext>
            </a:extLst>
          </p:cNvPr>
          <p:cNvSpPr>
            <a:spLocks noGrp="1"/>
          </p:cNvSpPr>
          <p:nvPr>
            <p:ph idx="1"/>
          </p:nvPr>
        </p:nvSpPr>
        <p:spPr>
          <a:xfrm>
            <a:off x="4343400" y="1474706"/>
            <a:ext cx="4800580" cy="3908586"/>
          </a:xfrm>
        </p:spPr>
        <p:txBody>
          <a:bodyPr>
            <a:noAutofit/>
          </a:bodyPr>
          <a:lstStyle/>
          <a:p>
            <a:pPr marL="0" indent="0">
              <a:buNone/>
            </a:pPr>
            <a:r>
              <a:rPr lang="en-CA" dirty="0"/>
              <a:t>The First (Canada) Thanksgiving </a:t>
            </a:r>
          </a:p>
          <a:p>
            <a:r>
              <a:rPr lang="en-CA" dirty="0"/>
              <a:t>1578 (before the Pilgrims)</a:t>
            </a:r>
          </a:p>
          <a:p>
            <a:r>
              <a:rPr lang="en-CA" dirty="0"/>
              <a:t>Made a National Holiday in 1872 (5 years after confederation)</a:t>
            </a:r>
          </a:p>
          <a:p>
            <a:r>
              <a:rPr lang="en-CA" dirty="0"/>
              <a:t>Martin Frobisher </a:t>
            </a:r>
          </a:p>
          <a:p>
            <a:r>
              <a:rPr lang="en-CA" dirty="0"/>
              <a:t>safe passage across the Atlantic Ocean.</a:t>
            </a:r>
          </a:p>
        </p:txBody>
      </p:sp>
    </p:spTree>
    <p:extLst>
      <p:ext uri="{BB962C8B-B14F-4D97-AF65-F5344CB8AC3E}">
        <p14:creationId xmlns:p14="http://schemas.microsoft.com/office/powerpoint/2010/main" val="642975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3748FC-9033-F805-E324-4F6EF427D9EE}"/>
              </a:ext>
            </a:extLst>
          </p:cNvPr>
          <p:cNvSpPr>
            <a:spLocks noGrp="1"/>
          </p:cNvSpPr>
          <p:nvPr>
            <p:ph type="title"/>
          </p:nvPr>
        </p:nvSpPr>
        <p:spPr>
          <a:xfrm>
            <a:off x="5490349" y="609600"/>
            <a:ext cx="3105011" cy="1330839"/>
          </a:xfrm>
        </p:spPr>
        <p:txBody>
          <a:bodyPr>
            <a:normAutofit/>
          </a:bodyPr>
          <a:lstStyle/>
          <a:p>
            <a:pPr>
              <a:lnSpc>
                <a:spcPct val="90000"/>
              </a:lnSpc>
            </a:pPr>
            <a:r>
              <a:rPr lang="en-CA" dirty="0"/>
              <a:t>2. Thanks for Food</a:t>
            </a:r>
          </a:p>
        </p:txBody>
      </p:sp>
      <p:pic>
        <p:nvPicPr>
          <p:cNvPr id="1026" name="Picture 2" descr="cooked food on white and red floral ceramic plate">
            <a:extLst>
              <a:ext uri="{FF2B5EF4-FFF2-40B4-BE49-F238E27FC236}">
                <a16:creationId xmlns:a16="http://schemas.microsoft.com/office/drawing/2014/main" id="{69AC4760-6C6D-E78A-54F5-992665B414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49" r="1" b="6715"/>
          <a:stretch/>
        </p:blipFill>
        <p:spPr bwMode="auto">
          <a:xfrm>
            <a:off x="20" y="10"/>
            <a:ext cx="5176278"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D6AF4A9-B283-B75B-0440-8E6B4FF80390}"/>
              </a:ext>
            </a:extLst>
          </p:cNvPr>
          <p:cNvSpPr>
            <a:spLocks noGrp="1"/>
          </p:cNvSpPr>
          <p:nvPr>
            <p:ph idx="1"/>
          </p:nvPr>
        </p:nvSpPr>
        <p:spPr>
          <a:xfrm>
            <a:off x="4800600" y="2194102"/>
            <a:ext cx="4191000" cy="3908586"/>
          </a:xfrm>
        </p:spPr>
        <p:txBody>
          <a:bodyPr>
            <a:noAutofit/>
          </a:bodyPr>
          <a:lstStyle/>
          <a:p>
            <a:pPr>
              <a:buFont typeface="Arial" panose="020B0604020202020204" pitchFamily="34" charset="0"/>
              <a:buChar char="•"/>
            </a:pPr>
            <a:r>
              <a:rPr lang="en-CA" sz="2800" dirty="0"/>
              <a:t>Eating is a BIG part of thanksgiving – especially for Americans</a:t>
            </a:r>
          </a:p>
          <a:p>
            <a:pPr>
              <a:buFont typeface="Arial" panose="020B0604020202020204" pitchFamily="34" charset="0"/>
              <a:buChar char="•"/>
            </a:pPr>
            <a:r>
              <a:rPr lang="en-CA" sz="2800" dirty="0"/>
              <a:t>Most of us likely say a grace everyday.</a:t>
            </a:r>
          </a:p>
          <a:p>
            <a:pPr>
              <a:buFont typeface="Arial" panose="020B0604020202020204" pitchFamily="34" charset="0"/>
              <a:buChar char="•"/>
            </a:pPr>
            <a:r>
              <a:rPr lang="en-CA" sz="2800" dirty="0"/>
              <a:t>But is it just a formality?</a:t>
            </a:r>
          </a:p>
          <a:p>
            <a:pPr>
              <a:buFont typeface="Arial" panose="020B0604020202020204" pitchFamily="34" charset="0"/>
              <a:buChar char="•"/>
            </a:pPr>
            <a:r>
              <a:rPr lang="en-CA" sz="2800" dirty="0"/>
              <a:t>Do we even say thanks?</a:t>
            </a:r>
          </a:p>
        </p:txBody>
      </p:sp>
    </p:spTree>
    <p:extLst>
      <p:ext uri="{BB962C8B-B14F-4D97-AF65-F5344CB8AC3E}">
        <p14:creationId xmlns:p14="http://schemas.microsoft.com/office/powerpoint/2010/main" val="4248078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48FC-9033-F805-E324-4F6EF427D9EE}"/>
              </a:ext>
            </a:extLst>
          </p:cNvPr>
          <p:cNvSpPr>
            <a:spLocks noGrp="1"/>
          </p:cNvSpPr>
          <p:nvPr>
            <p:ph type="title"/>
          </p:nvPr>
        </p:nvSpPr>
        <p:spPr>
          <a:xfrm>
            <a:off x="3724072" y="629268"/>
            <a:ext cx="4939868" cy="1286160"/>
          </a:xfrm>
        </p:spPr>
        <p:txBody>
          <a:bodyPr anchor="b">
            <a:normAutofit/>
          </a:bodyPr>
          <a:lstStyle/>
          <a:p>
            <a:r>
              <a:rPr lang="en-CA" dirty="0"/>
              <a:t>3. Salvation</a:t>
            </a:r>
            <a:endParaRPr lang="en-CA"/>
          </a:p>
        </p:txBody>
      </p:sp>
      <p:sp>
        <p:nvSpPr>
          <p:cNvPr id="3" name="Content Placeholder 2">
            <a:extLst>
              <a:ext uri="{FF2B5EF4-FFF2-40B4-BE49-F238E27FC236}">
                <a16:creationId xmlns:a16="http://schemas.microsoft.com/office/drawing/2014/main" id="{AD6AF4A9-B283-B75B-0440-8E6B4FF80390}"/>
              </a:ext>
            </a:extLst>
          </p:cNvPr>
          <p:cNvSpPr>
            <a:spLocks noGrp="1"/>
          </p:cNvSpPr>
          <p:nvPr>
            <p:ph idx="1"/>
          </p:nvPr>
        </p:nvSpPr>
        <p:spPr>
          <a:xfrm>
            <a:off x="3706776" y="2115117"/>
            <a:ext cx="4939867" cy="3785419"/>
          </a:xfrm>
        </p:spPr>
        <p:txBody>
          <a:bodyPr>
            <a:normAutofit/>
          </a:bodyPr>
          <a:lstStyle/>
          <a:p>
            <a:pPr>
              <a:buFont typeface="Arial" panose="020B0604020202020204" pitchFamily="34" charset="0"/>
              <a:buChar char="•"/>
            </a:pPr>
            <a:r>
              <a:rPr lang="en-CA" sz="2800" dirty="0"/>
              <a:t>at the cost of Jesus' life</a:t>
            </a:r>
          </a:p>
          <a:p>
            <a:pPr>
              <a:buFont typeface="Arial" panose="020B0604020202020204" pitchFamily="34" charset="0"/>
              <a:buChar char="•"/>
            </a:pPr>
            <a:r>
              <a:rPr lang="en-CA" sz="2800" dirty="0"/>
              <a:t>at the cost of Jesus' humiliation</a:t>
            </a:r>
          </a:p>
          <a:p>
            <a:pPr>
              <a:buFont typeface="Arial" panose="020B0604020202020204" pitchFamily="34" charset="0"/>
              <a:buChar char="•"/>
            </a:pPr>
            <a:r>
              <a:rPr lang="en-CA" sz="2800" dirty="0"/>
              <a:t>at the cost of separation with the Father</a:t>
            </a:r>
          </a:p>
          <a:p>
            <a:pPr>
              <a:buFont typeface="Arial" panose="020B0604020202020204" pitchFamily="34" charset="0"/>
              <a:buChar char="•"/>
            </a:pPr>
            <a:r>
              <a:rPr lang="en-CA" sz="2800" dirty="0"/>
              <a:t>at the cost of His holiness being stained with sin </a:t>
            </a:r>
          </a:p>
        </p:txBody>
      </p:sp>
      <p:pic>
        <p:nvPicPr>
          <p:cNvPr id="5" name="Picture 4" descr="A picture containing outdoor&#10;&#10;Description automatically generated">
            <a:extLst>
              <a:ext uri="{FF2B5EF4-FFF2-40B4-BE49-F238E27FC236}">
                <a16:creationId xmlns:a16="http://schemas.microsoft.com/office/drawing/2014/main" id="{A3DEF163-37BD-D298-F3CC-262F0DB650E1}"/>
              </a:ext>
            </a:extLst>
          </p:cNvPr>
          <p:cNvPicPr>
            <a:picLocks noChangeAspect="1"/>
          </p:cNvPicPr>
          <p:nvPr/>
        </p:nvPicPr>
        <p:blipFill rotWithShape="1">
          <a:blip r:embed="rId3">
            <a:extLst>
              <a:ext uri="{28A0092B-C50C-407E-A947-70E740481C1C}">
                <a14:useLocalDpi xmlns:a14="http://schemas.microsoft.com/office/drawing/2010/main" val="0"/>
              </a:ext>
            </a:extLst>
          </a:blip>
          <a:srcRect l="1563"/>
          <a:stretch/>
        </p:blipFill>
        <p:spPr>
          <a:xfrm>
            <a:off x="20" y="10"/>
            <a:ext cx="3476673" cy="6857990"/>
          </a:xfrm>
          <a:prstGeom prst="rect">
            <a:avLst/>
          </a:prstGeom>
          <a:effectLst/>
        </p:spPr>
      </p:pic>
      <p:cxnSp>
        <p:nvCxnSpPr>
          <p:cNvPr id="1038" name="Straight Connector 10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8D6F4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006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E54A-CA81-4898-CD68-47B329AEF4E5}"/>
              </a:ext>
            </a:extLst>
          </p:cNvPr>
          <p:cNvSpPr>
            <a:spLocks noGrp="1"/>
          </p:cNvSpPr>
          <p:nvPr>
            <p:ph type="title"/>
          </p:nvPr>
        </p:nvSpPr>
        <p:spPr/>
        <p:txBody>
          <a:bodyPr>
            <a:normAutofit fontScale="90000"/>
          </a:bodyPr>
          <a:lstStyle/>
          <a:p>
            <a:r>
              <a:rPr lang="en-CA" dirty="0"/>
              <a:t>….</a:t>
            </a:r>
          </a:p>
        </p:txBody>
      </p:sp>
      <p:sp>
        <p:nvSpPr>
          <p:cNvPr id="3" name="Content Placeholder 2">
            <a:extLst>
              <a:ext uri="{FF2B5EF4-FFF2-40B4-BE49-F238E27FC236}">
                <a16:creationId xmlns:a16="http://schemas.microsoft.com/office/drawing/2014/main" id="{6B19564C-0337-12B0-CD9D-67D0BA54352F}"/>
              </a:ext>
            </a:extLst>
          </p:cNvPr>
          <p:cNvSpPr>
            <a:spLocks noGrp="1"/>
          </p:cNvSpPr>
          <p:nvPr>
            <p:ph sz="half" idx="1"/>
          </p:nvPr>
        </p:nvSpPr>
        <p:spPr/>
        <p:txBody>
          <a:bodyPr/>
          <a:lstStyle/>
          <a:p>
            <a:r>
              <a:rPr lang="en-CA" dirty="0"/>
              <a:t>Cultivate a thankful heart!</a:t>
            </a:r>
          </a:p>
          <a:p>
            <a:r>
              <a:rPr lang="en-CA" dirty="0"/>
              <a:t>An unthankful spirit is the first step away from God</a:t>
            </a:r>
          </a:p>
          <a:p>
            <a:r>
              <a:rPr lang="en-CA" dirty="0"/>
              <a:t>Thank God daily for</a:t>
            </a:r>
          </a:p>
          <a:p>
            <a:pPr lvl="1"/>
            <a:r>
              <a:rPr lang="en-CA" dirty="0"/>
              <a:t>Protection</a:t>
            </a:r>
          </a:p>
          <a:p>
            <a:pPr lvl="1"/>
            <a:r>
              <a:rPr lang="en-CA" dirty="0"/>
              <a:t>Food</a:t>
            </a:r>
          </a:p>
          <a:p>
            <a:pPr lvl="1"/>
            <a:r>
              <a:rPr lang="en-CA" dirty="0"/>
              <a:t>Salvation</a:t>
            </a:r>
          </a:p>
        </p:txBody>
      </p:sp>
      <p:sp>
        <p:nvSpPr>
          <p:cNvPr id="4" name="Content Placeholder 3">
            <a:extLst>
              <a:ext uri="{FF2B5EF4-FFF2-40B4-BE49-F238E27FC236}">
                <a16:creationId xmlns:a16="http://schemas.microsoft.com/office/drawing/2014/main" id="{7D48FB91-EE6F-6A2B-9140-7EF5BF6495E2}"/>
              </a:ext>
            </a:extLst>
          </p:cNvPr>
          <p:cNvSpPr>
            <a:spLocks noGrp="1"/>
          </p:cNvSpPr>
          <p:nvPr>
            <p:ph sz="half" idx="2"/>
          </p:nvPr>
        </p:nvSpPr>
        <p:spPr/>
        <p:txBody>
          <a:bodyPr/>
          <a:lstStyle/>
          <a:p>
            <a:r>
              <a:rPr lang="zh-TW" altLang="en-US" dirty="0"/>
              <a:t>培養一顆感恩的心</a:t>
            </a:r>
            <a:endParaRPr lang="en-CA" altLang="zh-TW" dirty="0"/>
          </a:p>
          <a:p>
            <a:r>
              <a:rPr lang="zh-TW" altLang="en-US" dirty="0"/>
              <a:t>不感恩的心是遠離上帝的第一步</a:t>
            </a:r>
            <a:endParaRPr lang="en-CA" altLang="zh-TW" dirty="0"/>
          </a:p>
          <a:p>
            <a:r>
              <a:rPr lang="zh-TW" altLang="en-US" dirty="0"/>
              <a:t>每天感謝上帝</a:t>
            </a:r>
            <a:endParaRPr lang="en-CA" altLang="zh-TW" dirty="0"/>
          </a:p>
          <a:p>
            <a:pPr lvl="1"/>
            <a:r>
              <a:rPr lang="zh-TW" altLang="en-US" dirty="0"/>
              <a:t>保護</a:t>
            </a:r>
            <a:endParaRPr lang="en-CA" altLang="zh-TW" dirty="0"/>
          </a:p>
          <a:p>
            <a:pPr lvl="1"/>
            <a:r>
              <a:rPr lang="zh-TW" altLang="en-US" dirty="0"/>
              <a:t>食物</a:t>
            </a:r>
            <a:endParaRPr lang="en-CA" altLang="zh-TW" dirty="0"/>
          </a:p>
          <a:p>
            <a:pPr lvl="1"/>
            <a:r>
              <a:rPr lang="zh-TW" altLang="en-US" dirty="0"/>
              <a:t>救恩</a:t>
            </a:r>
            <a:endParaRPr lang="en-CA" dirty="0"/>
          </a:p>
        </p:txBody>
      </p:sp>
    </p:spTree>
    <p:extLst>
      <p:ext uri="{BB962C8B-B14F-4D97-AF65-F5344CB8AC3E}">
        <p14:creationId xmlns:p14="http://schemas.microsoft.com/office/powerpoint/2010/main" val="2186236908"/>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4920</TotalTime>
  <Words>1975</Words>
  <Application>Microsoft Office PowerPoint</Application>
  <PresentationFormat>On-screen Show (4:3)</PresentationFormat>
  <Paragraphs>221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Times New Roman</vt:lpstr>
      <vt:lpstr>Wingdings</vt:lpstr>
      <vt:lpstr>Consolas</vt:lpstr>
      <vt:lpstr>Arial</vt:lpstr>
      <vt:lpstr>Arial</vt:lpstr>
      <vt:lpstr>ecp1026.pot</vt:lpstr>
      <vt:lpstr>Gratitude 感激/感謝</vt:lpstr>
      <vt:lpstr>Philippians 4:6-7</vt:lpstr>
      <vt:lpstr>腓立比書 4:6-7</vt:lpstr>
      <vt:lpstr>A Key Element in Prayer: Statistics</vt:lpstr>
      <vt:lpstr>Thanksgiving in Prayers</vt:lpstr>
      <vt:lpstr>Lack of Thankfulness has Consequences</vt:lpstr>
      <vt:lpstr>For what should I be thankful?</vt:lpstr>
      <vt:lpstr>1. Thanks for Protection</vt:lpstr>
      <vt:lpstr>2. Thanks for Food</vt:lpstr>
      <vt:lpstr>3. Salvation</vt:lpstr>
      <vt:lpstr>….</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194</cp:revision>
  <cp:lastPrinted>2001-10-23T02:48:11Z</cp:lastPrinted>
  <dcterms:created xsi:type="dcterms:W3CDTF">2001-02-20T10:09:37Z</dcterms:created>
  <dcterms:modified xsi:type="dcterms:W3CDTF">2022-10-09T04:02:01Z</dcterms:modified>
</cp:coreProperties>
</file>