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56" r:id="rId2"/>
    <p:sldId id="354" r:id="rId3"/>
    <p:sldId id="355" r:id="rId4"/>
    <p:sldId id="356" r:id="rId5"/>
    <p:sldId id="357" r:id="rId6"/>
    <p:sldId id="358" r:id="rId7"/>
  </p:sldIdLst>
  <p:sldSz cx="9144000" cy="6858000" type="screen4x3"/>
  <p:notesSz cx="6661150" cy="9871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5" autoAdjust="0"/>
    <p:restoredTop sz="57374" autoAdjust="0"/>
  </p:normalViewPr>
  <p:slideViewPr>
    <p:cSldViewPr>
      <p:cViewPr varScale="1">
        <p:scale>
          <a:sx n="77" d="100"/>
          <a:sy n="77" d="100"/>
        </p:scale>
        <p:origin x="888" y="36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2022年9月3日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2022年9月3日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2022年9月3日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CA" altLang="zh-TW" dirty="0"/>
              <a:t>Turning Points.  </a:t>
            </a:r>
          </a:p>
          <a:p>
            <a:r>
              <a:rPr lang="en-CA" altLang="zh-TW" dirty="0"/>
              <a:t>We all have them.  </a:t>
            </a:r>
          </a:p>
          <a:p>
            <a:r>
              <a:rPr lang="en-CA" altLang="zh-TW" dirty="0"/>
              <a:t>Times in our life in which crucial decisions that change the trajectory of our whole lives.</a:t>
            </a:r>
          </a:p>
          <a:p>
            <a:r>
              <a:rPr lang="en-CA" altLang="zh-TW" dirty="0"/>
              <a:t>Sometimes they are obvious </a:t>
            </a:r>
          </a:p>
          <a:p>
            <a:r>
              <a:rPr lang="en-CA" altLang="zh-TW" dirty="0"/>
              <a:t>Sometimes we only see them when we look back.</a:t>
            </a:r>
          </a:p>
          <a:p>
            <a:pPr marL="171450" indent="-171450">
              <a:buFontTx/>
              <a:buChar char="-"/>
            </a:pPr>
            <a:r>
              <a:rPr lang="en-CA" altLang="zh-TW" dirty="0"/>
              <a:t>When Anita said, “I do” to Joseph.</a:t>
            </a:r>
          </a:p>
          <a:p>
            <a:pPr marL="171450" indent="-171450">
              <a:buFontTx/>
              <a:buChar char="-"/>
            </a:pPr>
            <a:r>
              <a:rPr lang="en-CA" altLang="zh-TW" dirty="0"/>
              <a:t>When Courtney broke with family and decided to follow Jesus.  Who would know that that decision to leave USA and bring her to Taiwan?</a:t>
            </a:r>
          </a:p>
          <a:p>
            <a:pPr marL="0" indent="0">
              <a:buFontTx/>
              <a:buNone/>
            </a:pPr>
            <a:endParaRPr lang="en-CA" altLang="zh-TW" dirty="0"/>
          </a:p>
          <a:p>
            <a:r>
              <a:rPr lang="en-CA" altLang="zh-TW" dirty="0"/>
              <a:t>Turning Points.  </a:t>
            </a:r>
          </a:p>
          <a:p>
            <a:r>
              <a:rPr lang="en-CA" altLang="zh-TW" dirty="0"/>
              <a:t>We all have them.  </a:t>
            </a:r>
          </a:p>
          <a:p>
            <a:r>
              <a:rPr lang="en-CA" altLang="zh-TW" dirty="0"/>
              <a:t>Times in our life in which crucial decisions are made that affect our whole life.  </a:t>
            </a:r>
          </a:p>
          <a:p>
            <a:pPr marL="0" indent="0">
              <a:buFontTx/>
              <a:buNone/>
            </a:pPr>
            <a:r>
              <a:rPr lang="en-CA" altLang="zh-TW" dirty="0"/>
              <a:t>Sometimes turning points are due to decisions that we make </a:t>
            </a:r>
          </a:p>
          <a:p>
            <a:pPr marL="0" indent="0">
              <a:buFontTx/>
              <a:buNone/>
            </a:pPr>
            <a:r>
              <a:rPr lang="en-CA" altLang="zh-TW" dirty="0"/>
              <a:t>Sometimes turning points are due to decisions that others make</a:t>
            </a:r>
          </a:p>
          <a:p>
            <a:pPr marL="0" indent="0">
              <a:buFontTx/>
              <a:buNone/>
            </a:pPr>
            <a:r>
              <a:rPr lang="en-CA" altLang="zh-TW" dirty="0"/>
              <a:t>Sometimes turning points are direct interventions of God.</a:t>
            </a:r>
          </a:p>
          <a:p>
            <a:pPr marL="0" indent="0">
              <a:buFontTx/>
              <a:buNone/>
            </a:pPr>
            <a:endParaRPr lang="en-CA" altLang="zh-TW" dirty="0"/>
          </a:p>
          <a:p>
            <a:pPr marL="0" indent="0">
              <a:buFontTx/>
              <a:buNone/>
            </a:pPr>
            <a:r>
              <a:rPr lang="en-CA" altLang="zh-TW" dirty="0"/>
              <a:t>Turning Points</a:t>
            </a:r>
          </a:p>
          <a:p>
            <a:pPr marL="0" indent="0">
              <a:buFontTx/>
              <a:buNone/>
            </a:pPr>
            <a:r>
              <a:rPr lang="en-CA" altLang="zh-TW" dirty="0"/>
              <a:t>We all have them</a:t>
            </a:r>
          </a:p>
          <a:p>
            <a:pPr marL="0" indent="0">
              <a:buFontTx/>
              <a:buNone/>
            </a:pPr>
            <a:r>
              <a:rPr lang="en-CA" altLang="zh-TW" dirty="0"/>
              <a:t>Sometimes they are for the better</a:t>
            </a:r>
          </a:p>
          <a:p>
            <a:pPr marL="0" indent="0">
              <a:buFontTx/>
              <a:buNone/>
            </a:pPr>
            <a:r>
              <a:rPr lang="en-CA" altLang="zh-TW" dirty="0"/>
              <a:t>Sometimes they are for the worse</a:t>
            </a:r>
          </a:p>
          <a:p>
            <a:pPr marL="0" indent="0">
              <a:buFontTx/>
              <a:buNone/>
            </a:pPr>
            <a:endParaRPr lang="en-CA" altLang="zh-TW" dirty="0"/>
          </a:p>
          <a:p>
            <a:pPr marL="0" indent="0">
              <a:buFontTx/>
              <a:buNone/>
            </a:pPr>
            <a:r>
              <a:rPr lang="en-CA" altLang="zh-TW" dirty="0"/>
              <a:t>This evening we will look at turning points in the life of Moses,</a:t>
            </a:r>
          </a:p>
          <a:p>
            <a:pPr marL="0" indent="0">
              <a:buFontTx/>
              <a:buNone/>
            </a:pPr>
            <a:r>
              <a:rPr lang="en-CA" altLang="zh-TW" dirty="0"/>
              <a:t>I will reflect on turning points in my life</a:t>
            </a:r>
          </a:p>
          <a:p>
            <a:pPr marL="0" indent="0">
              <a:buFontTx/>
              <a:buNone/>
            </a:pPr>
            <a:r>
              <a:rPr lang="en-CA" altLang="zh-TW" dirty="0"/>
              <a:t>You will look at turning points in your life – you have a piece of paper and pen, </a:t>
            </a:r>
          </a:p>
          <a:p>
            <a:pPr marL="0" indent="0">
              <a:buFontTx/>
              <a:buNone/>
            </a:pPr>
            <a:r>
              <a:rPr lang="en-CA" altLang="zh-TW" dirty="0"/>
              <a:t>please feel free to diagram your life as I share</a:t>
            </a:r>
          </a:p>
        </p:txBody>
      </p:sp>
    </p:spTree>
    <p:extLst>
      <p:ext uri="{BB962C8B-B14F-4D97-AF65-F5344CB8AC3E}">
        <p14:creationId xmlns:p14="http://schemas.microsoft.com/office/powerpoint/2010/main" val="48540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Lets now look at the life of Moses </a:t>
            </a:r>
          </a:p>
          <a:p>
            <a:r>
              <a:rPr lang="en-CA" dirty="0"/>
              <a:t>– a man respected by Jews, Christians and Moslems, </a:t>
            </a:r>
          </a:p>
          <a:p>
            <a:r>
              <a:rPr lang="en-CA" dirty="0"/>
              <a:t>-- the man, chosen by god, to be the “law-giver” </a:t>
            </a:r>
          </a:p>
          <a:p>
            <a:r>
              <a:rPr lang="en-CA" dirty="0"/>
              <a:t>-- the man, chosen by God, to lead the Israelites out of slavery….</a:t>
            </a:r>
          </a:p>
          <a:p>
            <a:r>
              <a:rPr lang="en-CA" dirty="0"/>
              <a:t>-- the man, chosen by God, to form the Israelite nation</a:t>
            </a:r>
          </a:p>
          <a:p>
            <a:endParaRPr lang="en-CA" dirty="0"/>
          </a:p>
          <a:p>
            <a:r>
              <a:rPr lang="en-CA" dirty="0"/>
              <a:t>His life had many turning points.</a:t>
            </a:r>
          </a:p>
          <a:p>
            <a:endParaRPr lang="en-CA" dirty="0"/>
          </a:p>
          <a:p>
            <a:pPr marL="0" indent="0">
              <a:buFontTx/>
              <a:buNone/>
            </a:pPr>
            <a:r>
              <a:rPr lang="en-CA" dirty="0"/>
              <a:t>His birth:  </a:t>
            </a:r>
          </a:p>
          <a:p>
            <a:pPr marL="171450" indent="-171450">
              <a:buFontTx/>
              <a:buChar char="-"/>
            </a:pPr>
            <a:r>
              <a:rPr lang="en-CA" dirty="0"/>
              <a:t>the time, location and family chosen by God </a:t>
            </a:r>
            <a:r>
              <a:rPr lang="en-CA" dirty="0">
                <a:sym typeface="Wingdings" panose="05000000000000000000" pitchFamily="2" charset="2"/>
              </a:rPr>
              <a:t> this would affect his whole life. 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Born into a family of slaves.  in the world’s perspective: not a promising start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Born into a family that feared God.  in a spiritual perspective, a great start</a:t>
            </a:r>
          </a:p>
          <a:p>
            <a:pPr marL="171450" indent="-171450">
              <a:buFontTx/>
              <a:buChar char="-"/>
            </a:pPr>
            <a:endParaRPr lang="en-CA" dirty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en-CA" dirty="0">
                <a:sym typeface="Wingdings" panose="05000000000000000000" pitchFamily="2" charset="2"/>
              </a:rPr>
              <a:t>Placed in a basket in river or let him be killed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A decision made by God fearing parents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A hard decision for his parents,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A decision that would have significant consequences for Moses: movement from slavery to royalty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A decision not made by him but rather by faithful parents who feared God.</a:t>
            </a:r>
          </a:p>
          <a:p>
            <a:pPr marL="0" indent="0">
              <a:buFontTx/>
              <a:buNone/>
            </a:pPr>
            <a:endParaRPr lang="en-CA" dirty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en-CA" dirty="0">
                <a:sym typeface="Wingdings" panose="05000000000000000000" pitchFamily="2" charset="2"/>
              </a:rPr>
              <a:t>Life went smoothly for 40 years, We don’t know about any key “turning point” decisions during these years.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Turning point decisions do not occur every day!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CA" dirty="0">
              <a:sym typeface="Wingdings" panose="05000000000000000000" pitchFamily="2" charset="2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CA" dirty="0">
                <a:sym typeface="Wingdings" panose="05000000000000000000" pitchFamily="2" charset="2"/>
              </a:rPr>
              <a:t>But at 40 Moses observed a slave being beaten…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A decision: he decided to murder the offender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The result: loss of his royal lifestyle, 40 years as a shepherd in the desert</a:t>
            </a:r>
          </a:p>
          <a:p>
            <a:pPr marL="0" indent="0">
              <a:buFontTx/>
              <a:buNone/>
            </a:pPr>
            <a:endParaRPr lang="en-CA" dirty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en-CA" dirty="0">
                <a:sym typeface="Wingdings" panose="05000000000000000000" pitchFamily="2" charset="2"/>
              </a:rPr>
              <a:t>40 more years past: Moses got married,  had children, looked after sheep.</a:t>
            </a:r>
          </a:p>
          <a:p>
            <a:pPr marL="0" indent="0">
              <a:buFontTx/>
              <a:buNone/>
            </a:pPr>
            <a:endParaRPr lang="en-CA" dirty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en-CA" dirty="0">
                <a:sym typeface="Wingdings" panose="05000000000000000000" pitchFamily="2" charset="2"/>
              </a:rPr>
              <a:t>Then God appeared:  “Bring my people out of Egypt.”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Moses was faced with another life changing decision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Continue in his nomadic life as a shepherd with wife and family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Go back to Egypt, in obedience to God, to do the impossible.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That is, </a:t>
            </a:r>
          </a:p>
          <a:p>
            <a:pPr marL="628650" lvl="1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free the slaves in Egypt (impossible)</a:t>
            </a:r>
          </a:p>
          <a:p>
            <a:pPr marL="628650" lvl="1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Lead a huge company across a desert (impossible, no water)</a:t>
            </a:r>
          </a:p>
          <a:p>
            <a:pPr marL="628650" lvl="1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Overcome opposition in Canaan by their well trained armies (impossible)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Moses chose the 2</a:t>
            </a:r>
            <a:r>
              <a:rPr lang="en-CA" baseline="30000" dirty="0">
                <a:sym typeface="Wingdings" panose="05000000000000000000" pitchFamily="2" charset="2"/>
              </a:rPr>
              <a:t>nd</a:t>
            </a:r>
            <a:r>
              <a:rPr lang="en-CA" dirty="0">
                <a:sym typeface="Wingdings" panose="05000000000000000000" pitchFamily="2" charset="2"/>
              </a:rPr>
              <a:t> 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Moses’ decision brought him into close fellowship with God 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Moses’ decision made him a leader 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If he had chosen “Not to Obey” we would know nothing about this man’s life.</a:t>
            </a:r>
          </a:p>
          <a:p>
            <a:pPr marL="0" indent="0">
              <a:buFontTx/>
              <a:buNone/>
            </a:pPr>
            <a:endParaRPr lang="en-CA" dirty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en-CA" dirty="0">
                <a:sym typeface="Wingdings" panose="05000000000000000000" pitchFamily="2" charset="2"/>
              </a:rPr>
              <a:t>A few years passed and the impossible has happened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The slaves are free – due to God’s intervention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They have crossed the desert – due to God’s intervention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One thing remains: overcome opposition in Canaan.</a:t>
            </a:r>
          </a:p>
          <a:p>
            <a:pPr marL="171450" indent="-171450">
              <a:buFontTx/>
              <a:buChar char="-"/>
            </a:pPr>
            <a:endParaRPr lang="en-CA" dirty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en-CA" dirty="0">
                <a:sym typeface="Wingdings" panose="05000000000000000000" pitchFamily="2" charset="2"/>
              </a:rPr>
              <a:t> 12 men were sent to spy out the land:  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2 said attack as God is with us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10 said: the enemy is too strong.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Moses decided to go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The people decided not to go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A  decision was made that led to 40 years in the desert.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Others decisions had changed the direction of Moses life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He could not complete the mission God gave him due to other’s decisions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But there is still hope that he will be able to enter land – albeit 40 years late!</a:t>
            </a:r>
          </a:p>
          <a:p>
            <a:pPr marL="0" indent="0">
              <a:buFontTx/>
              <a:buNone/>
            </a:pPr>
            <a:endParaRPr lang="en-CA" dirty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en-CA" dirty="0">
                <a:sym typeface="Wingdings" panose="05000000000000000000" pitchFamily="2" charset="2"/>
              </a:rPr>
              <a:t>The Israelites demanded water.  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God told Moses to talk to the rock.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Moses hit the rock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Seems like a minor decision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But from a leader, important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Result: Moses would not be allowed to complete God’s mission: leading into Canaan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But this did not break his relationship with God</a:t>
            </a:r>
          </a:p>
          <a:p>
            <a:pPr marL="0" indent="0">
              <a:buFontTx/>
              <a:buNone/>
            </a:pPr>
            <a:endParaRPr lang="en-CA" dirty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en-CA" dirty="0">
                <a:sym typeface="Wingdings" panose="05000000000000000000" pitchFamily="2" charset="2"/>
              </a:rPr>
              <a:t>The final turning point is decided by God: death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The timing: just before entering Canaan</a:t>
            </a:r>
          </a:p>
          <a:p>
            <a:pPr marL="171450" indent="-171450">
              <a:buFontTx/>
              <a:buChar char="-"/>
            </a:pPr>
            <a:r>
              <a:rPr lang="en-CA" dirty="0">
                <a:sym typeface="Wingdings" panose="05000000000000000000" pitchFamily="2" charset="2"/>
              </a:rPr>
              <a:t>The place: on the edge of Canaan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2022年9月3日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40796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CA" dirty="0"/>
              <a:t>So what can we learn from</a:t>
            </a:r>
            <a:r>
              <a:rPr lang="en-CA" baseline="0" dirty="0"/>
              <a:t> Moses’ life.</a:t>
            </a:r>
          </a:p>
          <a:p>
            <a:pPr marL="228600" indent="-228600">
              <a:buFontTx/>
              <a:buAutoNum type="arabicPeriod"/>
            </a:pPr>
            <a:r>
              <a:rPr lang="en-CA" baseline="0" dirty="0"/>
              <a:t>Decisions have consequences:  </a:t>
            </a:r>
          </a:p>
          <a:p>
            <a:pPr marL="628650" lvl="1" indent="-171450">
              <a:buFontTx/>
              <a:buChar char="-"/>
            </a:pPr>
            <a:r>
              <a:rPr lang="en-CA" baseline="0" dirty="0"/>
              <a:t>decisions to reject God’s leading lead to negative consequences</a:t>
            </a:r>
          </a:p>
          <a:p>
            <a:pPr marL="628650" lvl="1" indent="-171450">
              <a:buFontTx/>
              <a:buChar char="-"/>
            </a:pPr>
            <a:r>
              <a:rPr lang="en-CA" baseline="0" dirty="0"/>
              <a:t>Decisions to follow God’s leading lead to fulfilled life</a:t>
            </a:r>
          </a:p>
          <a:p>
            <a:pPr marL="457200" lvl="1" indent="0">
              <a:buFontTx/>
              <a:buNone/>
            </a:pP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2022年9月3日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06044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r>
              <a:rPr lang="en-CA" baseline="0" dirty="0"/>
              <a:t>2.  Decisions that affect my life are not only made by me.</a:t>
            </a:r>
          </a:p>
          <a:p>
            <a:pPr marL="171450" lvl="0" indent="-171450">
              <a:buFontTx/>
              <a:buChar char="-"/>
            </a:pPr>
            <a:r>
              <a:rPr lang="en-CA" baseline="0" dirty="0"/>
              <a:t>Identify 3 sources</a:t>
            </a:r>
          </a:p>
          <a:p>
            <a:pPr marL="171450" lvl="0" indent="-171450">
              <a:buFontTx/>
              <a:buChar char="-"/>
            </a:pPr>
            <a:r>
              <a:rPr lang="en-CA" baseline="0" dirty="0"/>
              <a:t>God: our birth and death are God’s decision – or should be in the case of death.	</a:t>
            </a:r>
          </a:p>
          <a:p>
            <a:pPr marL="457200" lvl="1" indent="0">
              <a:buFontTx/>
              <a:buNone/>
            </a:pPr>
            <a:r>
              <a:rPr lang="en-CA" baseline="0" dirty="0"/>
              <a:t>E.g. Moses to a slave family in 1400BC</a:t>
            </a:r>
          </a:p>
          <a:p>
            <a:pPr marL="457200" lvl="1" indent="0">
              <a:buFontTx/>
              <a:buNone/>
            </a:pPr>
            <a:r>
              <a:rPr lang="en-CA" baseline="0" dirty="0"/>
              <a:t>E.g. Aleta did not choose to be born in America. I am sure, if asked, she would have chosen Canada.</a:t>
            </a:r>
          </a:p>
          <a:p>
            <a:pPr marL="171450" lvl="0" indent="-171450">
              <a:buFontTx/>
              <a:buChar char="-"/>
            </a:pPr>
            <a:r>
              <a:rPr lang="en-CA" baseline="0" dirty="0"/>
              <a:t>Ourself: how we respond to God’s calling – to accept or reject.</a:t>
            </a:r>
          </a:p>
          <a:p>
            <a:pPr marL="457200" lvl="1" indent="0">
              <a:buFontTx/>
              <a:buNone/>
            </a:pPr>
            <a:r>
              <a:rPr lang="en-CA" baseline="0" dirty="0"/>
              <a:t>e.g. Moses made decisions to answer God’s call and to hit the rock</a:t>
            </a:r>
          </a:p>
          <a:p>
            <a:pPr marL="457200" lvl="1" indent="0">
              <a:buFontTx/>
              <a:buNone/>
            </a:pPr>
            <a:r>
              <a:rPr lang="en-CA" baseline="0" dirty="0"/>
              <a:t>E.g. Aleta made a decision to marry Joseph: </a:t>
            </a:r>
          </a:p>
          <a:p>
            <a:pPr marL="457200" lvl="1" indent="0">
              <a:buFontTx/>
              <a:buNone/>
            </a:pPr>
            <a:r>
              <a:rPr lang="en-CA" baseline="0" dirty="0"/>
              <a:t>I don’t think that anyone held a gun to her head.  But then I am not an American.</a:t>
            </a:r>
          </a:p>
          <a:p>
            <a:pPr marL="457200" lvl="1" indent="0">
              <a:buFontTx/>
              <a:buNone/>
            </a:pPr>
            <a:r>
              <a:rPr lang="en-CA" baseline="0" dirty="0"/>
              <a:t> I’ll let her tell you whether it was a good or bad decision.</a:t>
            </a:r>
          </a:p>
          <a:p>
            <a:pPr marL="457200" lvl="1" indent="0">
              <a:buFontTx/>
              <a:buNone/>
            </a:pPr>
            <a:r>
              <a:rPr lang="en-CA" baseline="0" dirty="0"/>
              <a:t>But it has sure affected her life.</a:t>
            </a:r>
          </a:p>
          <a:p>
            <a:pPr marL="171450" indent="-171450">
              <a:buFontTx/>
              <a:buChar char="-"/>
            </a:pPr>
            <a:r>
              <a:rPr lang="en-CA" dirty="0"/>
              <a:t>Others: how other</a:t>
            </a:r>
            <a:r>
              <a:rPr lang="en-CA" baseline="0" dirty="0"/>
              <a:t>s, generally close to us, respond to God’s leading in their lives.</a:t>
            </a:r>
            <a:endParaRPr lang="en-CA" dirty="0"/>
          </a:p>
          <a:p>
            <a:pPr marL="457200" lvl="1" indent="0">
              <a:buFontTx/>
              <a:buNone/>
            </a:pPr>
            <a:r>
              <a:rPr lang="en-CA" dirty="0"/>
              <a:t>EG Moses’s parents</a:t>
            </a:r>
            <a:r>
              <a:rPr lang="en-CA" baseline="0" dirty="0"/>
              <a:t> in placing him in a basket and the Israelites’ decision not to enter Canaan</a:t>
            </a:r>
          </a:p>
          <a:p>
            <a:pPr marL="457200" lvl="1" indent="0">
              <a:buFontTx/>
              <a:buNone/>
            </a:pPr>
            <a:r>
              <a:rPr lang="en-CA" baseline="0" dirty="0"/>
              <a:t>E.g. Joseph believed God called them to serve in Taiwan.  </a:t>
            </a:r>
          </a:p>
          <a:p>
            <a:pPr marL="457200" lvl="1" indent="0">
              <a:buFontTx/>
              <a:buNone/>
            </a:pPr>
            <a:r>
              <a:rPr lang="en-CA" baseline="0" dirty="0"/>
              <a:t>Aleta’s decision would affect this: If she refuse to go to Taiwan, what is Joseph going to do?</a:t>
            </a:r>
          </a:p>
          <a:p>
            <a:pPr marL="457200" lvl="1" indent="0">
              <a:buFontTx/>
              <a:buNone/>
            </a:pPr>
            <a:r>
              <a:rPr lang="en-CA" baseline="0" dirty="0"/>
              <a:t>We know her decision.</a:t>
            </a:r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2022年9月3日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37502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 have tried to reflect on my own</a:t>
            </a:r>
            <a:r>
              <a:rPr lang="en-CA" baseline="0" dirty="0"/>
              <a:t> life to see significant turning points…</a:t>
            </a:r>
          </a:p>
          <a:p>
            <a:r>
              <a:rPr lang="en-CA" baseline="0" dirty="0"/>
              <a:t>God decided my birth</a:t>
            </a:r>
          </a:p>
          <a:p>
            <a:r>
              <a:rPr lang="en-CA" baseline="0" dirty="0"/>
              <a:t>When I was born, 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doctors suggested my life be terminated due to serious brain damage: 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parents refused and prayed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doctors then suggested I be sent to a facility of severely brain damaged children (not to see parents again):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Parents refused and took me home from hospital a few months later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My mother was not allowed to touch me until I was 1 month old.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The Godly decision of my parents gave me life.</a:t>
            </a:r>
          </a:p>
          <a:p>
            <a:pPr marL="0" indent="0">
              <a:buFontTx/>
              <a:buNone/>
            </a:pPr>
            <a:r>
              <a:rPr lang="en-CA" baseline="0" dirty="0"/>
              <a:t>In University God’s calls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Join the Chinese Christian Fellowship. 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After a struggle with God, yes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Go to seminary.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After bargaining with God, Yes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Go to Asia.  OK as long as not Taiwan: China or Japan are OK</a:t>
            </a:r>
          </a:p>
          <a:p>
            <a:pPr marL="0" indent="0">
              <a:buFontTx/>
              <a:buNone/>
            </a:pPr>
            <a:r>
              <a:rPr lang="en-CA" baseline="0" dirty="0"/>
              <a:t>In Beijing, met the girl I believe God had prepared for me to marry.  Everything </a:t>
            </a:r>
            <a:r>
              <a:rPr lang="en-CA" baseline="0" dirty="0" err="1"/>
              <a:t>compatable</a:t>
            </a:r>
            <a:r>
              <a:rPr lang="en-CA" baseline="0" dirty="0"/>
              <a:t>  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But God said no, now not possible. Why?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She had studied Bible for 2 years with a sister and about 2 months before I arrived she made her decision, it cost too much to follow Jesus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Another person’s decision affected my life route</a:t>
            </a:r>
          </a:p>
          <a:p>
            <a:pPr marL="0" indent="0">
              <a:buFontTx/>
              <a:buNone/>
            </a:pPr>
            <a:r>
              <a:rPr lang="en-CA" baseline="0" dirty="0"/>
              <a:t>In Qingdao, became friends with a girl.  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Other sisters warned me to break off quickly as she was not really interested in Jesus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I refused although I knew in my heart this sister was right.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As a result of this, God told me to leave China for a time. </a:t>
            </a:r>
          </a:p>
          <a:p>
            <a:pPr marL="0" indent="0">
              <a:buFontTx/>
              <a:buNone/>
            </a:pPr>
            <a:r>
              <a:rPr lang="en-CA" baseline="0" dirty="0"/>
              <a:t>God pointed out to me Wu </a:t>
            </a:r>
            <a:r>
              <a:rPr lang="en-CA" baseline="0" dirty="0" err="1"/>
              <a:t>Hsiuman</a:t>
            </a:r>
            <a:r>
              <a:rPr lang="en-CA" baseline="0" dirty="0"/>
              <a:t> and told me this is the one to marry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I argued at first:  She is Taiwanese.  Doctors say she is likely to die within 2 years. She does not get along with my mother.  My mother hope I would marry a Chinese girl.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After a few months in prayer, I asked her and a few months later she agreed.</a:t>
            </a:r>
          </a:p>
          <a:p>
            <a:pPr marL="0" indent="0">
              <a:buFontTx/>
              <a:buNone/>
            </a:pPr>
            <a:r>
              <a:rPr lang="en-CA" baseline="0" dirty="0"/>
              <a:t>In 2014, I believe that God was leading my family to return to Canada.  My wife refused.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baseline="0" dirty="0"/>
              <a:t>Time of death: That will be God’s decision.</a:t>
            </a:r>
          </a:p>
          <a:p>
            <a:pPr marL="0" indent="0">
              <a:buFontTx/>
              <a:buNone/>
            </a:pPr>
            <a:r>
              <a:rPr lang="en-CA" baseline="0" dirty="0"/>
              <a:t>There are many other turning points but in looking at my life I think these are the most important.</a:t>
            </a:r>
          </a:p>
          <a:p>
            <a:pPr marL="0" indent="0">
              <a:buFontTx/>
              <a:buNone/>
            </a:pP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2022年9月3日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62482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Now it is your turn,</a:t>
            </a:r>
          </a:p>
          <a:p>
            <a:r>
              <a:rPr lang="en-CA" dirty="0"/>
              <a:t>Please</a:t>
            </a:r>
            <a:r>
              <a:rPr lang="en-CA" baseline="0" dirty="0"/>
              <a:t> take out your paper and pen if you have not already done so</a:t>
            </a:r>
          </a:p>
          <a:p>
            <a:r>
              <a:rPr lang="en-CA" baseline="0" dirty="0"/>
              <a:t>Make the “turning points” in your life.  </a:t>
            </a:r>
          </a:p>
          <a:p>
            <a:r>
              <a:rPr lang="en-CA" baseline="0" dirty="0"/>
              <a:t>Were the changes due to your decisions or others?</a:t>
            </a:r>
          </a:p>
          <a:p>
            <a:r>
              <a:rPr lang="en-CA" baseline="0" dirty="0"/>
              <a:t>Did the decision move you in a direction towards or away from our heavenly father?</a:t>
            </a:r>
          </a:p>
          <a:p>
            <a:endParaRPr lang="en-CA" dirty="0"/>
          </a:p>
          <a:p>
            <a:r>
              <a:rPr lang="en-CA" dirty="0"/>
              <a:t>After the service, find someone to share</a:t>
            </a:r>
            <a:r>
              <a:rPr lang="en-CA" baseline="0" dirty="0"/>
              <a:t> the turning points of your life story.</a:t>
            </a: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2022年9月3日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2207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19400" cy="71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8E2B5E-8D0A-40E6-82F5-A66635BCC4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0600" y="5181600"/>
            <a:ext cx="4267200" cy="11430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dirty="0"/>
              <a:t>Speakers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62000"/>
            <a:ext cx="5029200" cy="56388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762000"/>
            <a:ext cx="3886200" cy="56388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762000"/>
            <a:ext cx="5181600" cy="57912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762000"/>
            <a:ext cx="3810000" cy="57912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Content_Left_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181600" cy="5486400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714500" indent="-342900">
              <a:buFont typeface="Arial" panose="020B0604020202020204" pitchFamily="34" charset="0"/>
              <a:buChar char="•"/>
              <a:defRPr/>
            </a:lvl4pPr>
            <a:lvl5pPr marL="2171700" indent="-3429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100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715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_VerticalSt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3962400"/>
            <a:ext cx="8991600" cy="2590800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800"/>
            </a:lvl1pPr>
            <a:lvl2pPr marL="914400" indent="-457200">
              <a:buFont typeface="Wingdings" panose="05000000000000000000" pitchFamily="2" charset="2"/>
              <a:buChar char="Ø"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914400"/>
            <a:ext cx="8991600" cy="2819400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800"/>
            </a:lvl1pPr>
            <a:lvl2pPr marL="914400" indent="-457200">
              <a:buFont typeface="Wingdings" panose="05000000000000000000" pitchFamily="2" charset="2"/>
              <a:buChar char="Ø"/>
              <a:defRPr sz="2800"/>
            </a:lvl2pPr>
            <a:lvl3pPr marL="1371600" indent="-457200">
              <a:buFont typeface="Arial" panose="020B0604020202020204" pitchFamily="34" charset="0"/>
              <a:buChar char="•"/>
              <a:defRPr sz="2800"/>
            </a:lvl3pPr>
            <a:lvl4pPr marL="1828800" indent="-457200">
              <a:buFont typeface="Arial" panose="020B0604020202020204" pitchFamily="34" charset="0"/>
              <a:buChar char="•"/>
              <a:defRPr sz="2800"/>
            </a:lvl4pPr>
            <a:lvl5pPr marL="2286000" indent="-457200">
              <a:buFont typeface="Arial" panose="020B0604020202020204" pitchFamily="34" charset="0"/>
              <a:buChar char="•"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1113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63"/>
            <a:ext cx="84541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1" y="706438"/>
            <a:ext cx="4203138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94175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114" y="706438"/>
            <a:ext cx="4277286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143000"/>
            <a:ext cx="4286250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914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63"/>
            <a:ext cx="84541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6200" y="706438"/>
            <a:ext cx="41910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4953000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34000" y="706438"/>
            <a:ext cx="35814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143000"/>
            <a:ext cx="4110788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118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1587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9717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989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s://www.aizhu.com/zcbc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3455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700088"/>
            <a:ext cx="8915400" cy="5929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Zhong-Li Christian Bible Church </a:t>
            </a: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18"/>
              </a:rPr>
              <a:t>https://www.aizhu.com/zcbc</a:t>
            </a:r>
            <a:endParaRPr lang="en-US" altLang="zh-TW" sz="1200" u="sng" dirty="0">
              <a:solidFill>
                <a:schemeClr val="accent4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66357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0" r:id="rId3"/>
    <p:sldLayoutId id="2147483789" r:id="rId4"/>
    <p:sldLayoutId id="2147483790" r:id="rId5"/>
    <p:sldLayoutId id="2147483791" r:id="rId6"/>
    <p:sldLayoutId id="2147483803" r:id="rId7"/>
    <p:sldLayoutId id="2147483802" r:id="rId8"/>
    <p:sldLayoutId id="2147483792" r:id="rId9"/>
    <p:sldLayoutId id="2147483801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CA" altLang="zh-CN" dirty="0"/>
              <a:t>Turning Points </a:t>
            </a:r>
            <a:r>
              <a:rPr lang="zh-TW" altLang="en-US" dirty="0"/>
              <a:t>轉折點</a:t>
            </a:r>
            <a:endParaRPr lang="en-US" altLang="zh-TW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984C0F-80BC-43DD-A172-0149F5D4FA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C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Study in the Life of Moses</a:t>
            </a:r>
          </a:p>
          <a:p>
            <a:r>
              <a:rPr lang="zh-TW" altLang="en-US" dirty="0"/>
              <a:t>摩西的生平</a:t>
            </a: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18FE15-E685-47C4-8444-21A21F4126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Speaker: Brother Jon</a:t>
            </a:r>
          </a:p>
          <a:p>
            <a:r>
              <a:rPr lang="en-CA" dirty="0"/>
              <a:t>Translator: Sister Ruth</a:t>
            </a:r>
          </a:p>
          <a:p>
            <a:r>
              <a:rPr lang="en-CA" dirty="0"/>
              <a:t>Date: Sept 4, 2022</a:t>
            </a:r>
          </a:p>
        </p:txBody>
      </p:sp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5D6C6BB-ABDE-C3D4-EA08-24FDFB520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685800"/>
            <a:ext cx="4114800" cy="25708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865B7-57CD-20DE-FFE3-86CECD27B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Turning Points in Moses’ Life</a:t>
            </a:r>
          </a:p>
        </p:txBody>
      </p:sp>
      <p:pic>
        <p:nvPicPr>
          <p:cNvPr id="5" name="Content Placeholder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67CD84E6-AAAC-561D-6F90-A1C7C6107E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49003"/>
            <a:ext cx="8915400" cy="4231481"/>
          </a:xfrm>
        </p:spPr>
      </p:pic>
    </p:spTree>
    <p:extLst>
      <p:ext uri="{BB962C8B-B14F-4D97-AF65-F5344CB8AC3E}">
        <p14:creationId xmlns:p14="http://schemas.microsoft.com/office/powerpoint/2010/main" val="2002938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865B7-57CD-20DE-FFE3-86CECD27B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Turning Points in Moses’ Life</a:t>
            </a:r>
          </a:p>
        </p:txBody>
      </p:sp>
      <p:pic>
        <p:nvPicPr>
          <p:cNvPr id="5" name="Content Placeholder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67CD84E6-AAAC-561D-6F90-A1C7C6107E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49003"/>
            <a:ext cx="8915400" cy="423148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75A918-BA65-1099-8607-E3DB6E8E7E52}"/>
              </a:ext>
            </a:extLst>
          </p:cNvPr>
          <p:cNvSpPr txBox="1"/>
          <p:nvPr/>
        </p:nvSpPr>
        <p:spPr>
          <a:xfrm>
            <a:off x="457200" y="1219200"/>
            <a:ext cx="34339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00" dirty="0">
                <a:solidFill>
                  <a:srgbClr val="FF0000"/>
                </a:solidFill>
              </a:rPr>
              <a:t>Decisions have </a:t>
            </a:r>
          </a:p>
          <a:p>
            <a:pPr algn="ctr"/>
            <a:r>
              <a:rPr lang="en-CA" sz="4000" dirty="0">
                <a:solidFill>
                  <a:srgbClr val="FF0000"/>
                </a:solidFill>
              </a:rPr>
              <a:t>Consequences</a:t>
            </a:r>
          </a:p>
        </p:txBody>
      </p:sp>
    </p:spTree>
    <p:extLst>
      <p:ext uri="{BB962C8B-B14F-4D97-AF65-F5344CB8AC3E}">
        <p14:creationId xmlns:p14="http://schemas.microsoft.com/office/powerpoint/2010/main" val="2831342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865B7-57CD-20DE-FFE3-86CECD27B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Turning Points in Moses’ Life</a:t>
            </a:r>
          </a:p>
        </p:txBody>
      </p:sp>
      <p:pic>
        <p:nvPicPr>
          <p:cNvPr id="5" name="Content Placeholder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67CD84E6-AAAC-561D-6F90-A1C7C6107E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49003"/>
            <a:ext cx="8915400" cy="4231481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51125F-31BA-3DA0-03AF-579B6673D3CA}"/>
              </a:ext>
            </a:extLst>
          </p:cNvPr>
          <p:cNvSpPr txBox="1"/>
          <p:nvPr/>
        </p:nvSpPr>
        <p:spPr>
          <a:xfrm>
            <a:off x="4572000" y="3970169"/>
            <a:ext cx="349807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0000CC"/>
                </a:solidFill>
              </a:rPr>
              <a:t>1. Father God (birth/death)</a:t>
            </a:r>
          </a:p>
          <a:p>
            <a:r>
              <a:rPr lang="en-CA" dirty="0">
                <a:solidFill>
                  <a:srgbClr val="0000CC"/>
                </a:solidFill>
              </a:rPr>
              <a:t>2. Ourself</a:t>
            </a:r>
          </a:p>
          <a:p>
            <a:pPr marL="800100" lvl="1" indent="-342900">
              <a:buFontTx/>
              <a:buChar char="-"/>
            </a:pPr>
            <a:r>
              <a:rPr lang="en-CA" dirty="0">
                <a:solidFill>
                  <a:srgbClr val="0000CC"/>
                </a:solidFill>
              </a:rPr>
              <a:t>Good (@bush)</a:t>
            </a:r>
          </a:p>
          <a:p>
            <a:pPr marL="800100" lvl="1" indent="-342900">
              <a:buFontTx/>
              <a:buChar char="-"/>
            </a:pPr>
            <a:r>
              <a:rPr lang="en-CA" dirty="0">
                <a:solidFill>
                  <a:srgbClr val="0000CC"/>
                </a:solidFill>
              </a:rPr>
              <a:t>Bad (@rock)</a:t>
            </a:r>
          </a:p>
          <a:p>
            <a:r>
              <a:rPr lang="en-CA" dirty="0">
                <a:solidFill>
                  <a:srgbClr val="0000CC"/>
                </a:solidFill>
              </a:rPr>
              <a:t>3. Others</a:t>
            </a:r>
          </a:p>
          <a:p>
            <a:pPr marL="800100" lvl="1" indent="-342900">
              <a:buFontTx/>
              <a:buChar char="-"/>
            </a:pPr>
            <a:r>
              <a:rPr lang="en-CA" dirty="0">
                <a:solidFill>
                  <a:srgbClr val="0000CC"/>
                </a:solidFill>
              </a:rPr>
              <a:t>Good (basket)</a:t>
            </a:r>
          </a:p>
          <a:p>
            <a:pPr marL="800100" lvl="1" indent="-342900">
              <a:buFontTx/>
              <a:buChar char="-"/>
            </a:pPr>
            <a:r>
              <a:rPr lang="en-CA" dirty="0">
                <a:solidFill>
                  <a:srgbClr val="0000CC"/>
                </a:solidFill>
              </a:rPr>
              <a:t>Bad (Canaan)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75A918-BA65-1099-8607-E3DB6E8E7E52}"/>
              </a:ext>
            </a:extLst>
          </p:cNvPr>
          <p:cNvSpPr txBox="1"/>
          <p:nvPr/>
        </p:nvSpPr>
        <p:spPr>
          <a:xfrm>
            <a:off x="457200" y="1219200"/>
            <a:ext cx="34339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00" dirty="0">
                <a:solidFill>
                  <a:srgbClr val="FF0000"/>
                </a:solidFill>
              </a:rPr>
              <a:t>Decisions have </a:t>
            </a:r>
          </a:p>
          <a:p>
            <a:pPr algn="ctr"/>
            <a:r>
              <a:rPr lang="en-CA" sz="4000" dirty="0">
                <a:solidFill>
                  <a:srgbClr val="FF0000"/>
                </a:solidFill>
              </a:rPr>
              <a:t>Consequences</a:t>
            </a:r>
          </a:p>
        </p:txBody>
      </p:sp>
    </p:spTree>
    <p:extLst>
      <p:ext uri="{BB962C8B-B14F-4D97-AF65-F5344CB8AC3E}">
        <p14:creationId xmlns:p14="http://schemas.microsoft.com/office/powerpoint/2010/main" val="3397513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9F3A7-BCB9-3C97-B011-FCFFA9D83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Turning Points in Brother Jon’s Life</a:t>
            </a:r>
          </a:p>
        </p:txBody>
      </p:sp>
      <p:pic>
        <p:nvPicPr>
          <p:cNvPr id="5" name="Content Placeholder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0BE0F5CB-B4AC-4F5A-EB57-7610C7ECF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26078"/>
            <a:ext cx="8915400" cy="4677331"/>
          </a:xfrm>
        </p:spPr>
      </p:pic>
    </p:spTree>
    <p:extLst>
      <p:ext uri="{BB962C8B-B14F-4D97-AF65-F5344CB8AC3E}">
        <p14:creationId xmlns:p14="http://schemas.microsoft.com/office/powerpoint/2010/main" val="568613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748FC-9033-F805-E324-4F6EF427D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Turning Points in the Life of …</a:t>
            </a:r>
          </a:p>
        </p:txBody>
      </p:sp>
      <p:pic>
        <p:nvPicPr>
          <p:cNvPr id="5" name="Content Placeholder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0177C2EC-CA96-7D6D-E141-A296F0D586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49003"/>
            <a:ext cx="8915400" cy="423148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1CAE4C-928A-47E9-8BEE-866EAAE6F9E6}"/>
              </a:ext>
            </a:extLst>
          </p:cNvPr>
          <p:cNvSpPr txBox="1"/>
          <p:nvPr/>
        </p:nvSpPr>
        <p:spPr>
          <a:xfrm>
            <a:off x="40178" y="1071974"/>
            <a:ext cx="43091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1 Take our your paper and pen</a:t>
            </a:r>
          </a:p>
          <a:p>
            <a:r>
              <a:rPr lang="en-CA" dirty="0"/>
              <a:t>2 (now) Draw your life</a:t>
            </a:r>
          </a:p>
          <a:p>
            <a:r>
              <a:rPr lang="en-CA" dirty="0"/>
              <a:t>3 (after) Share with someone else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984D85-2048-495B-0F7C-10C6F8E47692}"/>
              </a:ext>
            </a:extLst>
          </p:cNvPr>
          <p:cNvSpPr txBox="1"/>
          <p:nvPr/>
        </p:nvSpPr>
        <p:spPr>
          <a:xfrm>
            <a:off x="4572000" y="3970169"/>
            <a:ext cx="349807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0000CC"/>
                </a:solidFill>
              </a:rPr>
              <a:t>1. Father God (birth/death)</a:t>
            </a:r>
          </a:p>
          <a:p>
            <a:r>
              <a:rPr lang="en-CA" dirty="0">
                <a:solidFill>
                  <a:srgbClr val="0000CC"/>
                </a:solidFill>
              </a:rPr>
              <a:t>2. Ourself</a:t>
            </a:r>
          </a:p>
          <a:p>
            <a:pPr marL="800100" lvl="1" indent="-342900">
              <a:buFontTx/>
              <a:buChar char="-"/>
            </a:pPr>
            <a:r>
              <a:rPr lang="en-CA" dirty="0">
                <a:solidFill>
                  <a:srgbClr val="0000CC"/>
                </a:solidFill>
              </a:rPr>
              <a:t>Good (@bush)</a:t>
            </a:r>
          </a:p>
          <a:p>
            <a:pPr marL="800100" lvl="1" indent="-342900">
              <a:buFontTx/>
              <a:buChar char="-"/>
            </a:pPr>
            <a:r>
              <a:rPr lang="en-CA" dirty="0">
                <a:solidFill>
                  <a:srgbClr val="0000CC"/>
                </a:solidFill>
              </a:rPr>
              <a:t>Bad (@rock)</a:t>
            </a:r>
          </a:p>
          <a:p>
            <a:r>
              <a:rPr lang="en-CA" dirty="0">
                <a:solidFill>
                  <a:srgbClr val="0000CC"/>
                </a:solidFill>
              </a:rPr>
              <a:t>3. Others</a:t>
            </a:r>
          </a:p>
          <a:p>
            <a:pPr marL="800100" lvl="1" indent="-342900">
              <a:buFontTx/>
              <a:buChar char="-"/>
            </a:pPr>
            <a:r>
              <a:rPr lang="en-CA" dirty="0">
                <a:solidFill>
                  <a:srgbClr val="0000CC"/>
                </a:solidFill>
              </a:rPr>
              <a:t>Good (basket)</a:t>
            </a:r>
          </a:p>
          <a:p>
            <a:pPr marL="800100" lvl="1" indent="-342900">
              <a:buFontTx/>
              <a:buChar char="-"/>
            </a:pPr>
            <a:r>
              <a:rPr lang="en-CA" dirty="0">
                <a:solidFill>
                  <a:srgbClr val="0000CC"/>
                </a:solidFill>
              </a:rPr>
              <a:t>Bad (Canaan)</a:t>
            </a:r>
          </a:p>
        </p:txBody>
      </p:sp>
    </p:spTree>
    <p:extLst>
      <p:ext uri="{BB962C8B-B14F-4D97-AF65-F5344CB8AC3E}">
        <p14:creationId xmlns:p14="http://schemas.microsoft.com/office/powerpoint/2010/main" val="642975316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4704</TotalTime>
  <Words>2078</Words>
  <Application>Microsoft Office PowerPoint</Application>
  <PresentationFormat>On-screen Show (4:3)</PresentationFormat>
  <Paragraphs>203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Wingdings</vt:lpstr>
      <vt:lpstr>Times New Roman</vt:lpstr>
      <vt:lpstr>Arial</vt:lpstr>
      <vt:lpstr>ecp1026.pot</vt:lpstr>
      <vt:lpstr>Turning Points 轉折點</vt:lpstr>
      <vt:lpstr>Turning Points in Moses’ Life</vt:lpstr>
      <vt:lpstr>Turning Points in Moses’ Life</vt:lpstr>
      <vt:lpstr>Turning Points in Moses’ Life</vt:lpstr>
      <vt:lpstr>Turning Points in Brother Jon’s Life</vt:lpstr>
      <vt:lpstr>Turning Points in the Life of …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193</cp:revision>
  <cp:lastPrinted>2001-10-23T02:48:11Z</cp:lastPrinted>
  <dcterms:created xsi:type="dcterms:W3CDTF">2001-02-20T10:09:37Z</dcterms:created>
  <dcterms:modified xsi:type="dcterms:W3CDTF">2022-09-03T17:32:15Z</dcterms:modified>
</cp:coreProperties>
</file>