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9" r:id="rId1"/>
  </p:sldMasterIdLst>
  <p:notesMasterIdLst>
    <p:notesMasterId r:id="rId18"/>
  </p:notesMasterIdLst>
  <p:handoutMasterIdLst>
    <p:handoutMasterId r:id="rId19"/>
  </p:handoutMasterIdLst>
  <p:sldIdLst>
    <p:sldId id="256" r:id="rId2"/>
    <p:sldId id="322" r:id="rId3"/>
    <p:sldId id="315" r:id="rId4"/>
    <p:sldId id="306" r:id="rId5"/>
    <p:sldId id="316" r:id="rId6"/>
    <p:sldId id="317" r:id="rId7"/>
    <p:sldId id="328" r:id="rId8"/>
    <p:sldId id="320" r:id="rId9"/>
    <p:sldId id="319" r:id="rId10"/>
    <p:sldId id="321" r:id="rId11"/>
    <p:sldId id="323" r:id="rId12"/>
    <p:sldId id="311" r:id="rId13"/>
    <p:sldId id="325" r:id="rId14"/>
    <p:sldId id="324" r:id="rId15"/>
    <p:sldId id="326" r:id="rId16"/>
    <p:sldId id="327" r:id="rId17"/>
  </p:sldIdLst>
  <p:sldSz cx="9144000" cy="6858000" type="screen4x3"/>
  <p:notesSz cx="6661150" cy="9871075"/>
  <p:embeddedFontLst>
    <p:embeddedFont>
      <p:font typeface="Roboto" panose="02000000000000000000" pitchFamily="2" charset="0"/>
      <p:regular r:id="rId20"/>
      <p:bold r:id="rId21"/>
      <p:italic r:id="rId22"/>
      <p:boldItalic r:id="rId23"/>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 uri="{2D200454-40CA-4A62-9FC3-DE9A4176ACB9}">
      <p15:notesGuideLst xmlns:p15="http://schemas.microsoft.com/office/powerpoint/2012/main">
        <p15:guide id="1" orient="horz" pos="3109">
          <p15:clr>
            <a:srgbClr val="A4A3A4"/>
          </p15:clr>
        </p15:guide>
        <p15:guide id="2" pos="209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FF0000"/>
    <a:srgbClr val="FF0066"/>
    <a:srgbClr val="CC6600"/>
    <a:srgbClr val="FF5050"/>
    <a:srgbClr val="EAEAEA"/>
    <a:srgbClr val="DDDDDD"/>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14" autoAdjust="0"/>
  </p:normalViewPr>
  <p:slideViewPr>
    <p:cSldViewPr>
      <p:cViewPr varScale="1">
        <p:scale>
          <a:sx n="127" d="100"/>
          <a:sy n="127" d="100"/>
        </p:scale>
        <p:origin x="360" y="60"/>
      </p:cViewPr>
      <p:guideLst>
        <p:guide orient="horz" pos="2112"/>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53" d="100"/>
          <a:sy n="53" d="100"/>
        </p:scale>
        <p:origin x="-1242" y="-96"/>
      </p:cViewPr>
      <p:guideLst>
        <p:guide orient="horz" pos="3109"/>
        <p:guide pos="209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a:p>
        </p:txBody>
      </p:sp>
      <p:sp>
        <p:nvSpPr>
          <p:cNvPr id="54275" name="Rectangle 3"/>
          <p:cNvSpPr>
            <a:spLocks noGrp="1" noChangeArrowheads="1"/>
          </p:cNvSpPr>
          <p:nvPr>
            <p:ph type="dt" sz="quarter"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58FCD680-CDDE-4C89-AAB0-6CDBAEED8050}" type="datetime2">
              <a:rPr lang="zh-TW" altLang="en-US"/>
              <a:pPr>
                <a:defRPr/>
              </a:pPr>
              <a:t>2022年4月1日</a:t>
            </a:fld>
            <a:endParaRPr lang="en-US" altLang="zh-TW"/>
          </a:p>
        </p:txBody>
      </p:sp>
      <p:sp>
        <p:nvSpPr>
          <p:cNvPr id="54276" name="Rectangle 4"/>
          <p:cNvSpPr>
            <a:spLocks noGrp="1" noChangeArrowheads="1"/>
          </p:cNvSpPr>
          <p:nvPr>
            <p:ph type="ftr" sz="quarter" idx="2"/>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a:p>
        </p:txBody>
      </p:sp>
      <p:sp>
        <p:nvSpPr>
          <p:cNvPr id="54277" name="Rectangle 5"/>
          <p:cNvSpPr>
            <a:spLocks noGrp="1" noChangeArrowheads="1"/>
          </p:cNvSpPr>
          <p:nvPr>
            <p:ph type="sldNum" sz="quarter" idx="3"/>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3F8901DC-67C2-4E25-8B5D-1914534C3322}" type="slidenum">
              <a:rPr lang="zh-TW" altLang="en-US"/>
              <a:pPr>
                <a:defRPr/>
              </a:pPr>
              <a:t>‹#›</a:t>
            </a:fld>
            <a:endParaRPr lang="en-US" altLang="zh-TW"/>
          </a:p>
        </p:txBody>
      </p:sp>
    </p:spTree>
    <p:extLst>
      <p:ext uri="{BB962C8B-B14F-4D97-AF65-F5344CB8AC3E}">
        <p14:creationId xmlns:p14="http://schemas.microsoft.com/office/powerpoint/2010/main" val="130851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a:p>
        </p:txBody>
      </p:sp>
      <p:sp>
        <p:nvSpPr>
          <p:cNvPr id="17411" name="Rectangle 3"/>
          <p:cNvSpPr>
            <a:spLocks noGrp="1" noChangeArrowheads="1"/>
          </p:cNvSpPr>
          <p:nvPr>
            <p:ph type="dt"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A50193E4-F2CC-4DB4-87AF-1FA2A0BA0618}" type="datetime2">
              <a:rPr lang="zh-TW" altLang="en-US"/>
              <a:pPr>
                <a:defRPr/>
              </a:pPr>
              <a:t>2022年4月1日</a:t>
            </a:fld>
            <a:endParaRPr lang="en-US" altLang="zh-TW"/>
          </a:p>
        </p:txBody>
      </p:sp>
      <p:sp>
        <p:nvSpPr>
          <p:cNvPr id="3076" name="Rectangle 4"/>
          <p:cNvSpPr>
            <a:spLocks noGrp="1" noRot="1" noChangeAspect="1" noChangeArrowheads="1" noTextEdit="1"/>
          </p:cNvSpPr>
          <p:nvPr>
            <p:ph type="sldImg" idx="2"/>
          </p:nvPr>
        </p:nvSpPr>
        <p:spPr bwMode="auto">
          <a:xfrm>
            <a:off x="862013" y="739775"/>
            <a:ext cx="4937125" cy="37020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887413" y="4689475"/>
            <a:ext cx="4886325" cy="444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noProof="0"/>
              <a:t>Click to edit Master text styles</a:t>
            </a:r>
          </a:p>
          <a:p>
            <a:pPr lvl="1"/>
            <a:r>
              <a:rPr lang="en-US" altLang="zh-TW" noProof="0"/>
              <a:t>Second level</a:t>
            </a:r>
          </a:p>
          <a:p>
            <a:pPr lvl="2"/>
            <a:r>
              <a:rPr lang="en-US" altLang="zh-TW" noProof="0"/>
              <a:t>Third level</a:t>
            </a:r>
          </a:p>
          <a:p>
            <a:pPr lvl="3"/>
            <a:r>
              <a:rPr lang="en-US" altLang="zh-TW" noProof="0"/>
              <a:t>Fourth level</a:t>
            </a:r>
          </a:p>
          <a:p>
            <a:pPr lvl="4"/>
            <a:r>
              <a:rPr lang="en-US" altLang="zh-TW" noProof="0"/>
              <a:t>Fifth level</a:t>
            </a:r>
          </a:p>
        </p:txBody>
      </p:sp>
      <p:sp>
        <p:nvSpPr>
          <p:cNvPr id="17414" name="Rectangle 6"/>
          <p:cNvSpPr>
            <a:spLocks noGrp="1" noChangeArrowheads="1"/>
          </p:cNvSpPr>
          <p:nvPr>
            <p:ph type="ftr" sz="quarter" idx="4"/>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a:p>
        </p:txBody>
      </p:sp>
      <p:sp>
        <p:nvSpPr>
          <p:cNvPr id="17415" name="Rectangle 7"/>
          <p:cNvSpPr>
            <a:spLocks noGrp="1" noChangeArrowheads="1"/>
          </p:cNvSpPr>
          <p:nvPr>
            <p:ph type="sldNum" sz="quarter" idx="5"/>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9552A38B-BF28-49C6-8E2B-C17FFCACC47D}" type="slidenum">
              <a:rPr lang="zh-TW" altLang="en-US"/>
              <a:pPr>
                <a:defRPr/>
              </a:pPr>
              <a:t>‹#›</a:t>
            </a:fld>
            <a:endParaRPr lang="en-US" altLang="zh-TW"/>
          </a:p>
        </p:txBody>
      </p:sp>
    </p:spTree>
    <p:extLst>
      <p:ext uri="{BB962C8B-B14F-4D97-AF65-F5344CB8AC3E}">
        <p14:creationId xmlns:p14="http://schemas.microsoft.com/office/powerpoint/2010/main" val="2221042290"/>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a:t>Learning to Communicate</a:t>
            </a:r>
            <a:endParaRPr lang="en-US" altLang="zh-TW" sz="1200"/>
          </a:p>
        </p:txBody>
      </p:sp>
      <p:sp>
        <p:nvSpPr>
          <p:cNvPr id="6147" name="Rectangle 3"/>
          <p:cNvSpPr>
            <a:spLocks noGrp="1" noChangeArrowheads="1"/>
          </p:cNvSpPr>
          <p:nvPr>
            <p:ph type="dt" sz="quarter" idx="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20814C9-B41C-492E-8B5A-A1150CC5FD90}" type="datetime2">
              <a:rPr lang="zh-TW" altLang="en-US" sz="1200" smtClean="0"/>
              <a:pPr/>
              <a:t>2022年4月1日</a:t>
            </a:fld>
            <a:endParaRPr lang="en-US" altLang="zh-TW" sz="1200"/>
          </a:p>
        </p:txBody>
      </p:sp>
      <p:sp>
        <p:nvSpPr>
          <p:cNvPr id="6148" name="Rectangle 6"/>
          <p:cNvSpPr>
            <a:spLocks noGrp="1" noChangeArrowheads="1"/>
          </p:cNvSpPr>
          <p:nvPr>
            <p:ph type="ftr" sz="quarter" idx="4"/>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a:t>(c)2009, Jonathon David White http://rc.xiaotu.com</a:t>
            </a:r>
            <a:endParaRPr lang="en-US" altLang="zh-TW" sz="1200"/>
          </a:p>
        </p:txBody>
      </p:sp>
      <p:sp>
        <p:nvSpPr>
          <p:cNvPr id="6149"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E905377-BB74-4E53-A88F-AAFD74BD059B}" type="slidenum">
              <a:rPr lang="zh-TW" altLang="en-US" sz="1200" smtClean="0"/>
              <a:pPr/>
              <a:t>1</a:t>
            </a:fld>
            <a:endParaRPr lang="en-US" altLang="zh-TW" sz="1200"/>
          </a:p>
        </p:txBody>
      </p:sp>
      <p:sp>
        <p:nvSpPr>
          <p:cNvPr id="6150" name="Rectangle 2"/>
          <p:cNvSpPr>
            <a:spLocks noGrp="1" noRot="1" noChangeAspect="1" noChangeArrowheads="1" noTextEdit="1"/>
          </p:cNvSpPr>
          <p:nvPr>
            <p:ph type="sldImg"/>
          </p:nvPr>
        </p:nvSpPr>
        <p:spPr>
          <a:ln/>
        </p:spPr>
      </p:sp>
      <p:sp>
        <p:nvSpPr>
          <p:cNvPr id="6151" name="Rectangle 3"/>
          <p:cNvSpPr>
            <a:spLocks noGrp="1" noChangeArrowheads="1"/>
          </p:cNvSpPr>
          <p:nvPr>
            <p:ph type="body" idx="1"/>
          </p:nvPr>
        </p:nvSpPr>
        <p:spPr>
          <a:noFill/>
        </p:spPr>
        <p:txBody>
          <a:bodyPr/>
          <a:lstStyle/>
          <a:p>
            <a:endParaRPr lang="zh-TW" altLang="en-US" dirty="0"/>
          </a:p>
        </p:txBody>
      </p:sp>
    </p:spTree>
    <p:extLst>
      <p:ext uri="{BB962C8B-B14F-4D97-AF65-F5344CB8AC3E}">
        <p14:creationId xmlns:p14="http://schemas.microsoft.com/office/powerpoint/2010/main" val="4854045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2819400" cy="71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04800" y="1828800"/>
            <a:ext cx="86106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81100" y="4267200"/>
            <a:ext cx="6858000" cy="838200"/>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E08E2B5E-8D0A-40E6-82F5-A66635BCC4A9}"/>
              </a:ext>
            </a:extLst>
          </p:cNvPr>
          <p:cNvSpPr>
            <a:spLocks noGrp="1"/>
          </p:cNvSpPr>
          <p:nvPr>
            <p:ph type="body" sz="quarter" idx="10" hasCustomPrompt="1"/>
          </p:nvPr>
        </p:nvSpPr>
        <p:spPr>
          <a:xfrm>
            <a:off x="4800600" y="5181600"/>
            <a:ext cx="4267200" cy="1143000"/>
          </a:xfrm>
        </p:spPr>
        <p:txBody>
          <a:bodyPr/>
          <a:lstStyle>
            <a:lvl1pPr marL="0" indent="0" algn="r">
              <a:buFontTx/>
              <a:buNone/>
              <a:defRPr/>
            </a:lvl1pPr>
          </a:lstStyle>
          <a:p>
            <a:pPr lvl="0"/>
            <a:r>
              <a:rPr lang="en-US" dirty="0"/>
              <a:t>Speakers</a:t>
            </a:r>
            <a:endParaRPr lang="en-CA" dirty="0"/>
          </a:p>
        </p:txBody>
      </p:sp>
    </p:spTree>
    <p:extLst>
      <p:ext uri="{BB962C8B-B14F-4D97-AF65-F5344CB8AC3E}">
        <p14:creationId xmlns:p14="http://schemas.microsoft.com/office/powerpoint/2010/main" val="4082923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3454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No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0" indent="0">
              <a:buFontTx/>
              <a:buNone/>
              <a:defRPr/>
            </a:lvl1pPr>
            <a:lvl2pPr marL="457200" indent="0">
              <a:buFontTx/>
              <a:buNone/>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1744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lgn="ctr">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4287068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458200" cy="685800"/>
          </a:xfrm>
        </p:spPr>
        <p:txBody>
          <a:bodyPr/>
          <a:lstStyle/>
          <a:p>
            <a:r>
              <a:rPr lang="en-US"/>
              <a:t>Click to edit Master title style</a:t>
            </a:r>
          </a:p>
        </p:txBody>
      </p:sp>
      <p:sp>
        <p:nvSpPr>
          <p:cNvPr id="3" name="Content Placeholder 2"/>
          <p:cNvSpPr>
            <a:spLocks noGrp="1"/>
          </p:cNvSpPr>
          <p:nvPr>
            <p:ph sz="half" idx="1"/>
          </p:nvPr>
        </p:nvSpPr>
        <p:spPr>
          <a:xfrm>
            <a:off x="228600" y="914400"/>
            <a:ext cx="5029200" cy="5486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914400"/>
            <a:ext cx="3886200" cy="5486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3142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_No Bulle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458200" cy="685800"/>
          </a:xfrm>
        </p:spPr>
        <p:txBody>
          <a:bodyPr/>
          <a:lstStyle/>
          <a:p>
            <a:r>
              <a:rPr lang="en-US"/>
              <a:t>Click to edit Master title style</a:t>
            </a:r>
          </a:p>
        </p:txBody>
      </p:sp>
      <p:sp>
        <p:nvSpPr>
          <p:cNvPr id="3" name="Content Placeholder 2"/>
          <p:cNvSpPr>
            <a:spLocks noGrp="1"/>
          </p:cNvSpPr>
          <p:nvPr>
            <p:ph sz="half" idx="1"/>
          </p:nvPr>
        </p:nvSpPr>
        <p:spPr>
          <a:xfrm>
            <a:off x="76200" y="914400"/>
            <a:ext cx="5181600" cy="54864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914400"/>
            <a:ext cx="3810000" cy="54864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3368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2_Content_Left_Bulle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458200" cy="685800"/>
          </a:xfrm>
        </p:spPr>
        <p:txBody>
          <a:bodyPr/>
          <a:lstStyle/>
          <a:p>
            <a:r>
              <a:rPr lang="en-US"/>
              <a:t>Click to edit Master title style</a:t>
            </a:r>
          </a:p>
        </p:txBody>
      </p:sp>
      <p:sp>
        <p:nvSpPr>
          <p:cNvPr id="3" name="Content Placeholder 2"/>
          <p:cNvSpPr>
            <a:spLocks noGrp="1"/>
          </p:cNvSpPr>
          <p:nvPr>
            <p:ph sz="half" idx="1"/>
          </p:nvPr>
        </p:nvSpPr>
        <p:spPr>
          <a:xfrm>
            <a:off x="76200" y="914400"/>
            <a:ext cx="5181600" cy="5486400"/>
          </a:xfrm>
        </p:spPr>
        <p:txBody>
          <a:bodyPr/>
          <a:lstStyle>
            <a:lvl1pPr marL="457200" indent="-457200">
              <a:buFont typeface="Arial" panose="020B0604020202020204" pitchFamily="34" charset="0"/>
              <a:buChar char="•"/>
              <a:defRPr/>
            </a:lvl1pPr>
            <a:lvl2pPr marL="914400" indent="-457200">
              <a:buFont typeface="Wingdings" panose="05000000000000000000" pitchFamily="2" charset="2"/>
              <a:buChar char="Ø"/>
              <a:defRPr/>
            </a:lvl2pPr>
            <a:lvl3pPr marL="1257300" indent="-342900">
              <a:buFont typeface="Arial" panose="020B0604020202020204" pitchFamily="34" charset="0"/>
              <a:buChar char="•"/>
              <a:defRPr/>
            </a:lvl3pPr>
            <a:lvl4pPr marL="1714500" indent="-342900">
              <a:buFont typeface="Arial" panose="020B0604020202020204" pitchFamily="34" charset="0"/>
              <a:buChar char="•"/>
              <a:defRPr/>
            </a:lvl4pPr>
            <a:lvl5pPr marL="2171700" indent="-342900">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257800" y="914400"/>
            <a:ext cx="3810000" cy="54864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7159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2_Two Content_No Bullet_VerticalTile">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877300" cy="685800"/>
          </a:xfrm>
        </p:spPr>
        <p:txBody>
          <a:bodyPr/>
          <a:lstStyle/>
          <a:p>
            <a:r>
              <a:rPr lang="en-US"/>
              <a:t>Click to edit Master title style</a:t>
            </a:r>
          </a:p>
        </p:txBody>
      </p:sp>
      <p:sp>
        <p:nvSpPr>
          <p:cNvPr id="3" name="Content Placeholder 2"/>
          <p:cNvSpPr>
            <a:spLocks noGrp="1"/>
          </p:cNvSpPr>
          <p:nvPr>
            <p:ph sz="half" idx="1"/>
          </p:nvPr>
        </p:nvSpPr>
        <p:spPr>
          <a:xfrm>
            <a:off x="76200" y="3962400"/>
            <a:ext cx="8991600" cy="2590800"/>
          </a:xfrm>
        </p:spPr>
        <p:txBody>
          <a:bodyPr>
            <a:normAutofit/>
          </a:bodyPr>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76200" y="914400"/>
            <a:ext cx="8991600" cy="2819400"/>
          </a:xfrm>
        </p:spPr>
        <p:txBody>
          <a:bodyPr>
            <a:normAutofit/>
          </a:bodyPr>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21113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800" y="4763"/>
            <a:ext cx="8454189" cy="701675"/>
          </a:xfrm>
        </p:spPr>
        <p:txBody>
          <a:bodyPr/>
          <a:lstStyle/>
          <a:p>
            <a:r>
              <a:rPr lang="en-US" dirty="0"/>
              <a:t>Click to edit Master title style</a:t>
            </a:r>
          </a:p>
        </p:txBody>
      </p:sp>
      <p:sp>
        <p:nvSpPr>
          <p:cNvPr id="3" name="Text Placeholder 2"/>
          <p:cNvSpPr>
            <a:spLocks noGrp="1"/>
          </p:cNvSpPr>
          <p:nvPr>
            <p:ph type="body" idx="1" hasCustomPrompt="1"/>
          </p:nvPr>
        </p:nvSpPr>
        <p:spPr>
          <a:xfrm>
            <a:off x="304801" y="706438"/>
            <a:ext cx="4203138"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304800" y="1143000"/>
            <a:ext cx="4194175" cy="5410200"/>
          </a:xfrm>
        </p:spPr>
        <p:txBody>
          <a:bodyPr/>
          <a:lstStyle>
            <a:lvl1pPr marL="514350" indent="-514350">
              <a:buFont typeface="+mj-lt"/>
              <a:buAutoNum type="arabicPeriod"/>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4638114" y="706438"/>
            <a:ext cx="4277286"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p:cNvSpPr>
            <a:spLocks noGrp="1"/>
          </p:cNvSpPr>
          <p:nvPr>
            <p:ph sz="quarter" idx="4"/>
          </p:nvPr>
        </p:nvSpPr>
        <p:spPr>
          <a:xfrm>
            <a:off x="4629150" y="1143000"/>
            <a:ext cx="4286250" cy="5410200"/>
          </a:xfrm>
        </p:spPr>
        <p:txBody>
          <a:bodyPr/>
          <a:lstStyle>
            <a:lvl1pPr marL="514350" indent="-514350">
              <a:buFont typeface="+mj-lt"/>
              <a:buAutoNum type="arabicPeriod"/>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79144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_NoBullet">
    <p:spTree>
      <p:nvGrpSpPr>
        <p:cNvPr id="1" name=""/>
        <p:cNvGrpSpPr/>
        <p:nvPr/>
      </p:nvGrpSpPr>
      <p:grpSpPr>
        <a:xfrm>
          <a:off x="0" y="0"/>
          <a:ext cx="0" cy="0"/>
          <a:chOff x="0" y="0"/>
          <a:chExt cx="0" cy="0"/>
        </a:xfrm>
      </p:grpSpPr>
      <p:sp>
        <p:nvSpPr>
          <p:cNvPr id="2" name="Title 1"/>
          <p:cNvSpPr>
            <a:spLocks noGrp="1"/>
          </p:cNvSpPr>
          <p:nvPr>
            <p:ph type="title"/>
          </p:nvPr>
        </p:nvSpPr>
        <p:spPr>
          <a:xfrm>
            <a:off x="685800" y="4763"/>
            <a:ext cx="8454189" cy="701675"/>
          </a:xfrm>
        </p:spPr>
        <p:txBody>
          <a:bodyPr/>
          <a:lstStyle/>
          <a:p>
            <a:r>
              <a:rPr lang="en-US" dirty="0"/>
              <a:t>Click to edit Master title style</a:t>
            </a:r>
          </a:p>
        </p:txBody>
      </p:sp>
      <p:sp>
        <p:nvSpPr>
          <p:cNvPr id="3" name="Text Placeholder 2"/>
          <p:cNvSpPr>
            <a:spLocks noGrp="1"/>
          </p:cNvSpPr>
          <p:nvPr>
            <p:ph type="body" idx="1" hasCustomPrompt="1"/>
          </p:nvPr>
        </p:nvSpPr>
        <p:spPr>
          <a:xfrm>
            <a:off x="76200" y="706438"/>
            <a:ext cx="4191000"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76200" y="1143000"/>
            <a:ext cx="4953000" cy="5410200"/>
          </a:xfrm>
        </p:spPr>
        <p:txBody>
          <a:bodyPr/>
          <a:lstStyle>
            <a:lvl1pPr marL="0" indent="0">
              <a:buFontTx/>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5334000" y="706438"/>
            <a:ext cx="3581400"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p:cNvSpPr>
            <a:spLocks noGrp="1"/>
          </p:cNvSpPr>
          <p:nvPr>
            <p:ph sz="quarter" idx="4"/>
          </p:nvPr>
        </p:nvSpPr>
        <p:spPr>
          <a:xfrm>
            <a:off x="5029200" y="1143000"/>
            <a:ext cx="4110788" cy="5410200"/>
          </a:xfrm>
        </p:spPr>
        <p:txBody>
          <a:bodyPr/>
          <a:lstStyle>
            <a:lvl1pPr marL="0" indent="0">
              <a:buFontTx/>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5751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25148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51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871187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51587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97173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400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6705600" cy="640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9897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hyperlink" Target="https://www.aizhu.com/zcbc"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53455"/>
            <a:ext cx="845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p>
            <a:pPr lvl="0"/>
            <a:r>
              <a:rPr lang="en-US" altLang="zh-TW" dirty="0"/>
              <a:t>Click to edit Master title style</a:t>
            </a:r>
          </a:p>
        </p:txBody>
      </p:sp>
      <p:sp>
        <p:nvSpPr>
          <p:cNvPr id="1027" name="Rectangle 3"/>
          <p:cNvSpPr>
            <a:spLocks noGrp="1" noChangeArrowheads="1"/>
          </p:cNvSpPr>
          <p:nvPr>
            <p:ph type="body" idx="1"/>
          </p:nvPr>
        </p:nvSpPr>
        <p:spPr bwMode="auto">
          <a:xfrm>
            <a:off x="228600" y="914400"/>
            <a:ext cx="86868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Text Box 9"/>
          <p:cNvSpPr txBox="1">
            <a:spLocks noChangeArrowheads="1"/>
          </p:cNvSpPr>
          <p:nvPr userDrawn="1"/>
        </p:nvSpPr>
        <p:spPr bwMode="auto">
          <a:xfrm>
            <a:off x="6781800" y="64008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a:solidFill>
                  <a:schemeClr val="tx2"/>
                </a:solidFill>
                <a:ea typeface="新細明體" panose="02020500000000000000" pitchFamily="18" charset="-120"/>
              </a:rPr>
              <a:t>(</a:t>
            </a:r>
            <a:fld id="{27760D3E-7DFD-4E3A-9912-1455634BB3C1}" type="slidenum">
              <a:rPr lang="en-US" altLang="zh-TW" smtClean="0">
                <a:solidFill>
                  <a:schemeClr val="tx2"/>
                </a:solidFill>
                <a:ea typeface="新細明體" panose="02020500000000000000" pitchFamily="18" charset="-120"/>
              </a:rPr>
              <a:pPr algn="r">
                <a:spcBef>
                  <a:spcPct val="50000"/>
                </a:spcBef>
                <a:defRPr/>
              </a:pPr>
              <a:t>‹#›</a:t>
            </a:fld>
            <a:r>
              <a:rPr lang="en-US" altLang="zh-TW">
                <a:solidFill>
                  <a:schemeClr val="tx2"/>
                </a:solidFill>
                <a:ea typeface="新細明體" panose="02020500000000000000" pitchFamily="18" charset="-120"/>
              </a:rPr>
              <a:t>)</a:t>
            </a:r>
          </a:p>
        </p:txBody>
      </p:sp>
      <p:sp>
        <p:nvSpPr>
          <p:cNvPr id="1029" name="Text Box 10"/>
          <p:cNvSpPr txBox="1">
            <a:spLocks noChangeArrowheads="1"/>
          </p:cNvSpPr>
          <p:nvPr userDrawn="1"/>
        </p:nvSpPr>
        <p:spPr bwMode="auto">
          <a:xfrm>
            <a:off x="228600" y="6561138"/>
            <a:ext cx="81534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1200" dirty="0">
                <a:solidFill>
                  <a:schemeClr val="tx2"/>
                </a:solidFill>
                <a:ea typeface="新細明體" panose="02020500000000000000" pitchFamily="18" charset="-120"/>
              </a:rPr>
              <a:t>Zhong-Li Christian Bible Church </a:t>
            </a:r>
            <a:r>
              <a:rPr lang="en-US" altLang="zh-TW" sz="1200" dirty="0">
                <a:solidFill>
                  <a:schemeClr val="accent4"/>
                </a:solidFill>
                <a:ea typeface="新細明體" panose="02020500000000000000" pitchFamily="18" charset="-120"/>
                <a:hlinkClick r:id="rId18"/>
              </a:rPr>
              <a:t>https://www.aizhu.com/zcbc</a:t>
            </a:r>
            <a:endParaRPr lang="en-US" altLang="zh-TW" sz="1200" u="sng" dirty="0">
              <a:solidFill>
                <a:schemeClr val="accent4"/>
              </a:solidFill>
              <a:ea typeface="新細明體" panose="02020500000000000000" pitchFamily="18" charset="-120"/>
            </a:endParaRPr>
          </a:p>
        </p:txBody>
      </p:sp>
      <p:pic>
        <p:nvPicPr>
          <p:cNvPr id="1030" name="Picture 1"/>
          <p:cNvPicPr>
            <a:picLocks noChangeAspect="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22225" y="36513"/>
            <a:ext cx="66357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9" r:id="rId1"/>
    <p:sldLayoutId id="2147483788" r:id="rId2"/>
    <p:sldLayoutId id="2147483800" r:id="rId3"/>
    <p:sldLayoutId id="2147483789" r:id="rId4"/>
    <p:sldLayoutId id="2147483790" r:id="rId5"/>
    <p:sldLayoutId id="2147483791" r:id="rId6"/>
    <p:sldLayoutId id="2147483803" r:id="rId7"/>
    <p:sldLayoutId id="2147483802" r:id="rId8"/>
    <p:sldLayoutId id="2147483792" r:id="rId9"/>
    <p:sldLayoutId id="2147483801" r:id="rId10"/>
    <p:sldLayoutId id="2147483793" r:id="rId11"/>
    <p:sldLayoutId id="2147483794" r:id="rId12"/>
    <p:sldLayoutId id="2147483795" r:id="rId13"/>
    <p:sldLayoutId id="2147483796" r:id="rId14"/>
    <p:sldLayoutId id="2147483797" r:id="rId15"/>
    <p:sldLayoutId id="2147483798" r:id="rId16"/>
  </p:sldLayoutIdLst>
  <p:txStyles>
    <p:titleStyle>
      <a:lvl1pPr algn="ctr" rtl="0" eaLnBrk="0" fontAlgn="base" hangingPunct="0">
        <a:spcBef>
          <a:spcPct val="0"/>
        </a:spcBef>
        <a:spcAft>
          <a:spcPct val="0"/>
        </a:spcAft>
        <a:defRPr sz="4400" kern="1200">
          <a:solidFill>
            <a:schemeClr val="accent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youtu.be/cHxYATBjW7k" TargetMode="External"/><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hyperlink" Target="https://youtu.be/97a_s6aUI9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CA" altLang="zh-CN" dirty="0"/>
              <a:t>Humble Yourself</a:t>
            </a:r>
            <a:endParaRPr lang="en-US" altLang="zh-TW" dirty="0"/>
          </a:p>
        </p:txBody>
      </p:sp>
      <p:sp>
        <p:nvSpPr>
          <p:cNvPr id="4" name="Subtitle 3">
            <a:extLst>
              <a:ext uri="{FF2B5EF4-FFF2-40B4-BE49-F238E27FC236}">
                <a16:creationId xmlns:a16="http://schemas.microsoft.com/office/drawing/2014/main" id="{BB984C0F-80BC-43DD-A172-0149F5D4FA85}"/>
              </a:ext>
            </a:extLst>
          </p:cNvPr>
          <p:cNvSpPr>
            <a:spLocks noGrp="1"/>
          </p:cNvSpPr>
          <p:nvPr>
            <p:ph type="subTitle" idx="1"/>
          </p:nvPr>
        </p:nvSpPr>
        <p:spPr/>
        <p:txBody>
          <a:bodyPr>
            <a:normAutofit lnSpcReduction="10000"/>
          </a:bodyPr>
          <a:lstStyle/>
          <a:p>
            <a:r>
              <a:rPr lang="en-CA" altLang="zh-TW" dirty="0"/>
              <a:t>John 13:1-5,</a:t>
            </a:r>
            <a:r>
              <a:rPr lang="zh-CN" altLang="en-US" dirty="0"/>
              <a:t> </a:t>
            </a:r>
            <a:r>
              <a:rPr lang="en-CA" altLang="zh-CN" dirty="0"/>
              <a:t>12-</a:t>
            </a:r>
            <a:r>
              <a:rPr lang="en-CA" altLang="zh-TW" dirty="0"/>
              <a:t>17</a:t>
            </a:r>
          </a:p>
          <a:p>
            <a:r>
              <a:rPr lang="en-CA" dirty="0"/>
              <a:t>Key Verse: 13:12</a:t>
            </a:r>
          </a:p>
        </p:txBody>
      </p:sp>
      <p:sp>
        <p:nvSpPr>
          <p:cNvPr id="5" name="Text Placeholder 4">
            <a:extLst>
              <a:ext uri="{FF2B5EF4-FFF2-40B4-BE49-F238E27FC236}">
                <a16:creationId xmlns:a16="http://schemas.microsoft.com/office/drawing/2014/main" id="{2218FE15-E685-47C4-8444-21A21F41261E}"/>
              </a:ext>
            </a:extLst>
          </p:cNvPr>
          <p:cNvSpPr>
            <a:spLocks noGrp="1"/>
          </p:cNvSpPr>
          <p:nvPr>
            <p:ph type="body" sz="quarter" idx="10"/>
          </p:nvPr>
        </p:nvSpPr>
        <p:spPr/>
        <p:txBody>
          <a:bodyPr>
            <a:normAutofit lnSpcReduction="10000"/>
          </a:bodyPr>
          <a:lstStyle/>
          <a:p>
            <a:r>
              <a:rPr lang="en-CA" dirty="0"/>
              <a:t>Speaker: Brother Jon</a:t>
            </a:r>
          </a:p>
          <a:p>
            <a:r>
              <a:rPr lang="en-CA" dirty="0"/>
              <a:t>Translator: Sister Ruth</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2BCC0-46E6-4078-8F34-2434FEB15C64}"/>
              </a:ext>
            </a:extLst>
          </p:cNvPr>
          <p:cNvSpPr>
            <a:spLocks noGrp="1"/>
          </p:cNvSpPr>
          <p:nvPr>
            <p:ph type="title"/>
          </p:nvPr>
        </p:nvSpPr>
        <p:spPr/>
        <p:txBody>
          <a:bodyPr>
            <a:normAutofit fontScale="90000"/>
          </a:bodyPr>
          <a:lstStyle/>
          <a:p>
            <a:r>
              <a:rPr lang="en-CA" dirty="0"/>
              <a:t>Outline </a:t>
            </a:r>
            <a:r>
              <a:rPr lang="zh-TW" altLang="en-US" dirty="0"/>
              <a:t>大綱 </a:t>
            </a:r>
            <a:endParaRPr lang="en-CA" dirty="0"/>
          </a:p>
        </p:txBody>
      </p:sp>
      <p:sp>
        <p:nvSpPr>
          <p:cNvPr id="3" name="Content Placeholder 2">
            <a:extLst>
              <a:ext uri="{FF2B5EF4-FFF2-40B4-BE49-F238E27FC236}">
                <a16:creationId xmlns:a16="http://schemas.microsoft.com/office/drawing/2014/main" id="{CFA0F626-927D-4DE7-A6F5-157C875A80A7}"/>
              </a:ext>
            </a:extLst>
          </p:cNvPr>
          <p:cNvSpPr>
            <a:spLocks noGrp="1"/>
          </p:cNvSpPr>
          <p:nvPr>
            <p:ph sz="half" idx="1"/>
          </p:nvPr>
        </p:nvSpPr>
        <p:spPr/>
        <p:txBody>
          <a:bodyPr/>
          <a:lstStyle/>
          <a:p>
            <a:pPr marL="514350" indent="-514350">
              <a:buAutoNum type="arabicPeriod"/>
            </a:pPr>
            <a:r>
              <a:rPr lang="zh-TW" b="0" i="0" dirty="0">
                <a:solidFill>
                  <a:srgbClr val="000000"/>
                </a:solidFill>
                <a:effectLst/>
                <a:ea typeface="Roboto" panose="02000000000000000000" pitchFamily="2" charset="0"/>
              </a:rPr>
              <a:t>活出來</a:t>
            </a:r>
            <a:r>
              <a:rPr lang="zh-TW" altLang="en-US" b="0" i="0" dirty="0">
                <a:solidFill>
                  <a:srgbClr val="000000"/>
                </a:solidFill>
                <a:effectLst/>
                <a:latin typeface="Roboto" panose="02000000000000000000" pitchFamily="2" charset="0"/>
              </a:rPr>
              <a:t>的比喻（約翰福音 </a:t>
            </a:r>
            <a:r>
              <a:rPr lang="en-US" altLang="zh-TW" b="0" i="0" dirty="0">
                <a:solidFill>
                  <a:srgbClr val="000000"/>
                </a:solidFill>
                <a:effectLst/>
                <a:latin typeface="Roboto" panose="02000000000000000000" pitchFamily="2" charset="0"/>
              </a:rPr>
              <a:t>13:1-5</a:t>
            </a:r>
            <a:r>
              <a:rPr lang="zh-TW" altLang="en-US" b="0" i="0" dirty="0">
                <a:solidFill>
                  <a:srgbClr val="000000"/>
                </a:solidFill>
                <a:effectLst/>
                <a:latin typeface="Roboto" panose="02000000000000000000" pitchFamily="2" charset="0"/>
              </a:rPr>
              <a:t>） </a:t>
            </a:r>
            <a:endParaRPr lang="en-CA" altLang="zh-TW" b="0" i="0" dirty="0">
              <a:solidFill>
                <a:srgbClr val="000000"/>
              </a:solidFill>
              <a:effectLst/>
              <a:latin typeface="Roboto" panose="02000000000000000000" pitchFamily="2" charset="0"/>
            </a:endParaRPr>
          </a:p>
          <a:p>
            <a:pPr marL="514350" indent="-514350">
              <a:buAutoNum type="arabicPeriod"/>
            </a:pPr>
            <a:r>
              <a:rPr lang="zh-TW" altLang="en-US" b="0" i="0" dirty="0">
                <a:solidFill>
                  <a:srgbClr val="000000"/>
                </a:solidFill>
                <a:effectLst/>
                <a:latin typeface="Roboto" panose="02000000000000000000" pitchFamily="2" charset="0"/>
              </a:rPr>
              <a:t>處理彼得的打擾（約翰福音 </a:t>
            </a:r>
            <a:r>
              <a:rPr lang="en-US" altLang="zh-TW" b="0" i="0" dirty="0">
                <a:solidFill>
                  <a:srgbClr val="000000"/>
                </a:solidFill>
                <a:effectLst/>
                <a:latin typeface="Roboto" panose="02000000000000000000" pitchFamily="2" charset="0"/>
              </a:rPr>
              <a:t>13:6-11</a:t>
            </a:r>
            <a:r>
              <a:rPr lang="zh-TW" altLang="en-US" b="0" i="0" dirty="0">
                <a:solidFill>
                  <a:srgbClr val="000000"/>
                </a:solidFill>
                <a:effectLst/>
                <a:latin typeface="Roboto" panose="02000000000000000000" pitchFamily="2" charset="0"/>
              </a:rPr>
              <a:t>） </a:t>
            </a:r>
            <a:endParaRPr lang="en-CA" altLang="zh-TW" b="0" i="0" dirty="0">
              <a:solidFill>
                <a:srgbClr val="000000"/>
              </a:solidFill>
              <a:effectLst/>
              <a:latin typeface="Roboto" panose="02000000000000000000" pitchFamily="2" charset="0"/>
            </a:endParaRPr>
          </a:p>
          <a:p>
            <a:pPr marL="514350" indent="-514350">
              <a:buAutoNum type="arabicPeriod"/>
            </a:pPr>
            <a:r>
              <a:rPr lang="zh-CN" altLang="en-US" b="0" i="0" dirty="0">
                <a:solidFill>
                  <a:srgbClr val="000000"/>
                </a:solidFill>
                <a:effectLst/>
                <a:latin typeface="Roboto" panose="02000000000000000000" pitchFamily="2" charset="0"/>
              </a:rPr>
              <a:t>寓言解释和行动号召 </a:t>
            </a:r>
            <a:r>
              <a:rPr lang="zh-TW" altLang="en-US" b="0" i="0" dirty="0">
                <a:solidFill>
                  <a:srgbClr val="000000"/>
                </a:solidFill>
                <a:effectLst/>
                <a:latin typeface="Roboto" panose="02000000000000000000" pitchFamily="2" charset="0"/>
              </a:rPr>
              <a:t>（約翰福音 </a:t>
            </a:r>
            <a:r>
              <a:rPr lang="en-US" altLang="zh-TW" b="0" i="0" dirty="0">
                <a:solidFill>
                  <a:srgbClr val="000000"/>
                </a:solidFill>
                <a:effectLst/>
                <a:latin typeface="Roboto" panose="02000000000000000000" pitchFamily="2" charset="0"/>
              </a:rPr>
              <a:t>13:12-17</a:t>
            </a:r>
            <a:r>
              <a:rPr lang="zh-TW" altLang="en-US" b="0" i="0" dirty="0">
                <a:solidFill>
                  <a:srgbClr val="000000"/>
                </a:solidFill>
                <a:effectLst/>
                <a:latin typeface="Roboto" panose="02000000000000000000" pitchFamily="2" charset="0"/>
              </a:rPr>
              <a:t>）</a:t>
            </a:r>
            <a:endParaRPr lang="en-CA" dirty="0"/>
          </a:p>
        </p:txBody>
      </p:sp>
      <p:sp>
        <p:nvSpPr>
          <p:cNvPr id="4" name="Content Placeholder 3">
            <a:extLst>
              <a:ext uri="{FF2B5EF4-FFF2-40B4-BE49-F238E27FC236}">
                <a16:creationId xmlns:a16="http://schemas.microsoft.com/office/drawing/2014/main" id="{CD6B1C68-24C2-4359-B996-D765E9CF65A9}"/>
              </a:ext>
            </a:extLst>
          </p:cNvPr>
          <p:cNvSpPr>
            <a:spLocks noGrp="1"/>
          </p:cNvSpPr>
          <p:nvPr>
            <p:ph sz="half" idx="2"/>
          </p:nvPr>
        </p:nvSpPr>
        <p:spPr/>
        <p:txBody>
          <a:bodyPr/>
          <a:lstStyle/>
          <a:p>
            <a:r>
              <a:rPr lang="en-CA" dirty="0"/>
              <a:t>1. A Living Parable (John 13:1-5,12a)</a:t>
            </a:r>
          </a:p>
          <a:p>
            <a:r>
              <a:rPr lang="en-CA" dirty="0"/>
              <a:t>2. Handling Peter’s Interrupt (John 13:6-11)</a:t>
            </a:r>
          </a:p>
          <a:p>
            <a:r>
              <a:rPr lang="en-CA" dirty="0"/>
              <a:t>3. Parable Explained and Call to Action (John 13:12b-17)</a:t>
            </a:r>
          </a:p>
          <a:p>
            <a:endParaRPr lang="en-CA" dirty="0"/>
          </a:p>
        </p:txBody>
      </p:sp>
    </p:spTree>
    <p:extLst>
      <p:ext uri="{BB962C8B-B14F-4D97-AF65-F5344CB8AC3E}">
        <p14:creationId xmlns:p14="http://schemas.microsoft.com/office/powerpoint/2010/main" val="1357055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0BFDD2-97BC-4175-8B31-A00D099A28EB}"/>
              </a:ext>
            </a:extLst>
          </p:cNvPr>
          <p:cNvSpPr/>
          <p:nvPr/>
        </p:nvSpPr>
        <p:spPr>
          <a:xfrm>
            <a:off x="1028700" y="1600200"/>
            <a:ext cx="7086600" cy="2800767"/>
          </a:xfrm>
          <a:prstGeom prst="rect">
            <a:avLst/>
          </a:prstGeom>
          <a:noFill/>
        </p:spPr>
        <p:txBody>
          <a:bodyPr wrap="square" lIns="91440" tIns="45720" rIns="91440" bIns="45720">
            <a:spAutoFit/>
          </a:bodyPr>
          <a:lstStyle/>
          <a:p>
            <a:pPr algn="ctr"/>
            <a:r>
              <a:rPr lang="en-CA" sz="88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 Really </a:t>
            </a:r>
          </a:p>
          <a:p>
            <a:pPr algn="ctr"/>
            <a:r>
              <a:rPr lang="en-CA" sz="88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Strange Story</a:t>
            </a:r>
          </a:p>
        </p:txBody>
      </p:sp>
      <p:sp>
        <p:nvSpPr>
          <p:cNvPr id="5" name="TextBox 4">
            <a:extLst>
              <a:ext uri="{FF2B5EF4-FFF2-40B4-BE49-F238E27FC236}">
                <a16:creationId xmlns:a16="http://schemas.microsoft.com/office/drawing/2014/main" id="{CBD80BED-163D-47BD-AC18-61BC424431CC}"/>
              </a:ext>
            </a:extLst>
          </p:cNvPr>
          <p:cNvSpPr txBox="1"/>
          <p:nvPr/>
        </p:nvSpPr>
        <p:spPr>
          <a:xfrm>
            <a:off x="2895600" y="5562600"/>
            <a:ext cx="6078908" cy="584775"/>
          </a:xfrm>
          <a:prstGeom prst="rect">
            <a:avLst/>
          </a:prstGeom>
          <a:noFill/>
        </p:spPr>
        <p:txBody>
          <a:bodyPr wrap="none" rtlCol="0">
            <a:spAutoFit/>
          </a:bodyPr>
          <a:lstStyle/>
          <a:p>
            <a:pPr algn="r"/>
            <a:r>
              <a:rPr lang="en-CA" sz="3200" dirty="0"/>
              <a:t>And we will learn how strange it is!</a:t>
            </a:r>
          </a:p>
        </p:txBody>
      </p:sp>
    </p:spTree>
    <p:extLst>
      <p:ext uri="{BB962C8B-B14F-4D97-AF65-F5344CB8AC3E}">
        <p14:creationId xmlns:p14="http://schemas.microsoft.com/office/powerpoint/2010/main" val="4177848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13ED14-7B1A-459C-A5F7-9CE9BE25AA10}"/>
              </a:ext>
            </a:extLst>
          </p:cNvPr>
          <p:cNvSpPr>
            <a:spLocks noGrp="1"/>
          </p:cNvSpPr>
          <p:nvPr>
            <p:ph type="title"/>
          </p:nvPr>
        </p:nvSpPr>
        <p:spPr/>
        <p:txBody>
          <a:bodyPr>
            <a:normAutofit fontScale="90000"/>
          </a:bodyPr>
          <a:lstStyle/>
          <a:p>
            <a:r>
              <a:rPr lang="en-CA" dirty="0"/>
              <a:t>Context: Timeline (John 13:1-3)</a:t>
            </a:r>
          </a:p>
        </p:txBody>
      </p:sp>
      <p:sp>
        <p:nvSpPr>
          <p:cNvPr id="4" name="Content Placeholder 3">
            <a:extLst>
              <a:ext uri="{FF2B5EF4-FFF2-40B4-BE49-F238E27FC236}">
                <a16:creationId xmlns:a16="http://schemas.microsoft.com/office/drawing/2014/main" id="{EEB3CA5F-BE0B-49E9-A932-BDDA96F42A7B}"/>
              </a:ext>
            </a:extLst>
          </p:cNvPr>
          <p:cNvSpPr>
            <a:spLocks noGrp="1"/>
          </p:cNvSpPr>
          <p:nvPr>
            <p:ph sz="half" idx="1"/>
          </p:nvPr>
        </p:nvSpPr>
        <p:spPr/>
        <p:txBody>
          <a:bodyPr>
            <a:normAutofit fontScale="85000" lnSpcReduction="20000"/>
          </a:bodyPr>
          <a:lstStyle/>
          <a:p>
            <a:r>
              <a:rPr lang="en-CA" dirty="0"/>
              <a:t>Look back in time</a:t>
            </a:r>
          </a:p>
          <a:p>
            <a:pPr lvl="1"/>
            <a:r>
              <a:rPr lang="en-CA" dirty="0"/>
              <a:t>Triumphant entry</a:t>
            </a:r>
          </a:p>
          <a:p>
            <a:pPr lvl="1"/>
            <a:r>
              <a:rPr lang="en-CA" dirty="0"/>
              <a:t>Clearing the Temple</a:t>
            </a:r>
          </a:p>
          <a:p>
            <a:pPr lvl="1"/>
            <a:r>
              <a:rPr lang="en-CA" dirty="0"/>
              <a:t>End of his public ministry</a:t>
            </a:r>
          </a:p>
          <a:p>
            <a:r>
              <a:rPr lang="en-CA" dirty="0"/>
              <a:t>Look forward in time</a:t>
            </a:r>
          </a:p>
          <a:p>
            <a:pPr lvl="1"/>
            <a:r>
              <a:rPr lang="en-CA" dirty="0"/>
              <a:t>Betrayal by Judas</a:t>
            </a:r>
          </a:p>
          <a:p>
            <a:pPr lvl="1"/>
            <a:r>
              <a:rPr lang="en-CA" dirty="0"/>
              <a:t>Denial by Peter</a:t>
            </a:r>
          </a:p>
          <a:p>
            <a:pPr lvl="1"/>
            <a:r>
              <a:rPr lang="en-CA" dirty="0"/>
              <a:t>Death by Crucifixion</a:t>
            </a:r>
          </a:p>
          <a:p>
            <a:pPr lvl="1"/>
            <a:r>
              <a:rPr lang="en-CA" dirty="0"/>
              <a:t>Resurrection</a:t>
            </a:r>
          </a:p>
          <a:p>
            <a:r>
              <a:rPr lang="en-CA" dirty="0"/>
              <a:t>Present: Evening Passover meal</a:t>
            </a:r>
          </a:p>
        </p:txBody>
      </p:sp>
      <p:sp>
        <p:nvSpPr>
          <p:cNvPr id="11" name="Content Placeholder 10">
            <a:extLst>
              <a:ext uri="{FF2B5EF4-FFF2-40B4-BE49-F238E27FC236}">
                <a16:creationId xmlns:a16="http://schemas.microsoft.com/office/drawing/2014/main" id="{005290A4-EABE-4912-9968-12D97D676942}"/>
              </a:ext>
            </a:extLst>
          </p:cNvPr>
          <p:cNvSpPr>
            <a:spLocks noGrp="1"/>
          </p:cNvSpPr>
          <p:nvPr>
            <p:ph sz="half" idx="2"/>
          </p:nvPr>
        </p:nvSpPr>
        <p:spPr/>
        <p:txBody>
          <a:bodyPr>
            <a:normAutofit fontScale="85000" lnSpcReduction="20000"/>
          </a:bodyPr>
          <a:lstStyle/>
          <a:p>
            <a:r>
              <a:rPr lang="en-US" dirty="0"/>
              <a:t>Now before the feast of the Passover, Jesus, knowing that his time had come that he would depart from this world to the Father… After supper, the devil having already put into the heart of Judas Iscariot, Simon's son, to betray him, Jesus, knowing that the Father had given all things into his hands, and that he came forth from God, and was going to God,</a:t>
            </a:r>
            <a:endParaRPr lang="en-CA" dirty="0"/>
          </a:p>
        </p:txBody>
      </p:sp>
      <p:sp>
        <p:nvSpPr>
          <p:cNvPr id="17" name="Rectangle 16">
            <a:extLst>
              <a:ext uri="{FF2B5EF4-FFF2-40B4-BE49-F238E27FC236}">
                <a16:creationId xmlns:a16="http://schemas.microsoft.com/office/drawing/2014/main" id="{506DFF2F-F813-41EE-AC83-177BE8181DA7}"/>
              </a:ext>
            </a:extLst>
          </p:cNvPr>
          <p:cNvSpPr/>
          <p:nvPr/>
        </p:nvSpPr>
        <p:spPr>
          <a:xfrm>
            <a:off x="394398" y="4800600"/>
            <a:ext cx="4724400" cy="1446550"/>
          </a:xfrm>
          <a:prstGeom prst="rect">
            <a:avLst/>
          </a:prstGeom>
          <a:noFill/>
        </p:spPr>
        <p:txBody>
          <a:bodyPr wrap="square" lIns="91440" tIns="45720" rIns="91440" bIns="45720">
            <a:spAutoFit/>
          </a:bodyPr>
          <a:lstStyle/>
          <a:p>
            <a:pPr algn="ctr"/>
            <a:r>
              <a:rPr lang="en-US" sz="4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Squished Between </a:t>
            </a:r>
          </a:p>
          <a:p>
            <a:pPr algn="ctr"/>
            <a:r>
              <a:rPr lang="en-US" sz="4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Big Events</a:t>
            </a:r>
          </a:p>
        </p:txBody>
      </p:sp>
    </p:spTree>
    <p:extLst>
      <p:ext uri="{BB962C8B-B14F-4D97-AF65-F5344CB8AC3E}">
        <p14:creationId xmlns:p14="http://schemas.microsoft.com/office/powerpoint/2010/main" val="3856724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13ED14-7B1A-459C-A5F7-9CE9BE25AA10}"/>
              </a:ext>
            </a:extLst>
          </p:cNvPr>
          <p:cNvSpPr>
            <a:spLocks noGrp="1"/>
          </p:cNvSpPr>
          <p:nvPr>
            <p:ph type="title"/>
          </p:nvPr>
        </p:nvSpPr>
        <p:spPr/>
        <p:txBody>
          <a:bodyPr>
            <a:normAutofit fontScale="90000"/>
          </a:bodyPr>
          <a:lstStyle/>
          <a:p>
            <a:r>
              <a:rPr lang="en-CA" dirty="0"/>
              <a:t>Thoughts of 13 men (John 13:1-3)</a:t>
            </a:r>
          </a:p>
        </p:txBody>
      </p:sp>
      <p:sp>
        <p:nvSpPr>
          <p:cNvPr id="4" name="Content Placeholder 3">
            <a:extLst>
              <a:ext uri="{FF2B5EF4-FFF2-40B4-BE49-F238E27FC236}">
                <a16:creationId xmlns:a16="http://schemas.microsoft.com/office/drawing/2014/main" id="{EEB3CA5F-BE0B-49E9-A932-BDDA96F42A7B}"/>
              </a:ext>
            </a:extLst>
          </p:cNvPr>
          <p:cNvSpPr>
            <a:spLocks noGrp="1"/>
          </p:cNvSpPr>
          <p:nvPr>
            <p:ph sz="half" idx="1"/>
          </p:nvPr>
        </p:nvSpPr>
        <p:spPr/>
        <p:txBody>
          <a:bodyPr>
            <a:normAutofit fontScale="85000" lnSpcReduction="20000"/>
          </a:bodyPr>
          <a:lstStyle/>
          <a:p>
            <a:r>
              <a:rPr lang="en-CA" dirty="0"/>
              <a:t>11 men are thinking power</a:t>
            </a:r>
          </a:p>
          <a:p>
            <a:pPr lvl="1"/>
            <a:r>
              <a:rPr lang="en-CA" dirty="0"/>
              <a:t>Matthew: Finance Minister</a:t>
            </a:r>
          </a:p>
          <a:p>
            <a:pPr lvl="1"/>
            <a:r>
              <a:rPr lang="en-CA" dirty="0"/>
              <a:t>Simon the Zealot: Special Forces </a:t>
            </a:r>
          </a:p>
          <a:p>
            <a:pPr lvl="1"/>
            <a:r>
              <a:rPr lang="en-CA" dirty="0"/>
              <a:t>General James &amp; John</a:t>
            </a:r>
          </a:p>
          <a:p>
            <a:pPr lvl="1"/>
            <a:r>
              <a:rPr lang="en-CA" dirty="0"/>
              <a:t>Spokesman: Peter</a:t>
            </a:r>
          </a:p>
          <a:p>
            <a:r>
              <a:rPr lang="en-CA" dirty="0"/>
              <a:t>2 men share a secret…</a:t>
            </a:r>
          </a:p>
          <a:p>
            <a:pPr lvl="1"/>
            <a:r>
              <a:rPr lang="en-CA" dirty="0"/>
              <a:t>Jesus</a:t>
            </a:r>
          </a:p>
          <a:p>
            <a:pPr lvl="1"/>
            <a:r>
              <a:rPr lang="en-CA" dirty="0"/>
              <a:t>Judas</a:t>
            </a:r>
          </a:p>
          <a:p>
            <a:r>
              <a:rPr lang="en-CA" dirty="0"/>
              <a:t>Going to be no victory over Rome, no earthly kingdom tomorrow</a:t>
            </a:r>
          </a:p>
          <a:p>
            <a:pPr marL="0" indent="0">
              <a:buNone/>
            </a:pPr>
            <a:endParaRPr lang="en-CA" dirty="0"/>
          </a:p>
        </p:txBody>
      </p:sp>
      <p:sp>
        <p:nvSpPr>
          <p:cNvPr id="11" name="Content Placeholder 10">
            <a:extLst>
              <a:ext uri="{FF2B5EF4-FFF2-40B4-BE49-F238E27FC236}">
                <a16:creationId xmlns:a16="http://schemas.microsoft.com/office/drawing/2014/main" id="{005290A4-EABE-4912-9968-12D97D676942}"/>
              </a:ext>
            </a:extLst>
          </p:cNvPr>
          <p:cNvSpPr>
            <a:spLocks noGrp="1"/>
          </p:cNvSpPr>
          <p:nvPr>
            <p:ph sz="half" idx="2"/>
          </p:nvPr>
        </p:nvSpPr>
        <p:spPr/>
        <p:txBody>
          <a:bodyPr>
            <a:normAutofit fontScale="85000" lnSpcReduction="20000"/>
          </a:bodyPr>
          <a:lstStyle/>
          <a:p>
            <a:r>
              <a:rPr lang="en-US" dirty="0"/>
              <a:t>Now before the feast of the Passover, Jesus, knowing that his time had come that he would depart from this world to the Father… After supper, the devil having already put into the heart of Judas Iscariot, Simon's son, to betray him, Jesus, knowing that the Father had given all things into his hands, and that he came forth from God, and was going to God,</a:t>
            </a:r>
            <a:endParaRPr lang="en-CA" dirty="0"/>
          </a:p>
        </p:txBody>
      </p:sp>
    </p:spTree>
    <p:extLst>
      <p:ext uri="{BB962C8B-B14F-4D97-AF65-F5344CB8AC3E}">
        <p14:creationId xmlns:p14="http://schemas.microsoft.com/office/powerpoint/2010/main" val="304523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wipe(left)">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wipe(left)">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wipe(left)">
                                      <p:cBhvr>
                                        <p:cTn id="4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13ED14-7B1A-459C-A5F7-9CE9BE25AA10}"/>
              </a:ext>
            </a:extLst>
          </p:cNvPr>
          <p:cNvSpPr>
            <a:spLocks noGrp="1"/>
          </p:cNvSpPr>
          <p:nvPr>
            <p:ph type="title"/>
          </p:nvPr>
        </p:nvSpPr>
        <p:spPr/>
        <p:txBody>
          <a:bodyPr>
            <a:normAutofit fontScale="90000"/>
          </a:bodyPr>
          <a:lstStyle/>
          <a:p>
            <a:r>
              <a:rPr lang="en-CA" dirty="0"/>
              <a:t>Only John Records (John 13:1-3)</a:t>
            </a:r>
          </a:p>
        </p:txBody>
      </p:sp>
      <p:sp>
        <p:nvSpPr>
          <p:cNvPr id="4" name="Content Placeholder 3">
            <a:extLst>
              <a:ext uri="{FF2B5EF4-FFF2-40B4-BE49-F238E27FC236}">
                <a16:creationId xmlns:a16="http://schemas.microsoft.com/office/drawing/2014/main" id="{EEB3CA5F-BE0B-49E9-A932-BDDA96F42A7B}"/>
              </a:ext>
            </a:extLst>
          </p:cNvPr>
          <p:cNvSpPr>
            <a:spLocks noGrp="1"/>
          </p:cNvSpPr>
          <p:nvPr>
            <p:ph sz="half" idx="1"/>
          </p:nvPr>
        </p:nvSpPr>
        <p:spPr/>
        <p:txBody>
          <a:bodyPr>
            <a:normAutofit fontScale="85000" lnSpcReduction="20000"/>
          </a:bodyPr>
          <a:lstStyle/>
          <a:p>
            <a:r>
              <a:rPr lang="en-US" dirty="0"/>
              <a:t>Matthew: </a:t>
            </a:r>
          </a:p>
          <a:p>
            <a:pPr lvl="1"/>
            <a:r>
              <a:rPr lang="en-US" dirty="0"/>
              <a:t>Jesus as king narrative?</a:t>
            </a:r>
          </a:p>
          <a:p>
            <a:pPr lvl="1"/>
            <a:r>
              <a:rPr lang="en-US" dirty="0"/>
              <a:t>Doesn’t fit</a:t>
            </a:r>
          </a:p>
          <a:p>
            <a:r>
              <a:rPr lang="en-US" dirty="0"/>
              <a:t>Mark: Peter would have remembered his denial</a:t>
            </a:r>
          </a:p>
          <a:p>
            <a:r>
              <a:rPr lang="en-US" dirty="0"/>
              <a:t>Luke</a:t>
            </a:r>
          </a:p>
          <a:p>
            <a:pPr lvl="1"/>
            <a:r>
              <a:rPr lang="en-US" dirty="0"/>
              <a:t>Greek culture this action would not be commendable</a:t>
            </a:r>
          </a:p>
          <a:p>
            <a:pPr lvl="1"/>
            <a:r>
              <a:rPr lang="en-US" dirty="0"/>
              <a:t>Teachers don’t do this</a:t>
            </a:r>
          </a:p>
          <a:p>
            <a:r>
              <a:rPr lang="en-US" dirty="0"/>
              <a:t>But John remembered clearly</a:t>
            </a:r>
          </a:p>
          <a:p>
            <a:pPr lvl="1"/>
            <a:r>
              <a:rPr lang="en-US" dirty="0"/>
              <a:t>Big impact on his life</a:t>
            </a:r>
          </a:p>
          <a:p>
            <a:pPr lvl="1"/>
            <a:r>
              <a:rPr lang="en-US" dirty="0"/>
              <a:t>His writings emphasize love demonstrated by service</a:t>
            </a:r>
            <a:endParaRPr lang="en-CA" dirty="0"/>
          </a:p>
        </p:txBody>
      </p:sp>
      <p:sp>
        <p:nvSpPr>
          <p:cNvPr id="11" name="Content Placeholder 10">
            <a:extLst>
              <a:ext uri="{FF2B5EF4-FFF2-40B4-BE49-F238E27FC236}">
                <a16:creationId xmlns:a16="http://schemas.microsoft.com/office/drawing/2014/main" id="{005290A4-EABE-4912-9968-12D97D676942}"/>
              </a:ext>
            </a:extLst>
          </p:cNvPr>
          <p:cNvSpPr>
            <a:spLocks noGrp="1"/>
          </p:cNvSpPr>
          <p:nvPr>
            <p:ph sz="half" idx="2"/>
          </p:nvPr>
        </p:nvSpPr>
        <p:spPr/>
        <p:txBody>
          <a:bodyPr>
            <a:normAutofit fontScale="85000" lnSpcReduction="20000"/>
          </a:bodyPr>
          <a:lstStyle/>
          <a:p>
            <a:r>
              <a:rPr lang="en-US" dirty="0"/>
              <a:t>Now before the feast of the Passover, Jesus, knowing that his time had come that he would depart from this world to the Father… After supper, the devil having already put into the heart of Judas Iscariot, Simon's son, to betray him, Jesus, knowing that the Father had given all things into his hands, and that he came forth from God, and was going to God,</a:t>
            </a:r>
            <a:endParaRPr lang="en-CA" dirty="0"/>
          </a:p>
        </p:txBody>
      </p:sp>
    </p:spTree>
    <p:extLst>
      <p:ext uri="{BB962C8B-B14F-4D97-AF65-F5344CB8AC3E}">
        <p14:creationId xmlns:p14="http://schemas.microsoft.com/office/powerpoint/2010/main" val="3856436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13ED14-7B1A-459C-A5F7-9CE9BE25AA10}"/>
              </a:ext>
            </a:extLst>
          </p:cNvPr>
          <p:cNvSpPr>
            <a:spLocks noGrp="1"/>
          </p:cNvSpPr>
          <p:nvPr>
            <p:ph type="title"/>
          </p:nvPr>
        </p:nvSpPr>
        <p:spPr/>
        <p:txBody>
          <a:bodyPr>
            <a:normAutofit fontScale="90000"/>
          </a:bodyPr>
          <a:lstStyle/>
          <a:p>
            <a:r>
              <a:rPr lang="en-CA" dirty="0"/>
              <a:t>Perfectly Normal Passover Meal</a:t>
            </a:r>
          </a:p>
        </p:txBody>
      </p:sp>
      <p:sp>
        <p:nvSpPr>
          <p:cNvPr id="4" name="Content Placeholder 3">
            <a:extLst>
              <a:ext uri="{FF2B5EF4-FFF2-40B4-BE49-F238E27FC236}">
                <a16:creationId xmlns:a16="http://schemas.microsoft.com/office/drawing/2014/main" id="{EEB3CA5F-BE0B-49E9-A932-BDDA96F42A7B}"/>
              </a:ext>
            </a:extLst>
          </p:cNvPr>
          <p:cNvSpPr>
            <a:spLocks noGrp="1"/>
          </p:cNvSpPr>
          <p:nvPr>
            <p:ph sz="half" idx="1"/>
          </p:nvPr>
        </p:nvSpPr>
        <p:spPr/>
        <p:txBody>
          <a:bodyPr>
            <a:normAutofit fontScale="85000" lnSpcReduction="20000"/>
          </a:bodyPr>
          <a:lstStyle/>
          <a:p>
            <a:r>
              <a:rPr lang="en-US" dirty="0"/>
              <a:t>Standard ritual (yearly for 1500 years) </a:t>
            </a:r>
          </a:p>
          <a:p>
            <a:r>
              <a:rPr lang="en-CA" dirty="0"/>
              <a:t>Celebrated every year since birth with their family (like our evening service order…)</a:t>
            </a:r>
          </a:p>
          <a:p>
            <a:r>
              <a:rPr lang="en-CA" dirty="0"/>
              <a:t>3</a:t>
            </a:r>
            <a:r>
              <a:rPr lang="en-CA" baseline="30000" dirty="0"/>
              <a:t>rd</a:t>
            </a:r>
            <a:r>
              <a:rPr lang="en-CA" dirty="0"/>
              <a:t>  time with Jesus rather than </a:t>
            </a:r>
            <a:r>
              <a:rPr lang="en-CA" dirty="0" err="1"/>
              <a:t>theirown</a:t>
            </a:r>
            <a:r>
              <a:rPr lang="en-CA" dirty="0"/>
              <a:t> father leading.</a:t>
            </a:r>
          </a:p>
          <a:p>
            <a:r>
              <a:rPr lang="en-CA" dirty="0"/>
              <a:t>Jesus leads ceremony in place of honor</a:t>
            </a:r>
          </a:p>
          <a:p>
            <a:r>
              <a:rPr lang="en-US" dirty="0"/>
              <a:t>Disciples </a:t>
            </a:r>
            <a:r>
              <a:rPr lang="en-CA" dirty="0"/>
              <a:t>know by heart each step </a:t>
            </a:r>
          </a:p>
          <a:p>
            <a:pPr lvl="1"/>
            <a:r>
              <a:rPr lang="en-US" dirty="0"/>
              <a:t>what is coming next</a:t>
            </a:r>
          </a:p>
          <a:p>
            <a:pPr lvl="1"/>
            <a:r>
              <a:rPr lang="en-US" dirty="0"/>
              <a:t>what will be said.</a:t>
            </a:r>
          </a:p>
        </p:txBody>
      </p:sp>
      <p:sp>
        <p:nvSpPr>
          <p:cNvPr id="11" name="Content Placeholder 10">
            <a:extLst>
              <a:ext uri="{FF2B5EF4-FFF2-40B4-BE49-F238E27FC236}">
                <a16:creationId xmlns:a16="http://schemas.microsoft.com/office/drawing/2014/main" id="{005290A4-EABE-4912-9968-12D97D676942}"/>
              </a:ext>
            </a:extLst>
          </p:cNvPr>
          <p:cNvSpPr>
            <a:spLocks noGrp="1"/>
          </p:cNvSpPr>
          <p:nvPr>
            <p:ph sz="half" idx="2"/>
          </p:nvPr>
        </p:nvSpPr>
        <p:spPr/>
        <p:txBody>
          <a:bodyPr>
            <a:normAutofit fontScale="85000" lnSpcReduction="20000"/>
          </a:bodyPr>
          <a:lstStyle/>
          <a:p>
            <a:r>
              <a:rPr lang="en-US" dirty="0"/>
              <a:t>Now before the feast of the Passover, Jesus, knowing that his time had come that he would depart from this world to the Father… After supper, the devil having already put into the heart of Judas Iscariot, Simon's son, to betray him, Jesus, knowing that the Father had given all things into his hands, and that he came forth from God, and was going to God,</a:t>
            </a:r>
            <a:endParaRPr lang="en-CA" dirty="0"/>
          </a:p>
        </p:txBody>
      </p:sp>
    </p:spTree>
    <p:extLst>
      <p:ext uri="{BB962C8B-B14F-4D97-AF65-F5344CB8AC3E}">
        <p14:creationId xmlns:p14="http://schemas.microsoft.com/office/powerpoint/2010/main" val="4019263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11142-380A-490C-AD4A-CEB73BC7DB7A}"/>
              </a:ext>
            </a:extLst>
          </p:cNvPr>
          <p:cNvSpPr>
            <a:spLocks noGrp="1"/>
          </p:cNvSpPr>
          <p:nvPr>
            <p:ph type="title"/>
          </p:nvPr>
        </p:nvSpPr>
        <p:spPr/>
        <p:txBody>
          <a:bodyPr>
            <a:normAutofit fontScale="90000"/>
          </a:bodyPr>
          <a:lstStyle/>
          <a:p>
            <a:r>
              <a:rPr lang="en-CA" dirty="0"/>
              <a:t>Suddenly Jesus goes off script…</a:t>
            </a:r>
          </a:p>
        </p:txBody>
      </p:sp>
      <p:sp>
        <p:nvSpPr>
          <p:cNvPr id="6" name="Text Placeholder 5">
            <a:extLst>
              <a:ext uri="{FF2B5EF4-FFF2-40B4-BE49-F238E27FC236}">
                <a16:creationId xmlns:a16="http://schemas.microsoft.com/office/drawing/2014/main" id="{3EBDED5C-BC1D-491E-821D-6D4C46E3412D}"/>
              </a:ext>
            </a:extLst>
          </p:cNvPr>
          <p:cNvSpPr>
            <a:spLocks noGrp="1"/>
          </p:cNvSpPr>
          <p:nvPr>
            <p:ph type="body" idx="1"/>
          </p:nvPr>
        </p:nvSpPr>
        <p:spPr/>
        <p:txBody>
          <a:bodyPr>
            <a:normAutofit lnSpcReduction="10000"/>
          </a:bodyPr>
          <a:lstStyle/>
          <a:p>
            <a:r>
              <a:rPr lang="en-CA" dirty="0"/>
              <a:t>John 13:4-5, 17</a:t>
            </a:r>
          </a:p>
        </p:txBody>
      </p:sp>
      <p:sp>
        <p:nvSpPr>
          <p:cNvPr id="8" name="Content Placeholder 7">
            <a:extLst>
              <a:ext uri="{FF2B5EF4-FFF2-40B4-BE49-F238E27FC236}">
                <a16:creationId xmlns:a16="http://schemas.microsoft.com/office/drawing/2014/main" id="{21AB5AF6-05A3-455D-9BCB-92A3A2AC2579}"/>
              </a:ext>
            </a:extLst>
          </p:cNvPr>
          <p:cNvSpPr>
            <a:spLocks noGrp="1"/>
          </p:cNvSpPr>
          <p:nvPr>
            <p:ph sz="half" idx="2"/>
          </p:nvPr>
        </p:nvSpPr>
        <p:spPr/>
        <p:txBody>
          <a:bodyPr>
            <a:normAutofit fontScale="85000" lnSpcReduction="10000"/>
          </a:bodyPr>
          <a:lstStyle/>
          <a:p>
            <a:r>
              <a:rPr lang="en-US" dirty="0"/>
              <a:t>arose from supper</a:t>
            </a:r>
          </a:p>
          <a:p>
            <a:r>
              <a:rPr lang="en-US" dirty="0"/>
              <a:t>laid aside his garments. </a:t>
            </a:r>
          </a:p>
          <a:p>
            <a:r>
              <a:rPr lang="en-US" dirty="0"/>
              <a:t>took a towel, </a:t>
            </a:r>
          </a:p>
          <a:p>
            <a:r>
              <a:rPr lang="en-US" dirty="0"/>
              <a:t>wrapped a towel around his waist. </a:t>
            </a:r>
          </a:p>
          <a:p>
            <a:r>
              <a:rPr lang="en-US" dirty="0"/>
              <a:t>poured water into the basin, began </a:t>
            </a:r>
          </a:p>
          <a:p>
            <a:pPr lvl="1"/>
            <a:r>
              <a:rPr lang="en-US" dirty="0"/>
              <a:t>to wash the disciples' feet, </a:t>
            </a:r>
          </a:p>
          <a:p>
            <a:pPr lvl="1"/>
            <a:r>
              <a:rPr lang="en-US" dirty="0"/>
              <a:t>to wipe them with the towel that was wrapped around him. </a:t>
            </a:r>
          </a:p>
          <a:p>
            <a:r>
              <a:rPr lang="en-US" dirty="0"/>
              <a:t>put his garment back on,</a:t>
            </a:r>
          </a:p>
          <a:p>
            <a:r>
              <a:rPr lang="en-US" dirty="0"/>
              <a:t>sat down again,</a:t>
            </a:r>
            <a:endParaRPr lang="en-CA" dirty="0"/>
          </a:p>
          <a:p>
            <a:endParaRPr lang="en-CA" dirty="0"/>
          </a:p>
        </p:txBody>
      </p:sp>
      <p:sp>
        <p:nvSpPr>
          <p:cNvPr id="10" name="Text Placeholder 9">
            <a:extLst>
              <a:ext uri="{FF2B5EF4-FFF2-40B4-BE49-F238E27FC236}">
                <a16:creationId xmlns:a16="http://schemas.microsoft.com/office/drawing/2014/main" id="{FB87F8BD-4B1C-4FCD-A17F-1A6BF95312A7}"/>
              </a:ext>
            </a:extLst>
          </p:cNvPr>
          <p:cNvSpPr>
            <a:spLocks noGrp="1"/>
          </p:cNvSpPr>
          <p:nvPr>
            <p:ph type="body" sz="quarter" idx="3"/>
          </p:nvPr>
        </p:nvSpPr>
        <p:spPr/>
        <p:txBody>
          <a:bodyPr>
            <a:normAutofit lnSpcReduction="10000"/>
          </a:bodyPr>
          <a:lstStyle/>
          <a:p>
            <a:r>
              <a:rPr lang="zh-TW" altLang="en-US" dirty="0"/>
              <a:t> 约翰福音</a:t>
            </a:r>
            <a:r>
              <a:rPr lang="en-CA" altLang="zh-TW" dirty="0"/>
              <a:t>13:4-5,17</a:t>
            </a:r>
            <a:endParaRPr lang="en-CA" dirty="0"/>
          </a:p>
        </p:txBody>
      </p:sp>
      <p:sp>
        <p:nvSpPr>
          <p:cNvPr id="9" name="Content Placeholder 8">
            <a:extLst>
              <a:ext uri="{FF2B5EF4-FFF2-40B4-BE49-F238E27FC236}">
                <a16:creationId xmlns:a16="http://schemas.microsoft.com/office/drawing/2014/main" id="{7E0F9380-20F7-4A28-A433-2F5044EE5D80}"/>
              </a:ext>
            </a:extLst>
          </p:cNvPr>
          <p:cNvSpPr>
            <a:spLocks noGrp="1"/>
          </p:cNvSpPr>
          <p:nvPr>
            <p:ph sz="quarter" idx="4"/>
          </p:nvPr>
        </p:nvSpPr>
        <p:spPr/>
        <p:txBody>
          <a:bodyPr>
            <a:normAutofit fontScale="85000" lnSpcReduction="10000"/>
          </a:bodyPr>
          <a:lstStyle/>
          <a:p>
            <a:r>
              <a:rPr lang="zh-TW" altLang="en-US" dirty="0"/>
              <a:t>就離席站起來</a:t>
            </a:r>
            <a:endParaRPr lang="en-CA" altLang="zh-TW" dirty="0"/>
          </a:p>
          <a:p>
            <a:r>
              <a:rPr lang="zh-TW" altLang="en-US" dirty="0"/>
              <a:t>脫了衣服、</a:t>
            </a:r>
            <a:endParaRPr lang="en-CA" altLang="zh-TW" dirty="0"/>
          </a:p>
          <a:p>
            <a:r>
              <a:rPr lang="zh-TW" altLang="en-US" dirty="0"/>
              <a:t>拿一條手巾</a:t>
            </a:r>
            <a:endParaRPr lang="en-CA" altLang="zh-TW" dirty="0"/>
          </a:p>
          <a:p>
            <a:r>
              <a:rPr lang="zh-TW" altLang="en-US" dirty="0"/>
              <a:t>束腰。</a:t>
            </a:r>
            <a:r>
              <a:rPr lang="en-CA" altLang="zh-TW" dirty="0"/>
              <a:t> </a:t>
            </a:r>
          </a:p>
          <a:p>
            <a:r>
              <a:rPr lang="zh-TW" altLang="en-US" dirty="0"/>
              <a:t>隨後把水倒在盆裡、</a:t>
            </a:r>
            <a:endParaRPr lang="en-CA" altLang="zh-TW" dirty="0"/>
          </a:p>
          <a:p>
            <a:pPr lvl="1"/>
            <a:r>
              <a:rPr lang="zh-TW" altLang="en-US" dirty="0"/>
              <a:t>就洗門徒的腳、</a:t>
            </a:r>
            <a:endParaRPr lang="en-CA" altLang="zh-TW" dirty="0"/>
          </a:p>
          <a:p>
            <a:pPr lvl="1"/>
            <a:r>
              <a:rPr lang="zh-TW" altLang="en-US" dirty="0"/>
              <a:t>用自己所束的手巾擦乾。</a:t>
            </a:r>
            <a:endParaRPr lang="en-CA" altLang="zh-TW" dirty="0"/>
          </a:p>
          <a:p>
            <a:r>
              <a:rPr lang="zh-TW" altLang="en-US" dirty="0"/>
              <a:t>就穿上衣服、</a:t>
            </a:r>
            <a:endParaRPr lang="en-CA" altLang="zh-TW" dirty="0"/>
          </a:p>
          <a:p>
            <a:r>
              <a:rPr lang="zh-TW" altLang="en-US" dirty="0"/>
              <a:t>又坐下、</a:t>
            </a:r>
            <a:endParaRPr lang="en-CA" dirty="0"/>
          </a:p>
        </p:txBody>
      </p:sp>
    </p:spTree>
    <p:extLst>
      <p:ext uri="{BB962C8B-B14F-4D97-AF65-F5344CB8AC3E}">
        <p14:creationId xmlns:p14="http://schemas.microsoft.com/office/powerpoint/2010/main" val="1100643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C60B-5FD7-49ED-ADFD-14293368FC59}"/>
              </a:ext>
            </a:extLst>
          </p:cNvPr>
          <p:cNvSpPr>
            <a:spLocks noGrp="1"/>
          </p:cNvSpPr>
          <p:nvPr>
            <p:ph type="title"/>
          </p:nvPr>
        </p:nvSpPr>
        <p:spPr/>
        <p:txBody>
          <a:bodyPr>
            <a:normAutofit fontScale="90000"/>
          </a:bodyPr>
          <a:lstStyle/>
          <a:p>
            <a:r>
              <a:rPr lang="en-CA" dirty="0"/>
              <a:t>Handling Peter’s Interrupt (</a:t>
            </a:r>
            <a:r>
              <a:rPr lang="en-CA" dirty="0" err="1"/>
              <a:t>Jh</a:t>
            </a:r>
            <a:r>
              <a:rPr lang="en-CA" dirty="0"/>
              <a:t> 13:6-11)</a:t>
            </a:r>
          </a:p>
        </p:txBody>
      </p:sp>
      <p:sp>
        <p:nvSpPr>
          <p:cNvPr id="3" name="Content Placeholder 2">
            <a:extLst>
              <a:ext uri="{FF2B5EF4-FFF2-40B4-BE49-F238E27FC236}">
                <a16:creationId xmlns:a16="http://schemas.microsoft.com/office/drawing/2014/main" id="{AC63138F-E42C-4A6B-B430-11BE150F0D78}"/>
              </a:ext>
            </a:extLst>
          </p:cNvPr>
          <p:cNvSpPr>
            <a:spLocks noGrp="1"/>
          </p:cNvSpPr>
          <p:nvPr>
            <p:ph sz="half" idx="1"/>
          </p:nvPr>
        </p:nvSpPr>
        <p:spPr/>
        <p:txBody>
          <a:bodyPr/>
          <a:lstStyle/>
          <a:p>
            <a:r>
              <a:rPr lang="en-CA" dirty="0"/>
              <a:t>Disciples in shock</a:t>
            </a:r>
          </a:p>
          <a:p>
            <a:r>
              <a:rPr lang="en-CA" dirty="0"/>
              <a:t>Due to time will not study this discourse.</a:t>
            </a:r>
          </a:p>
          <a:p>
            <a:r>
              <a:rPr lang="en-CA" dirty="0"/>
              <a:t>But, Peter’s interruption shows how strange and unreal this scene is…</a:t>
            </a:r>
          </a:p>
          <a:p>
            <a:endParaRPr lang="en-CA" dirty="0"/>
          </a:p>
        </p:txBody>
      </p:sp>
      <p:sp>
        <p:nvSpPr>
          <p:cNvPr id="8" name="Content Placeholder 7">
            <a:extLst>
              <a:ext uri="{FF2B5EF4-FFF2-40B4-BE49-F238E27FC236}">
                <a16:creationId xmlns:a16="http://schemas.microsoft.com/office/drawing/2014/main" id="{AD8D09BA-D234-420D-B22E-820CDAA9E943}"/>
              </a:ext>
            </a:extLst>
          </p:cNvPr>
          <p:cNvSpPr>
            <a:spLocks noGrp="1"/>
          </p:cNvSpPr>
          <p:nvPr>
            <p:ph sz="half" idx="2"/>
          </p:nvPr>
        </p:nvSpPr>
        <p:spPr/>
        <p:txBody>
          <a:bodyPr/>
          <a:lstStyle/>
          <a:p>
            <a:r>
              <a:rPr lang="en-US" dirty="0"/>
              <a:t>Peter said to him, "You will never wash my feet!“ (vs 8)</a:t>
            </a:r>
          </a:p>
          <a:p>
            <a:r>
              <a:rPr lang="zh-TW" altLang="en-US" dirty="0"/>
              <a:t>彼得說、你永不可洗我的腳。</a:t>
            </a:r>
            <a:endParaRPr lang="en-CA" dirty="0"/>
          </a:p>
        </p:txBody>
      </p:sp>
    </p:spTree>
    <p:extLst>
      <p:ext uri="{BB962C8B-B14F-4D97-AF65-F5344CB8AC3E}">
        <p14:creationId xmlns:p14="http://schemas.microsoft.com/office/powerpoint/2010/main" val="722200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0BFDD2-97BC-4175-8B31-A00D099A28EB}"/>
              </a:ext>
            </a:extLst>
          </p:cNvPr>
          <p:cNvSpPr/>
          <p:nvPr/>
        </p:nvSpPr>
        <p:spPr>
          <a:xfrm>
            <a:off x="838200" y="522744"/>
            <a:ext cx="7696200" cy="1107996"/>
          </a:xfrm>
          <a:prstGeom prst="rect">
            <a:avLst/>
          </a:prstGeom>
          <a:noFill/>
        </p:spPr>
        <p:txBody>
          <a:bodyPr wrap="square" lIns="91440" tIns="45720" rIns="91440" bIns="45720">
            <a:spAutoFit/>
          </a:bodyPr>
          <a:lstStyle/>
          <a:p>
            <a:pPr algn="ctr"/>
            <a:r>
              <a:rPr lang="en-CA" sz="6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Humility of Jesus</a:t>
            </a:r>
          </a:p>
        </p:txBody>
      </p:sp>
      <p:sp>
        <p:nvSpPr>
          <p:cNvPr id="2" name="TextBox 1">
            <a:extLst>
              <a:ext uri="{FF2B5EF4-FFF2-40B4-BE49-F238E27FC236}">
                <a16:creationId xmlns:a16="http://schemas.microsoft.com/office/drawing/2014/main" id="{5EE06A85-CC1F-42E5-BEE2-74083AB7AF9A}"/>
              </a:ext>
            </a:extLst>
          </p:cNvPr>
          <p:cNvSpPr txBox="1"/>
          <p:nvPr/>
        </p:nvSpPr>
        <p:spPr>
          <a:xfrm>
            <a:off x="3962400" y="2743200"/>
            <a:ext cx="5105400" cy="3416320"/>
          </a:xfrm>
          <a:prstGeom prst="rect">
            <a:avLst/>
          </a:prstGeom>
          <a:noFill/>
        </p:spPr>
        <p:txBody>
          <a:bodyPr wrap="square" rtlCol="0">
            <a:spAutoFit/>
          </a:bodyPr>
          <a:lstStyle/>
          <a:p>
            <a:pPr marL="342900" indent="-342900">
              <a:buFontTx/>
              <a:buChar char="-"/>
            </a:pPr>
            <a:r>
              <a:rPr lang="en-CA" dirty="0"/>
              <a:t>Servants wouldn’t want to do this</a:t>
            </a:r>
          </a:p>
          <a:p>
            <a:pPr marL="342900" indent="-342900">
              <a:buFontTx/>
              <a:buChar char="-"/>
            </a:pPr>
            <a:r>
              <a:rPr lang="en-CA" dirty="0"/>
              <a:t>Only the lowest of the low to do</a:t>
            </a:r>
          </a:p>
          <a:p>
            <a:pPr marL="342900" indent="-342900">
              <a:buFontTx/>
              <a:buChar char="-"/>
            </a:pPr>
            <a:r>
              <a:rPr lang="en-CA" dirty="0"/>
              <a:t>Students wouldn’t do this for their teacher…</a:t>
            </a:r>
          </a:p>
          <a:p>
            <a:pPr marL="342900" indent="-342900">
              <a:buFontTx/>
              <a:buChar char="-"/>
            </a:pPr>
            <a:r>
              <a:rPr lang="en-CA" dirty="0"/>
              <a:t>But now </a:t>
            </a:r>
          </a:p>
          <a:p>
            <a:pPr marL="800100" lvl="1" indent="-342900">
              <a:buFontTx/>
              <a:buChar char="-"/>
            </a:pPr>
            <a:r>
              <a:rPr lang="en-CA" dirty="0"/>
              <a:t>a teacher doing this for students</a:t>
            </a:r>
          </a:p>
          <a:p>
            <a:pPr marL="800100" lvl="1" indent="-342900">
              <a:buFontTx/>
              <a:buChar char="-"/>
            </a:pPr>
            <a:r>
              <a:rPr lang="en-CA" dirty="0"/>
              <a:t>the master for his servants</a:t>
            </a:r>
          </a:p>
          <a:p>
            <a:pPr marL="800100" lvl="1" indent="-342900">
              <a:buFontTx/>
              <a:buChar char="-"/>
            </a:pPr>
            <a:r>
              <a:rPr lang="en-CA" dirty="0"/>
              <a:t>God incarnate doing for man</a:t>
            </a:r>
          </a:p>
          <a:p>
            <a:pPr marL="800100" lvl="1" indent="-342900">
              <a:buFontTx/>
              <a:buChar char="-"/>
            </a:pPr>
            <a:r>
              <a:rPr lang="en-CA" dirty="0"/>
              <a:t>Jesus for his betrayer</a:t>
            </a:r>
          </a:p>
        </p:txBody>
      </p:sp>
      <p:sp>
        <p:nvSpPr>
          <p:cNvPr id="3" name="TextBox 2">
            <a:extLst>
              <a:ext uri="{FF2B5EF4-FFF2-40B4-BE49-F238E27FC236}">
                <a16:creationId xmlns:a16="http://schemas.microsoft.com/office/drawing/2014/main" id="{956D60A4-C0C8-46CF-B179-F731FB6B795D}"/>
              </a:ext>
            </a:extLst>
          </p:cNvPr>
          <p:cNvSpPr txBox="1"/>
          <p:nvPr/>
        </p:nvSpPr>
        <p:spPr>
          <a:xfrm>
            <a:off x="304800" y="4346041"/>
            <a:ext cx="3505200" cy="1938992"/>
          </a:xfrm>
          <a:prstGeom prst="rect">
            <a:avLst/>
          </a:prstGeom>
          <a:solidFill>
            <a:schemeClr val="bg2">
              <a:lumMod val="60000"/>
              <a:lumOff val="40000"/>
            </a:schemeClr>
          </a:solidFill>
        </p:spPr>
        <p:txBody>
          <a:bodyPr wrap="square" rtlCol="0">
            <a:spAutoFit/>
          </a:bodyPr>
          <a:lstStyle/>
          <a:p>
            <a:r>
              <a:rPr lang="en-CA" dirty="0"/>
              <a:t>Aside: What Jesus has done for his closest followers, is a picture of what Jesus will soon do on the cross for the world!</a:t>
            </a:r>
          </a:p>
        </p:txBody>
      </p:sp>
    </p:spTree>
    <p:extLst>
      <p:ext uri="{BB962C8B-B14F-4D97-AF65-F5344CB8AC3E}">
        <p14:creationId xmlns:p14="http://schemas.microsoft.com/office/powerpoint/2010/main" val="2384201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0BFDD2-97BC-4175-8B31-A00D099A28EB}"/>
              </a:ext>
            </a:extLst>
          </p:cNvPr>
          <p:cNvSpPr/>
          <p:nvPr/>
        </p:nvSpPr>
        <p:spPr>
          <a:xfrm>
            <a:off x="838200" y="522744"/>
            <a:ext cx="7696200" cy="3139321"/>
          </a:xfrm>
          <a:prstGeom prst="rect">
            <a:avLst/>
          </a:prstGeom>
          <a:noFill/>
        </p:spPr>
        <p:txBody>
          <a:bodyPr wrap="square" lIns="91440" tIns="45720" rIns="91440" bIns="45720">
            <a:spAutoFit/>
          </a:bodyPr>
          <a:lstStyle/>
          <a:p>
            <a:pPr algn="ctr"/>
            <a:r>
              <a:rPr lang="en-CA" sz="6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Contrast: Pride of North </a:t>
            </a:r>
            <a:r>
              <a:rPr lang="en-CA" sz="6600" b="1" cap="none" spc="0"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Ammerica</a:t>
            </a:r>
            <a:r>
              <a:rPr lang="en-CA" sz="6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 Christianity</a:t>
            </a:r>
          </a:p>
        </p:txBody>
      </p:sp>
      <p:sp>
        <p:nvSpPr>
          <p:cNvPr id="5" name="TextBox 4">
            <a:extLst>
              <a:ext uri="{FF2B5EF4-FFF2-40B4-BE49-F238E27FC236}">
                <a16:creationId xmlns:a16="http://schemas.microsoft.com/office/drawing/2014/main" id="{1E96AA18-4B31-49D1-A5B1-957ABB463EEF}"/>
              </a:ext>
            </a:extLst>
          </p:cNvPr>
          <p:cNvSpPr txBox="1"/>
          <p:nvPr/>
        </p:nvSpPr>
        <p:spPr>
          <a:xfrm>
            <a:off x="990600" y="5798444"/>
            <a:ext cx="3276600" cy="338554"/>
          </a:xfrm>
          <a:prstGeom prst="rect">
            <a:avLst/>
          </a:prstGeom>
          <a:noFill/>
        </p:spPr>
        <p:txBody>
          <a:bodyPr wrap="square">
            <a:spAutoFit/>
          </a:bodyPr>
          <a:lstStyle/>
          <a:p>
            <a:r>
              <a:rPr lang="en-CA" sz="1600" b="0" i="0" u="none" strike="noStrike" dirty="0">
                <a:effectLst/>
                <a:latin typeface="Roboto" panose="02000000000000000000" pitchFamily="2" charset="0"/>
                <a:hlinkClick r:id="rId2"/>
              </a:rPr>
              <a:t>https://youtu.be/cHxYATBjW7k</a:t>
            </a:r>
            <a:endParaRPr lang="en-CA" sz="1600" dirty="0"/>
          </a:p>
        </p:txBody>
      </p:sp>
      <p:pic>
        <p:nvPicPr>
          <p:cNvPr id="8" name="Picture 7">
            <a:hlinkClick r:id="rId2"/>
            <a:extLst>
              <a:ext uri="{FF2B5EF4-FFF2-40B4-BE49-F238E27FC236}">
                <a16:creationId xmlns:a16="http://schemas.microsoft.com/office/drawing/2014/main" id="{F2A49921-94F1-457A-8816-CD6EE19A3BB4}"/>
              </a:ext>
            </a:extLst>
          </p:cNvPr>
          <p:cNvPicPr>
            <a:picLocks noChangeAspect="1"/>
          </p:cNvPicPr>
          <p:nvPr/>
        </p:nvPicPr>
        <p:blipFill>
          <a:blip r:embed="rId3"/>
          <a:stretch>
            <a:fillRect/>
          </a:stretch>
        </p:blipFill>
        <p:spPr>
          <a:xfrm>
            <a:off x="762000" y="4191000"/>
            <a:ext cx="3559564" cy="1607444"/>
          </a:xfrm>
          <a:prstGeom prst="rect">
            <a:avLst/>
          </a:prstGeom>
        </p:spPr>
      </p:pic>
      <p:pic>
        <p:nvPicPr>
          <p:cNvPr id="10" name="Picture 9" descr="A person with the hands up in front of a crowd of people&#10;&#10;Description automatically generated with low confidence">
            <a:hlinkClick r:id="rId4" tooltip="60 Minutes Australia"/>
            <a:extLst>
              <a:ext uri="{FF2B5EF4-FFF2-40B4-BE49-F238E27FC236}">
                <a16:creationId xmlns:a16="http://schemas.microsoft.com/office/drawing/2014/main" id="{C4D301E5-8AC5-4B4D-B200-1067D65D7D0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63546" y="3733800"/>
            <a:ext cx="3018454" cy="1752600"/>
          </a:xfrm>
          <a:prstGeom prst="rect">
            <a:avLst/>
          </a:prstGeom>
        </p:spPr>
      </p:pic>
      <p:sp>
        <p:nvSpPr>
          <p:cNvPr id="12" name="TextBox 11">
            <a:hlinkClick r:id="rId4" tooltip="60 minutes Australia"/>
            <a:extLst>
              <a:ext uri="{FF2B5EF4-FFF2-40B4-BE49-F238E27FC236}">
                <a16:creationId xmlns:a16="http://schemas.microsoft.com/office/drawing/2014/main" id="{0B984E11-74A0-4BB2-B092-66BE58F9579A}"/>
              </a:ext>
            </a:extLst>
          </p:cNvPr>
          <p:cNvSpPr txBox="1"/>
          <p:nvPr/>
        </p:nvSpPr>
        <p:spPr>
          <a:xfrm>
            <a:off x="5363546" y="5494527"/>
            <a:ext cx="3276600" cy="369332"/>
          </a:xfrm>
          <a:prstGeom prst="rect">
            <a:avLst/>
          </a:prstGeom>
          <a:noFill/>
        </p:spPr>
        <p:txBody>
          <a:bodyPr wrap="square">
            <a:spAutoFit/>
          </a:bodyPr>
          <a:lstStyle/>
          <a:p>
            <a:r>
              <a:rPr lang="en-CA" sz="1800" dirty="0"/>
              <a:t>https://youtu.be/97a_s6aUI9M</a:t>
            </a:r>
          </a:p>
        </p:txBody>
      </p:sp>
      <p:sp>
        <p:nvSpPr>
          <p:cNvPr id="13" name="TextBox 12">
            <a:extLst>
              <a:ext uri="{FF2B5EF4-FFF2-40B4-BE49-F238E27FC236}">
                <a16:creationId xmlns:a16="http://schemas.microsoft.com/office/drawing/2014/main" id="{A50222AC-D4A3-4367-B066-A6740D06B748}"/>
              </a:ext>
            </a:extLst>
          </p:cNvPr>
          <p:cNvSpPr txBox="1"/>
          <p:nvPr/>
        </p:nvSpPr>
        <p:spPr>
          <a:xfrm>
            <a:off x="4943358" y="6027003"/>
            <a:ext cx="3422732" cy="830997"/>
          </a:xfrm>
          <a:prstGeom prst="rect">
            <a:avLst/>
          </a:prstGeom>
          <a:noFill/>
        </p:spPr>
        <p:txBody>
          <a:bodyPr wrap="none" rtlCol="0">
            <a:spAutoFit/>
          </a:bodyPr>
          <a:lstStyle/>
          <a:p>
            <a:r>
              <a:rPr lang="en-CA" dirty="0"/>
              <a:t>Is our mindset  like Jesus?</a:t>
            </a:r>
          </a:p>
          <a:p>
            <a:r>
              <a:rPr lang="en-CA" dirty="0"/>
              <a:t>Or do we worship power?</a:t>
            </a:r>
          </a:p>
        </p:txBody>
      </p:sp>
    </p:spTree>
    <p:extLst>
      <p:ext uri="{BB962C8B-B14F-4D97-AF65-F5344CB8AC3E}">
        <p14:creationId xmlns:p14="http://schemas.microsoft.com/office/powerpoint/2010/main" val="923117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B8A4C0-E809-440D-A405-72FA8B619FA6}"/>
              </a:ext>
            </a:extLst>
          </p:cNvPr>
          <p:cNvSpPr>
            <a:spLocks noGrp="1"/>
          </p:cNvSpPr>
          <p:nvPr>
            <p:ph type="title"/>
          </p:nvPr>
        </p:nvSpPr>
        <p:spPr>
          <a:xfrm>
            <a:off x="623888" y="1709738"/>
            <a:ext cx="7886700" cy="2852737"/>
          </a:xfrm>
        </p:spPr>
        <p:txBody>
          <a:bodyPr/>
          <a:lstStyle/>
          <a:p>
            <a:r>
              <a:rPr lang="en-US" dirty="0"/>
              <a:t>What should we do?</a:t>
            </a:r>
          </a:p>
        </p:txBody>
      </p:sp>
      <p:sp>
        <p:nvSpPr>
          <p:cNvPr id="5" name="Text Placeholder 4">
            <a:extLst>
              <a:ext uri="{FF2B5EF4-FFF2-40B4-BE49-F238E27FC236}">
                <a16:creationId xmlns:a16="http://schemas.microsoft.com/office/drawing/2014/main" id="{F9D6C89F-10B4-4A81-B7D2-EC89BA0BD249}"/>
              </a:ext>
            </a:extLst>
          </p:cNvPr>
          <p:cNvSpPr>
            <a:spLocks noGrp="1"/>
          </p:cNvSpPr>
          <p:nvPr>
            <p:ph type="body" idx="1"/>
          </p:nvPr>
        </p:nvSpPr>
        <p:spPr>
          <a:xfrm>
            <a:off x="623888" y="4589463"/>
            <a:ext cx="7886700" cy="1500187"/>
          </a:xfrm>
        </p:spPr>
        <p:txBody>
          <a:bodyPr/>
          <a:lstStyle/>
          <a:p>
            <a:r>
              <a:rPr lang="zh-TW" altLang="en-US" dirty="0"/>
              <a:t>我們應該做什麼？</a:t>
            </a:r>
            <a:endParaRPr lang="en-CA" dirty="0"/>
          </a:p>
        </p:txBody>
      </p:sp>
    </p:spTree>
    <p:extLst>
      <p:ext uri="{BB962C8B-B14F-4D97-AF65-F5344CB8AC3E}">
        <p14:creationId xmlns:p14="http://schemas.microsoft.com/office/powerpoint/2010/main" val="93478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79EC-A4C1-43EA-BDF0-104A143EB26B}"/>
              </a:ext>
            </a:extLst>
          </p:cNvPr>
          <p:cNvSpPr>
            <a:spLocks noGrp="1"/>
          </p:cNvSpPr>
          <p:nvPr>
            <p:ph type="title"/>
          </p:nvPr>
        </p:nvSpPr>
        <p:spPr/>
        <p:txBody>
          <a:bodyPr>
            <a:normAutofit fontScale="90000"/>
          </a:bodyPr>
          <a:lstStyle/>
          <a:p>
            <a:r>
              <a:rPr lang="en-CA" dirty="0"/>
              <a:t>The Interpretation: John 13:12b-17</a:t>
            </a:r>
          </a:p>
        </p:txBody>
      </p:sp>
      <p:sp>
        <p:nvSpPr>
          <p:cNvPr id="5" name="Content Placeholder 4">
            <a:extLst>
              <a:ext uri="{FF2B5EF4-FFF2-40B4-BE49-F238E27FC236}">
                <a16:creationId xmlns:a16="http://schemas.microsoft.com/office/drawing/2014/main" id="{F1156380-A218-4BD7-95D8-7CBE6C96FF31}"/>
              </a:ext>
            </a:extLst>
          </p:cNvPr>
          <p:cNvSpPr>
            <a:spLocks noGrp="1"/>
          </p:cNvSpPr>
          <p:nvPr>
            <p:ph sz="half" idx="1"/>
          </p:nvPr>
        </p:nvSpPr>
        <p:spPr/>
        <p:txBody>
          <a:bodyPr>
            <a:normAutofit fontScale="62500" lnSpcReduction="20000"/>
          </a:bodyPr>
          <a:lstStyle/>
          <a:p>
            <a:r>
              <a:rPr lang="en-US" sz="4600" dirty="0"/>
              <a:t>Jesus expected us to copy</a:t>
            </a:r>
          </a:p>
          <a:p>
            <a:r>
              <a:rPr lang="en-US" sz="4600" dirty="0"/>
              <a:t>But what?</a:t>
            </a:r>
          </a:p>
          <a:p>
            <a:r>
              <a:rPr lang="en-CA" sz="4600" dirty="0"/>
              <a:t>The “easy” answer: Jesus wants us to have a servant’s heart.</a:t>
            </a:r>
            <a:endParaRPr lang="en-US" sz="4600" dirty="0"/>
          </a:p>
          <a:p>
            <a:r>
              <a:rPr lang="en-US" sz="4600" dirty="0"/>
              <a:t>Do we take this literally?</a:t>
            </a:r>
          </a:p>
          <a:p>
            <a:pPr lvl="1"/>
            <a:r>
              <a:rPr lang="en-US" sz="4200" dirty="0"/>
              <a:t>Images…</a:t>
            </a:r>
          </a:p>
          <a:p>
            <a:pPr lvl="1"/>
            <a:r>
              <a:rPr lang="en-US" sz="4200" dirty="0"/>
              <a:t>But you say…</a:t>
            </a:r>
          </a:p>
          <a:p>
            <a:pPr lvl="2"/>
            <a:r>
              <a:rPr lang="en-US" sz="3800" dirty="0"/>
              <a:t>People’s response</a:t>
            </a:r>
          </a:p>
          <a:p>
            <a:pPr lvl="2"/>
            <a:r>
              <a:rPr lang="en-US" sz="3800" dirty="0"/>
              <a:t>Culture</a:t>
            </a:r>
          </a:p>
          <a:p>
            <a:pPr lvl="1"/>
            <a:r>
              <a:rPr lang="en-US" sz="4200" dirty="0"/>
              <a:t>Baptist Distinction</a:t>
            </a:r>
          </a:p>
          <a:p>
            <a:r>
              <a:rPr lang="en-CA" sz="4600" dirty="0"/>
              <a:t>But before we go to Zhong Li train station… </a:t>
            </a:r>
          </a:p>
        </p:txBody>
      </p:sp>
      <p:sp>
        <p:nvSpPr>
          <p:cNvPr id="6" name="Content Placeholder 5">
            <a:extLst>
              <a:ext uri="{FF2B5EF4-FFF2-40B4-BE49-F238E27FC236}">
                <a16:creationId xmlns:a16="http://schemas.microsoft.com/office/drawing/2014/main" id="{6AFA9572-503A-456C-867D-A6E7D0E26B8F}"/>
              </a:ext>
            </a:extLst>
          </p:cNvPr>
          <p:cNvSpPr>
            <a:spLocks noGrp="1"/>
          </p:cNvSpPr>
          <p:nvPr>
            <p:ph sz="half" idx="2"/>
          </p:nvPr>
        </p:nvSpPr>
        <p:spPr/>
        <p:txBody>
          <a:bodyPr>
            <a:normAutofit fontScale="62500" lnSpcReduction="20000"/>
          </a:bodyPr>
          <a:lstStyle/>
          <a:p>
            <a:r>
              <a:rPr lang="en-US" dirty="0"/>
              <a:t> </a:t>
            </a:r>
            <a:r>
              <a:rPr lang="en-US" sz="3200" b="1" i="0" baseline="30000" dirty="0">
                <a:solidFill>
                  <a:srgbClr val="0000FF"/>
                </a:solidFill>
                <a:effectLst/>
                <a:latin typeface="Times New Roman" panose="02020603050405020304" pitchFamily="18" charset="0"/>
              </a:rPr>
              <a:t>12b</a:t>
            </a:r>
            <a:r>
              <a:rPr lang="en-US" sz="3200" b="0" i="0" dirty="0">
                <a:solidFill>
                  <a:srgbClr val="000000"/>
                </a:solidFill>
                <a:effectLst/>
                <a:latin typeface="Times New Roman" panose="02020603050405020304" pitchFamily="18" charset="0"/>
              </a:rPr>
              <a:t>he said to them, "Do you know what I have done to you? </a:t>
            </a:r>
            <a:r>
              <a:rPr lang="en-US" sz="3200" b="1" i="0" baseline="30000" dirty="0">
                <a:solidFill>
                  <a:srgbClr val="0000FF"/>
                </a:solidFill>
                <a:effectLst/>
                <a:latin typeface="Times New Roman" panose="02020603050405020304" pitchFamily="18" charset="0"/>
              </a:rPr>
              <a:t>13</a:t>
            </a:r>
            <a:r>
              <a:rPr lang="en-US" sz="3200" b="0" i="0" dirty="0">
                <a:solidFill>
                  <a:srgbClr val="000000"/>
                </a:solidFill>
                <a:effectLst/>
                <a:latin typeface="Times New Roman" panose="02020603050405020304" pitchFamily="18" charset="0"/>
              </a:rPr>
              <a:t>You call me, 'Teacher' and 'Lord.' You say so correctly, for so I am. </a:t>
            </a:r>
            <a:r>
              <a:rPr lang="en-US" sz="3200" b="1" i="0" baseline="30000" dirty="0">
                <a:solidFill>
                  <a:srgbClr val="0000FF"/>
                </a:solidFill>
                <a:effectLst/>
                <a:latin typeface="Times New Roman" panose="02020603050405020304" pitchFamily="18" charset="0"/>
              </a:rPr>
              <a:t>14</a:t>
            </a:r>
            <a:r>
              <a:rPr lang="en-US" sz="3200" b="0" i="0" dirty="0">
                <a:solidFill>
                  <a:srgbClr val="000000"/>
                </a:solidFill>
                <a:effectLst/>
                <a:latin typeface="Times New Roman" panose="02020603050405020304" pitchFamily="18" charset="0"/>
              </a:rPr>
              <a:t>If I then, the Lord and the Teacher, have washed your feet, you also ought to wash one another's feet. </a:t>
            </a:r>
            <a:r>
              <a:rPr lang="en-US" sz="3200" b="1" i="0" baseline="30000" dirty="0">
                <a:solidFill>
                  <a:srgbClr val="0000FF"/>
                </a:solidFill>
                <a:effectLst/>
                <a:latin typeface="Times New Roman" panose="02020603050405020304" pitchFamily="18" charset="0"/>
              </a:rPr>
              <a:t>15</a:t>
            </a:r>
            <a:r>
              <a:rPr lang="en-US" sz="3200" b="0" i="0" dirty="0">
                <a:solidFill>
                  <a:srgbClr val="000000"/>
                </a:solidFill>
                <a:effectLst/>
                <a:latin typeface="Times New Roman" panose="02020603050405020304" pitchFamily="18" charset="0"/>
              </a:rPr>
              <a:t>For I have given you an example, that you also should do as I have done to you. </a:t>
            </a:r>
            <a:r>
              <a:rPr lang="en-US" sz="3200" b="1" i="0" baseline="30000" dirty="0">
                <a:solidFill>
                  <a:srgbClr val="0000FF"/>
                </a:solidFill>
                <a:effectLst/>
                <a:latin typeface="Times New Roman" panose="02020603050405020304" pitchFamily="18" charset="0"/>
              </a:rPr>
              <a:t>16</a:t>
            </a:r>
            <a:r>
              <a:rPr lang="en-US" sz="3200" b="0" i="0" dirty="0">
                <a:solidFill>
                  <a:srgbClr val="000000"/>
                </a:solidFill>
                <a:effectLst/>
                <a:latin typeface="Times New Roman" panose="02020603050405020304" pitchFamily="18" charset="0"/>
              </a:rPr>
              <a:t>Most certainly I tell you, a servant is not greater than his lord, neither one who is sent greater than he who sent him.</a:t>
            </a:r>
          </a:p>
          <a:p>
            <a:r>
              <a:rPr lang="en-US" sz="3200" b="0" i="0" dirty="0">
                <a:solidFill>
                  <a:srgbClr val="000000"/>
                </a:solidFill>
                <a:effectLst/>
                <a:latin typeface="Times New Roman" panose="02020603050405020304" pitchFamily="18" charset="0"/>
              </a:rPr>
              <a:t> </a:t>
            </a:r>
          </a:p>
          <a:p>
            <a:r>
              <a:rPr lang="en-US" sz="3200" b="1" i="0" baseline="30000" dirty="0">
                <a:solidFill>
                  <a:srgbClr val="0000FF"/>
                </a:solidFill>
                <a:effectLst/>
                <a:latin typeface="Times New Roman" panose="02020603050405020304" pitchFamily="18" charset="0"/>
              </a:rPr>
              <a:t>17</a:t>
            </a:r>
            <a:r>
              <a:rPr lang="en-US" sz="3200" b="0" i="0" dirty="0">
                <a:solidFill>
                  <a:srgbClr val="000000"/>
                </a:solidFill>
                <a:effectLst/>
                <a:latin typeface="Times New Roman" panose="02020603050405020304" pitchFamily="18" charset="0"/>
              </a:rPr>
              <a:t>If you know these things, blessed are you if you do them</a:t>
            </a:r>
            <a:r>
              <a:rPr lang="en-US" b="0" i="0" dirty="0">
                <a:solidFill>
                  <a:srgbClr val="000000"/>
                </a:solidFill>
                <a:effectLst/>
                <a:latin typeface="Times New Roman" panose="02020603050405020304" pitchFamily="18" charset="0"/>
              </a:rPr>
              <a:t>.</a:t>
            </a:r>
            <a:endParaRPr lang="en-CA" dirty="0"/>
          </a:p>
          <a:p>
            <a:endParaRPr lang="en-CA" dirty="0"/>
          </a:p>
        </p:txBody>
      </p:sp>
      <p:pic>
        <p:nvPicPr>
          <p:cNvPr id="14" name="Picture 13" descr="A person standing in a room&#10;&#10;Description automatically generated with medium confidence">
            <a:extLst>
              <a:ext uri="{FF2B5EF4-FFF2-40B4-BE49-F238E27FC236}">
                <a16:creationId xmlns:a16="http://schemas.microsoft.com/office/drawing/2014/main" id="{B5408610-CF5D-4A64-92E7-4598890EA6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3912" y="838200"/>
            <a:ext cx="2228965" cy="3130711"/>
          </a:xfrm>
          <a:prstGeom prst="rect">
            <a:avLst/>
          </a:prstGeom>
        </p:spPr>
      </p:pic>
      <p:pic>
        <p:nvPicPr>
          <p:cNvPr id="16" name="Picture 15" descr="A person sitting at a desk&#10;&#10;Description automatically generated with medium confidence">
            <a:extLst>
              <a:ext uri="{FF2B5EF4-FFF2-40B4-BE49-F238E27FC236}">
                <a16:creationId xmlns:a16="http://schemas.microsoft.com/office/drawing/2014/main" id="{E3E56B70-7576-4128-A22A-EF730ADF84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8989" y="2635330"/>
            <a:ext cx="2330570" cy="3124361"/>
          </a:xfrm>
          <a:prstGeom prst="rect">
            <a:avLst/>
          </a:prstGeom>
        </p:spPr>
      </p:pic>
      <p:pic>
        <p:nvPicPr>
          <p:cNvPr id="8" name="Picture 7" descr="Text&#10;&#10;Description automatically generated">
            <a:extLst>
              <a:ext uri="{FF2B5EF4-FFF2-40B4-BE49-F238E27FC236}">
                <a16:creationId xmlns:a16="http://schemas.microsoft.com/office/drawing/2014/main" id="{6989CAA7-6F11-4A64-96E4-AFE12DF9BB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0" y="5296005"/>
            <a:ext cx="3686175" cy="1304925"/>
          </a:xfrm>
          <a:prstGeom prst="rect">
            <a:avLst/>
          </a:prstGeom>
        </p:spPr>
      </p:pic>
    </p:spTree>
    <p:extLst>
      <p:ext uri="{BB962C8B-B14F-4D97-AF65-F5344CB8AC3E}">
        <p14:creationId xmlns:p14="http://schemas.microsoft.com/office/powerpoint/2010/main" val="3418215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4"/>
                                        </p:tgtEl>
                                      </p:cBhvr>
                                    </p:animEffect>
                                    <p:set>
                                      <p:cBhvr>
                                        <p:cTn id="31" dur="1" fill="hold">
                                          <p:stCondLst>
                                            <p:cond delay="499"/>
                                          </p:stCondLst>
                                        </p:cTn>
                                        <p:tgtEl>
                                          <p:spTgt spid="14"/>
                                        </p:tgtEl>
                                        <p:attrNameLst>
                                          <p:attrName>style.visibility</p:attrName>
                                        </p:attrNameLst>
                                      </p:cBhvr>
                                      <p:to>
                                        <p:strVal val="hidden"/>
                                      </p:to>
                                    </p:se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16"/>
                                        </p:tgtEl>
                                      </p:cBhvr>
                                    </p:animEffect>
                                    <p:set>
                                      <p:cBhvr>
                                        <p:cTn id="40" dur="1" fill="hold">
                                          <p:stCondLst>
                                            <p:cond delay="499"/>
                                          </p:stCondLst>
                                        </p:cTn>
                                        <p:tgtEl>
                                          <p:spTgt spid="16"/>
                                        </p:tgtEl>
                                        <p:attrNameLst>
                                          <p:attrName>style.visibility</p:attrName>
                                        </p:attrNameLst>
                                      </p:cBhvr>
                                      <p:to>
                                        <p:strVal val="hidden"/>
                                      </p:to>
                                    </p:se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8"/>
                                        </p:tgtEl>
                                      </p:cBhvr>
                                    </p:animEffect>
                                    <p:set>
                                      <p:cBhvr>
                                        <p:cTn id="49" dur="1" fill="hold">
                                          <p:stCondLst>
                                            <p:cond delay="499"/>
                                          </p:stCondLst>
                                        </p:cTn>
                                        <p:tgtEl>
                                          <p:spTgt spid="8"/>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5">
                                            <p:txEl>
                                              <p:pRg st="5" end="5"/>
                                            </p:txEl>
                                          </p:spTgt>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5">
                                            <p:txEl>
                                              <p:pRg st="6" end="6"/>
                                            </p:txEl>
                                          </p:spTgt>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391EA-1984-4D78-8F38-20B2E5CFAC7E}"/>
              </a:ext>
            </a:extLst>
          </p:cNvPr>
          <p:cNvSpPr>
            <a:spLocks noGrp="1"/>
          </p:cNvSpPr>
          <p:nvPr>
            <p:ph type="title"/>
          </p:nvPr>
        </p:nvSpPr>
        <p:spPr/>
        <p:txBody>
          <a:bodyPr>
            <a:normAutofit fontScale="90000"/>
          </a:bodyPr>
          <a:lstStyle/>
          <a:p>
            <a:r>
              <a:rPr lang="en-CA" dirty="0"/>
              <a:t>Clues to Implementation</a:t>
            </a:r>
          </a:p>
        </p:txBody>
      </p:sp>
      <p:sp>
        <p:nvSpPr>
          <p:cNvPr id="4" name="Text Placeholder 3">
            <a:extLst>
              <a:ext uri="{FF2B5EF4-FFF2-40B4-BE49-F238E27FC236}">
                <a16:creationId xmlns:a16="http://schemas.microsoft.com/office/drawing/2014/main" id="{7A1413C5-600B-4F67-9FA9-5E6903ABBAA6}"/>
              </a:ext>
            </a:extLst>
          </p:cNvPr>
          <p:cNvSpPr>
            <a:spLocks noGrp="1"/>
          </p:cNvSpPr>
          <p:nvPr>
            <p:ph type="body" idx="1"/>
          </p:nvPr>
        </p:nvSpPr>
        <p:spPr/>
        <p:txBody>
          <a:bodyPr>
            <a:normAutofit lnSpcReduction="10000"/>
          </a:bodyPr>
          <a:lstStyle/>
          <a:p>
            <a:r>
              <a:rPr lang="en-CA" dirty="0"/>
              <a:t>Clues</a:t>
            </a:r>
          </a:p>
        </p:txBody>
      </p:sp>
      <p:sp>
        <p:nvSpPr>
          <p:cNvPr id="3" name="Content Placeholder 2">
            <a:extLst>
              <a:ext uri="{FF2B5EF4-FFF2-40B4-BE49-F238E27FC236}">
                <a16:creationId xmlns:a16="http://schemas.microsoft.com/office/drawing/2014/main" id="{7D66D081-4721-4867-B4F0-C0DBDAA7222A}"/>
              </a:ext>
            </a:extLst>
          </p:cNvPr>
          <p:cNvSpPr>
            <a:spLocks noGrp="1"/>
          </p:cNvSpPr>
          <p:nvPr>
            <p:ph sz="half" idx="2"/>
          </p:nvPr>
        </p:nvSpPr>
        <p:spPr/>
        <p:txBody>
          <a:bodyPr>
            <a:normAutofit fontScale="77500" lnSpcReduction="20000"/>
          </a:bodyPr>
          <a:lstStyle/>
          <a:p>
            <a:r>
              <a:rPr lang="en-CA" dirty="0"/>
              <a:t>Where?</a:t>
            </a:r>
          </a:p>
          <a:p>
            <a:pPr lvl="1"/>
            <a:r>
              <a:rPr lang="en-US" dirty="0"/>
              <a:t>private not a public place </a:t>
            </a:r>
            <a:r>
              <a:rPr lang="en-US" dirty="0">
                <a:sym typeface="Wingdings" panose="05000000000000000000" pitchFamily="2" charset="2"/>
              </a:rPr>
              <a:t> lead to wrong ideas</a:t>
            </a:r>
            <a:endParaRPr lang="en-CA" dirty="0"/>
          </a:p>
          <a:p>
            <a:pPr lvl="1"/>
            <a:r>
              <a:rPr lang="en-US" dirty="0"/>
              <a:t>not 1:1 </a:t>
            </a:r>
            <a:r>
              <a:rPr lang="en-US" dirty="0">
                <a:sym typeface="Wingdings" panose="05000000000000000000" pitchFamily="2" charset="2"/>
              </a:rPr>
              <a:t></a:t>
            </a:r>
            <a:r>
              <a:rPr lang="en-US" dirty="0"/>
              <a:t> could lead to wrong ideas</a:t>
            </a:r>
          </a:p>
          <a:p>
            <a:r>
              <a:rPr lang="en-US" dirty="0"/>
              <a:t>Who? (relationship)</a:t>
            </a:r>
          </a:p>
          <a:p>
            <a:pPr lvl="1"/>
            <a:r>
              <a:rPr lang="en-US" dirty="0"/>
              <a:t>Not the crowds</a:t>
            </a:r>
          </a:p>
          <a:p>
            <a:pPr lvl="1"/>
            <a:r>
              <a:rPr lang="en-US" dirty="0"/>
              <a:t>Not the Pharisees</a:t>
            </a:r>
          </a:p>
          <a:p>
            <a:pPr lvl="1"/>
            <a:r>
              <a:rPr lang="en-CA" dirty="0"/>
              <a:t>Not all followers</a:t>
            </a:r>
          </a:p>
          <a:p>
            <a:pPr lvl="1"/>
            <a:r>
              <a:rPr lang="en-US" dirty="0"/>
              <a:t>only Jesus’s close disciples </a:t>
            </a:r>
          </a:p>
          <a:p>
            <a:pPr lvl="1"/>
            <a:r>
              <a:rPr lang="en-US" dirty="0"/>
              <a:t>below him in hierarchy</a:t>
            </a:r>
          </a:p>
          <a:p>
            <a:pPr lvl="1"/>
            <a:r>
              <a:rPr lang="en-US" dirty="0"/>
              <a:t>10 future leaders of church </a:t>
            </a:r>
          </a:p>
          <a:p>
            <a:r>
              <a:rPr lang="en-US" dirty="0"/>
              <a:t>Disciples did not wash Jesus’s feet</a:t>
            </a:r>
          </a:p>
        </p:txBody>
      </p:sp>
      <p:sp>
        <p:nvSpPr>
          <p:cNvPr id="5" name="Text Placeholder 4">
            <a:extLst>
              <a:ext uri="{FF2B5EF4-FFF2-40B4-BE49-F238E27FC236}">
                <a16:creationId xmlns:a16="http://schemas.microsoft.com/office/drawing/2014/main" id="{93C75FB2-39AA-41E4-9FE8-D5603B44DDE4}"/>
              </a:ext>
            </a:extLst>
          </p:cNvPr>
          <p:cNvSpPr>
            <a:spLocks noGrp="1"/>
          </p:cNvSpPr>
          <p:nvPr>
            <p:ph type="body" sz="quarter" idx="3"/>
          </p:nvPr>
        </p:nvSpPr>
        <p:spPr/>
        <p:txBody>
          <a:bodyPr>
            <a:normAutofit lnSpcReduction="10000"/>
          </a:bodyPr>
          <a:lstStyle/>
          <a:p>
            <a:r>
              <a:rPr lang="en-CA" dirty="0"/>
              <a:t>Message to us</a:t>
            </a:r>
          </a:p>
        </p:txBody>
      </p:sp>
      <p:sp>
        <p:nvSpPr>
          <p:cNvPr id="6" name="Content Placeholder 5">
            <a:extLst>
              <a:ext uri="{FF2B5EF4-FFF2-40B4-BE49-F238E27FC236}">
                <a16:creationId xmlns:a16="http://schemas.microsoft.com/office/drawing/2014/main" id="{9A9FB758-7229-4068-A915-13B8A32A9880}"/>
              </a:ext>
            </a:extLst>
          </p:cNvPr>
          <p:cNvSpPr>
            <a:spLocks noGrp="1"/>
          </p:cNvSpPr>
          <p:nvPr>
            <p:ph sz="quarter" idx="4"/>
          </p:nvPr>
        </p:nvSpPr>
        <p:spPr/>
        <p:txBody>
          <a:bodyPr>
            <a:normAutofit fontScale="77500" lnSpcReduction="20000"/>
          </a:bodyPr>
          <a:lstStyle/>
          <a:p>
            <a:r>
              <a:rPr lang="en-CA" dirty="0"/>
              <a:t>Where?</a:t>
            </a:r>
          </a:p>
          <a:p>
            <a:pPr lvl="1"/>
            <a:r>
              <a:rPr lang="en-CA" dirty="0"/>
              <a:t>Not Zhong-Li Train Station</a:t>
            </a:r>
          </a:p>
          <a:p>
            <a:pPr lvl="1"/>
            <a:r>
              <a:rPr lang="en-CA" dirty="0"/>
              <a:t>Not when alone </a:t>
            </a:r>
          </a:p>
          <a:p>
            <a:pPr lvl="2"/>
            <a:r>
              <a:rPr lang="en-CA" dirty="0"/>
              <a:t>with opposite sex</a:t>
            </a:r>
          </a:p>
          <a:p>
            <a:pPr lvl="2"/>
            <a:r>
              <a:rPr lang="en-CA" dirty="0"/>
              <a:t>with same sex</a:t>
            </a:r>
          </a:p>
          <a:p>
            <a:r>
              <a:rPr lang="en-CA" dirty="0"/>
              <a:t>Who? (relationship)</a:t>
            </a:r>
          </a:p>
          <a:p>
            <a:pPr lvl="1"/>
            <a:r>
              <a:rPr lang="en-CA" dirty="0"/>
              <a:t>Not strangers</a:t>
            </a:r>
          </a:p>
          <a:p>
            <a:pPr lvl="1"/>
            <a:r>
              <a:rPr lang="en-CA" dirty="0"/>
              <a:t>Not those above us</a:t>
            </a:r>
          </a:p>
          <a:p>
            <a:pPr lvl="1"/>
            <a:r>
              <a:rPr lang="en-CA" dirty="0"/>
              <a:t>Not general church members</a:t>
            </a:r>
          </a:p>
          <a:p>
            <a:pPr lvl="1"/>
            <a:r>
              <a:rPr lang="en-CA" dirty="0" err="1"/>
              <a:t>e.g</a:t>
            </a:r>
            <a:r>
              <a:rPr lang="en-CA" dirty="0"/>
              <a:t>, family, small group</a:t>
            </a:r>
          </a:p>
          <a:p>
            <a:pPr lvl="1"/>
            <a:r>
              <a:rPr lang="en-CA" dirty="0"/>
              <a:t>Our children, our wives</a:t>
            </a:r>
          </a:p>
          <a:p>
            <a:pPr lvl="1"/>
            <a:r>
              <a:rPr lang="en-CA" dirty="0"/>
              <a:t>Future leaders: Our children, church young people</a:t>
            </a:r>
          </a:p>
          <a:p>
            <a:r>
              <a:rPr lang="en-CA" dirty="0"/>
              <a:t>Not “I rub your back, you rub my back”</a:t>
            </a:r>
          </a:p>
          <a:p>
            <a:pPr lvl="1"/>
            <a:endParaRPr lang="en-CA" dirty="0"/>
          </a:p>
        </p:txBody>
      </p:sp>
    </p:spTree>
    <p:extLst>
      <p:ext uri="{BB962C8B-B14F-4D97-AF65-F5344CB8AC3E}">
        <p14:creationId xmlns:p14="http://schemas.microsoft.com/office/powerpoint/2010/main" val="1062452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BC40D-7C52-4800-BC90-6C3603FCDF00}"/>
              </a:ext>
            </a:extLst>
          </p:cNvPr>
          <p:cNvSpPr>
            <a:spLocks noGrp="1"/>
          </p:cNvSpPr>
          <p:nvPr>
            <p:ph type="title"/>
          </p:nvPr>
        </p:nvSpPr>
        <p:spPr/>
        <p:txBody>
          <a:bodyPr>
            <a:normAutofit fontScale="90000"/>
          </a:bodyPr>
          <a:lstStyle/>
          <a:p>
            <a:r>
              <a:rPr lang="en-CA" dirty="0"/>
              <a:t>Implementation</a:t>
            </a:r>
          </a:p>
        </p:txBody>
      </p:sp>
      <p:sp>
        <p:nvSpPr>
          <p:cNvPr id="3" name="Content Placeholder 2">
            <a:extLst>
              <a:ext uri="{FF2B5EF4-FFF2-40B4-BE49-F238E27FC236}">
                <a16:creationId xmlns:a16="http://schemas.microsoft.com/office/drawing/2014/main" id="{6B6D4CC1-CA3C-4151-A8E1-872E096A2225}"/>
              </a:ext>
            </a:extLst>
          </p:cNvPr>
          <p:cNvSpPr>
            <a:spLocks noGrp="1"/>
          </p:cNvSpPr>
          <p:nvPr>
            <p:ph idx="1"/>
          </p:nvPr>
        </p:nvSpPr>
        <p:spPr/>
        <p:txBody>
          <a:bodyPr>
            <a:normAutofit fontScale="77500" lnSpcReduction="20000"/>
          </a:bodyPr>
          <a:lstStyle/>
          <a:p>
            <a:r>
              <a:rPr lang="en-CA" dirty="0"/>
              <a:t>Symbolic Only </a:t>
            </a:r>
          </a:p>
          <a:p>
            <a:pPr lvl="1"/>
            <a:r>
              <a:rPr lang="en-CA" dirty="0"/>
              <a:t>Humble before family members/children/small group members</a:t>
            </a:r>
          </a:p>
          <a:p>
            <a:pPr lvl="1"/>
            <a:r>
              <a:rPr lang="en-CA" dirty="0"/>
              <a:t>Not demanding to be served</a:t>
            </a:r>
          </a:p>
          <a:p>
            <a:pPr lvl="1"/>
            <a:r>
              <a:rPr lang="en-CA" dirty="0"/>
              <a:t>Serve our family members, our children, giving them an example of how to serve others </a:t>
            </a:r>
          </a:p>
          <a:p>
            <a:r>
              <a:rPr lang="en-CA" dirty="0"/>
              <a:t>Cultural Equivalent of Feet Washing</a:t>
            </a:r>
          </a:p>
          <a:p>
            <a:pPr lvl="1"/>
            <a:r>
              <a:rPr lang="en-CA" dirty="0"/>
              <a:t>Tea ceremony</a:t>
            </a:r>
          </a:p>
          <a:p>
            <a:pPr lvl="1"/>
            <a:r>
              <a:rPr lang="en-CA" dirty="0"/>
              <a:t>Dish washing (husband </a:t>
            </a:r>
            <a:r>
              <a:rPr lang="en-CA" dirty="0">
                <a:sym typeface="Wingdings" panose="05000000000000000000" pitchFamily="2" charset="2"/>
              </a:rPr>
              <a:t> wife)</a:t>
            </a:r>
          </a:p>
          <a:p>
            <a:pPr lvl="1"/>
            <a:r>
              <a:rPr lang="en-CA" dirty="0"/>
              <a:t>Taking out the Garbage</a:t>
            </a:r>
          </a:p>
          <a:p>
            <a:pPr lvl="1"/>
            <a:r>
              <a:rPr lang="en-CA" dirty="0"/>
              <a:t>Toilet cleaning (husband </a:t>
            </a:r>
            <a:r>
              <a:rPr lang="en-CA" dirty="0">
                <a:sym typeface="Wingdings" panose="05000000000000000000" pitchFamily="2" charset="2"/>
              </a:rPr>
              <a:t> wife)</a:t>
            </a:r>
            <a:endParaRPr lang="en-CA" dirty="0"/>
          </a:p>
          <a:p>
            <a:r>
              <a:rPr lang="en-CA" dirty="0"/>
              <a:t>Literal interpretation of Feet Washing</a:t>
            </a:r>
          </a:p>
          <a:p>
            <a:pPr lvl="1"/>
            <a:r>
              <a:rPr lang="en-CA" dirty="0"/>
              <a:t>In a private but not 1:1 setting…</a:t>
            </a:r>
          </a:p>
          <a:p>
            <a:pPr lvl="1"/>
            <a:r>
              <a:rPr lang="en-CA" dirty="0"/>
              <a:t>Strip ourselves of clothes and wrap-up in towel</a:t>
            </a:r>
          </a:p>
          <a:p>
            <a:pPr lvl="1"/>
            <a:r>
              <a:rPr lang="en-CA" dirty="0"/>
              <a:t>Wash our spouse’s, children’s, cell group member’s feet </a:t>
            </a:r>
          </a:p>
          <a:p>
            <a:r>
              <a:rPr lang="en-CA" dirty="0"/>
              <a:t>All cases: Not expecting anything in return.</a:t>
            </a:r>
          </a:p>
        </p:txBody>
      </p:sp>
    </p:spTree>
    <p:extLst>
      <p:ext uri="{BB962C8B-B14F-4D97-AF65-F5344CB8AC3E}">
        <p14:creationId xmlns:p14="http://schemas.microsoft.com/office/powerpoint/2010/main" val="1456077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0BFDD2-97BC-4175-8B31-A00D099A28EB}"/>
              </a:ext>
            </a:extLst>
          </p:cNvPr>
          <p:cNvSpPr/>
          <p:nvPr/>
        </p:nvSpPr>
        <p:spPr>
          <a:xfrm>
            <a:off x="0" y="152400"/>
            <a:ext cx="9144000" cy="5016758"/>
          </a:xfrm>
          <a:prstGeom prst="rect">
            <a:avLst/>
          </a:prstGeom>
          <a:noFill/>
        </p:spPr>
        <p:txBody>
          <a:bodyPr wrap="square" lIns="91440" tIns="45720" rIns="91440" bIns="45720">
            <a:spAutoFit/>
          </a:bodyPr>
          <a:lstStyle/>
          <a:p>
            <a:pPr algn="ctr"/>
            <a:r>
              <a:rPr lang="en-CA" sz="8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 Really </a:t>
            </a:r>
          </a:p>
          <a:p>
            <a:pPr algn="ctr"/>
            <a:r>
              <a:rPr lang="en-CA" sz="8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Strange Story</a:t>
            </a:r>
          </a:p>
          <a:p>
            <a:pPr algn="ctr"/>
            <a:r>
              <a:rPr lang="en-CA" sz="8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But Implementation</a:t>
            </a:r>
          </a:p>
          <a:p>
            <a:pPr algn="ctr"/>
            <a:r>
              <a:rPr lang="en-CA" sz="8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Is </a:t>
            </a:r>
            <a:r>
              <a:rPr lang="en-CA" sz="8000" b="1" dirty="0">
                <a:ln w="12700" cmpd="sng">
                  <a:solidFill>
                    <a:schemeClr val="accent4"/>
                  </a:solidFill>
                  <a:prstDash val="solid"/>
                </a:ln>
                <a:solidFill>
                  <a:srgbClr val="FF0000"/>
                </a:solidFill>
              </a:rPr>
              <a:t>N</a:t>
            </a:r>
            <a:r>
              <a:rPr lang="en-CA" sz="8000" b="1" cap="none" spc="0" dirty="0">
                <a:ln w="12700" cmpd="sng">
                  <a:solidFill>
                    <a:schemeClr val="accent4"/>
                  </a:solidFill>
                  <a:prstDash val="solid"/>
                </a:ln>
                <a:solidFill>
                  <a:srgbClr val="FF0000"/>
                </a:solidFill>
                <a:effectLst/>
              </a:rPr>
              <a:t>ot</a:t>
            </a:r>
            <a:r>
              <a:rPr lang="en-CA" sz="8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 </a:t>
            </a:r>
            <a:r>
              <a:rPr lang="en-CA" sz="8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O</a:t>
            </a:r>
            <a:r>
              <a:rPr lang="en-CA" sz="8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ptional</a:t>
            </a:r>
          </a:p>
        </p:txBody>
      </p:sp>
    </p:spTree>
    <p:extLst>
      <p:ext uri="{BB962C8B-B14F-4D97-AF65-F5344CB8AC3E}">
        <p14:creationId xmlns:p14="http://schemas.microsoft.com/office/powerpoint/2010/main" val="1014028860"/>
      </p:ext>
    </p:extLst>
  </p:cSld>
  <p:clrMapOvr>
    <a:masterClrMapping/>
  </p:clrMapOvr>
</p:sld>
</file>

<file path=ppt/theme/theme1.xml><?xml version="1.0" encoding="utf-8"?>
<a:theme xmlns:a="http://schemas.openxmlformats.org/drawingml/2006/main" name="ecp1026.pot">
  <a:themeElements>
    <a:clrScheme name="Custom 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D:\template\MS\ecp1026.pot</Template>
  <TotalTime>3425</TotalTime>
  <Words>1411</Words>
  <Application>Microsoft Office PowerPoint</Application>
  <PresentationFormat>On-screen Show (4:3)</PresentationFormat>
  <Paragraphs>169</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Wingdings</vt:lpstr>
      <vt:lpstr>Arial</vt:lpstr>
      <vt:lpstr>Times New Roman</vt:lpstr>
      <vt:lpstr>Roboto</vt:lpstr>
      <vt:lpstr>ecp1026.pot</vt:lpstr>
      <vt:lpstr>Humble Yourself</vt:lpstr>
      <vt:lpstr>Outline 大綱 </vt:lpstr>
      <vt:lpstr>PowerPoint Presentation</vt:lpstr>
      <vt:lpstr>Context: Timeline (John 13:1-3)</vt:lpstr>
      <vt:lpstr>Thoughts of 13 men (John 13:1-3)</vt:lpstr>
      <vt:lpstr>Only John Records (John 13:1-3)</vt:lpstr>
      <vt:lpstr>Perfectly Normal Passover Meal</vt:lpstr>
      <vt:lpstr>Suddenly Jesus goes off script…</vt:lpstr>
      <vt:lpstr>Handling Peter’s Interrupt (Jh 13:6-11)</vt:lpstr>
      <vt:lpstr>PowerPoint Presentation</vt:lpstr>
      <vt:lpstr>PowerPoint Presentation</vt:lpstr>
      <vt:lpstr>What should we do?</vt:lpstr>
      <vt:lpstr>The Interpretation: John 13:12b-17</vt:lpstr>
      <vt:lpstr>Clues to Implementation</vt:lpstr>
      <vt:lpstr>Implementation</vt:lpstr>
      <vt:lpstr>PowerPoint Presentation</vt:lpstr>
    </vt:vector>
  </TitlesOfParts>
  <Company/>
  <LinksUpToDate>false</LinksUpToDate>
  <SharedDoc>false</SharedDoc>
  <HyperlinkBase>http://rc.xiaotu.com/extra/090729.pps</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to Communicate</dc:title>
  <dc:subject>Research Communication</dc:subject>
  <dc:creator>Jonathon David White</dc:creator>
  <cp:lastModifiedBy>Jonathon David White</cp:lastModifiedBy>
  <cp:revision>171</cp:revision>
  <cp:lastPrinted>2001-10-23T02:48:11Z</cp:lastPrinted>
  <dcterms:created xsi:type="dcterms:W3CDTF">2001-02-20T10:09:37Z</dcterms:created>
  <dcterms:modified xsi:type="dcterms:W3CDTF">2022-04-01T18:33:44Z</dcterms:modified>
</cp:coreProperties>
</file>