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9" r:id="rId1"/>
  </p:sldMasterIdLst>
  <p:notesMasterIdLst>
    <p:notesMasterId r:id="rId17"/>
  </p:notesMasterIdLst>
  <p:handoutMasterIdLst>
    <p:handoutMasterId r:id="rId18"/>
  </p:handoutMasterIdLst>
  <p:sldIdLst>
    <p:sldId id="256" r:id="rId2"/>
    <p:sldId id="315" r:id="rId3"/>
    <p:sldId id="316" r:id="rId4"/>
    <p:sldId id="317" r:id="rId5"/>
    <p:sldId id="318" r:id="rId6"/>
    <p:sldId id="319" r:id="rId7"/>
    <p:sldId id="311" r:id="rId8"/>
    <p:sldId id="320" r:id="rId9"/>
    <p:sldId id="321" r:id="rId10"/>
    <p:sldId id="322" r:id="rId11"/>
    <p:sldId id="323" r:id="rId12"/>
    <p:sldId id="324" r:id="rId13"/>
    <p:sldId id="267" r:id="rId14"/>
    <p:sldId id="325" r:id="rId15"/>
    <p:sldId id="314" r:id="rId16"/>
  </p:sldIdLst>
  <p:sldSz cx="9144000" cy="6858000" type="screen4x3"/>
  <p:notesSz cx="6661150" cy="9871075"/>
  <p:embeddedFontLst>
    <p:embeddedFont>
      <p:font typeface="Calibri" panose="020F0502020204030204" pitchFamily="34" charset="0"/>
      <p:regular r:id="rId19"/>
      <p:bold r:id="rId20"/>
      <p:italic r:id="rId21"/>
      <p:boldItalic r:id="rId22"/>
    </p:embeddedFont>
    <p:embeddedFont>
      <p:font typeface="SimHei" panose="02010609060101010101" pitchFamily="49" charset="-122"/>
      <p:regular r:id="rId23"/>
    </p:embeddedFont>
  </p:embeddedFontLst>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 uri="{2D200454-40CA-4A62-9FC3-DE9A4176ACB9}">
      <p15:notesGuideLst xmlns:p15="http://schemas.microsoft.com/office/powerpoint/2012/main">
        <p15:guide id="1" orient="horz" pos="3109">
          <p15:clr>
            <a:srgbClr val="A4A3A4"/>
          </p15:clr>
        </p15:guide>
        <p15:guide id="2" pos="209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66FF"/>
    <a:srgbClr val="0000CC"/>
    <a:srgbClr val="FF0000"/>
    <a:srgbClr val="FF0066"/>
    <a:srgbClr val="CC6600"/>
    <a:srgbClr val="FF5050"/>
    <a:srgbClr val="EAEAEA"/>
    <a:srgbClr val="DDDDDD"/>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99" autoAdjust="0"/>
    <p:restoredTop sz="94614" autoAdjust="0"/>
  </p:normalViewPr>
  <p:slideViewPr>
    <p:cSldViewPr>
      <p:cViewPr varScale="1">
        <p:scale>
          <a:sx n="151" d="100"/>
          <a:sy n="151" d="100"/>
        </p:scale>
        <p:origin x="1312" y="72"/>
      </p:cViewPr>
      <p:guideLst>
        <p:guide orient="horz" pos="2112"/>
        <p:guide pos="2880"/>
      </p:guideLst>
    </p:cSldViewPr>
  </p:slideViewPr>
  <p:outlineViewPr>
    <p:cViewPr>
      <p:scale>
        <a:sx n="33" d="100"/>
        <a:sy n="33" d="100"/>
      </p:scale>
      <p:origin x="0" y="0"/>
    </p:cViewPr>
  </p:outlineViewPr>
  <p:notesTextViewPr>
    <p:cViewPr>
      <p:scale>
        <a:sx n="3" d="2"/>
        <a:sy n="3" d="2"/>
      </p:scale>
      <p:origin x="0" y="-136"/>
    </p:cViewPr>
  </p:notesTextViewPr>
  <p:sorterViewPr>
    <p:cViewPr>
      <p:scale>
        <a:sx n="66" d="100"/>
        <a:sy n="66" d="100"/>
      </p:scale>
      <p:origin x="0" y="0"/>
    </p:cViewPr>
  </p:sorterViewPr>
  <p:notesViewPr>
    <p:cSldViewPr>
      <p:cViewPr varScale="1">
        <p:scale>
          <a:sx n="53" d="100"/>
          <a:sy n="53" d="100"/>
        </p:scale>
        <p:origin x="-1242" y="-96"/>
      </p:cViewPr>
      <p:guideLst>
        <p:guide orient="horz" pos="3109"/>
        <p:guide pos="209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r>
              <a:rPr lang="zh-TW" altLang="en-US"/>
              <a:t>Learning to Communicate</a:t>
            </a:r>
            <a:endParaRPr lang="en-US" altLang="zh-TW"/>
          </a:p>
        </p:txBody>
      </p:sp>
      <p:sp>
        <p:nvSpPr>
          <p:cNvPr id="54275" name="Rectangle 3"/>
          <p:cNvSpPr>
            <a:spLocks noGrp="1" noChangeArrowheads="1"/>
          </p:cNvSpPr>
          <p:nvPr>
            <p:ph type="dt" sz="quarter" idx="1"/>
          </p:nvPr>
        </p:nvSpPr>
        <p:spPr bwMode="auto">
          <a:xfrm>
            <a:off x="3775075"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fld id="{58FCD680-CDDE-4C89-AAB0-6CDBAEED8050}" type="datetime2">
              <a:rPr lang="zh-TW" altLang="en-US"/>
              <a:pPr>
                <a:defRPr/>
              </a:pPr>
              <a:t>2021年10月3日</a:t>
            </a:fld>
            <a:endParaRPr lang="en-US" altLang="zh-TW"/>
          </a:p>
        </p:txBody>
      </p:sp>
      <p:sp>
        <p:nvSpPr>
          <p:cNvPr id="54276" name="Rectangle 4"/>
          <p:cNvSpPr>
            <a:spLocks noGrp="1" noChangeArrowheads="1"/>
          </p:cNvSpPr>
          <p:nvPr>
            <p:ph type="ftr" sz="quarter" idx="2"/>
          </p:nvPr>
        </p:nvSpPr>
        <p:spPr bwMode="auto">
          <a:xfrm>
            <a:off x="0"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r>
              <a:rPr lang="zh-TW" altLang="en-US"/>
              <a:t>(c)2009, Jonathon David White http://rc.xiaotu.com</a:t>
            </a:r>
            <a:endParaRPr lang="en-US" altLang="zh-TW"/>
          </a:p>
        </p:txBody>
      </p:sp>
      <p:sp>
        <p:nvSpPr>
          <p:cNvPr id="54277" name="Rectangle 5"/>
          <p:cNvSpPr>
            <a:spLocks noGrp="1" noChangeArrowheads="1"/>
          </p:cNvSpPr>
          <p:nvPr>
            <p:ph type="sldNum" sz="quarter" idx="3"/>
          </p:nvPr>
        </p:nvSpPr>
        <p:spPr bwMode="auto">
          <a:xfrm>
            <a:off x="3775075"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3F8901DC-67C2-4E25-8B5D-1914534C3322}" type="slidenum">
              <a:rPr lang="zh-TW" altLang="en-US"/>
              <a:pPr>
                <a:defRPr/>
              </a:pPr>
              <a:t>‹#›</a:t>
            </a:fld>
            <a:endParaRPr lang="en-US" altLang="zh-TW"/>
          </a:p>
        </p:txBody>
      </p:sp>
    </p:spTree>
    <p:extLst>
      <p:ext uri="{BB962C8B-B14F-4D97-AF65-F5344CB8AC3E}">
        <p14:creationId xmlns:p14="http://schemas.microsoft.com/office/powerpoint/2010/main" val="1308516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r>
              <a:rPr lang="zh-TW" altLang="en-US"/>
              <a:t>Learning to Communicate</a:t>
            </a:r>
            <a:endParaRPr lang="en-US" altLang="zh-TW"/>
          </a:p>
        </p:txBody>
      </p:sp>
      <p:sp>
        <p:nvSpPr>
          <p:cNvPr id="17411" name="Rectangle 3"/>
          <p:cNvSpPr>
            <a:spLocks noGrp="1" noChangeArrowheads="1"/>
          </p:cNvSpPr>
          <p:nvPr>
            <p:ph type="dt" idx="1"/>
          </p:nvPr>
        </p:nvSpPr>
        <p:spPr bwMode="auto">
          <a:xfrm>
            <a:off x="3775075"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fld id="{A50193E4-F2CC-4DB4-87AF-1FA2A0BA0618}" type="datetime2">
              <a:rPr lang="zh-TW" altLang="en-US"/>
              <a:pPr>
                <a:defRPr/>
              </a:pPr>
              <a:t>2021年10月3日</a:t>
            </a:fld>
            <a:endParaRPr lang="en-US" altLang="zh-TW"/>
          </a:p>
        </p:txBody>
      </p:sp>
      <p:sp>
        <p:nvSpPr>
          <p:cNvPr id="3076" name="Rectangle 4"/>
          <p:cNvSpPr>
            <a:spLocks noGrp="1" noRot="1" noChangeAspect="1" noChangeArrowheads="1" noTextEdit="1"/>
          </p:cNvSpPr>
          <p:nvPr>
            <p:ph type="sldImg" idx="2"/>
          </p:nvPr>
        </p:nvSpPr>
        <p:spPr bwMode="auto">
          <a:xfrm>
            <a:off x="862013" y="739775"/>
            <a:ext cx="4937125" cy="37020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p:cNvSpPr>
            <a:spLocks noGrp="1" noChangeArrowheads="1"/>
          </p:cNvSpPr>
          <p:nvPr>
            <p:ph type="body" sz="quarter" idx="3"/>
          </p:nvPr>
        </p:nvSpPr>
        <p:spPr bwMode="auto">
          <a:xfrm>
            <a:off x="887413" y="4689475"/>
            <a:ext cx="4886325" cy="444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TW" noProof="0"/>
              <a:t>Click to edit Master text styles</a:t>
            </a:r>
          </a:p>
          <a:p>
            <a:pPr lvl="1"/>
            <a:r>
              <a:rPr lang="en-US" altLang="zh-TW" noProof="0"/>
              <a:t>Second level</a:t>
            </a:r>
          </a:p>
          <a:p>
            <a:pPr lvl="2"/>
            <a:r>
              <a:rPr lang="en-US" altLang="zh-TW" noProof="0"/>
              <a:t>Third level</a:t>
            </a:r>
          </a:p>
          <a:p>
            <a:pPr lvl="3"/>
            <a:r>
              <a:rPr lang="en-US" altLang="zh-TW" noProof="0"/>
              <a:t>Fourth level</a:t>
            </a:r>
          </a:p>
          <a:p>
            <a:pPr lvl="4"/>
            <a:r>
              <a:rPr lang="en-US" altLang="zh-TW" noProof="0"/>
              <a:t>Fifth level</a:t>
            </a:r>
          </a:p>
        </p:txBody>
      </p:sp>
      <p:sp>
        <p:nvSpPr>
          <p:cNvPr id="17414" name="Rectangle 6"/>
          <p:cNvSpPr>
            <a:spLocks noGrp="1" noChangeArrowheads="1"/>
          </p:cNvSpPr>
          <p:nvPr>
            <p:ph type="ftr" sz="quarter" idx="4"/>
          </p:nvPr>
        </p:nvSpPr>
        <p:spPr bwMode="auto">
          <a:xfrm>
            <a:off x="0"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r>
              <a:rPr lang="zh-TW" altLang="en-US"/>
              <a:t>(c)2009, Jonathon David White http://rc.xiaotu.com</a:t>
            </a:r>
            <a:endParaRPr lang="en-US" altLang="zh-TW"/>
          </a:p>
        </p:txBody>
      </p:sp>
      <p:sp>
        <p:nvSpPr>
          <p:cNvPr id="17415" name="Rectangle 7"/>
          <p:cNvSpPr>
            <a:spLocks noGrp="1" noChangeArrowheads="1"/>
          </p:cNvSpPr>
          <p:nvPr>
            <p:ph type="sldNum" sz="quarter" idx="5"/>
          </p:nvPr>
        </p:nvSpPr>
        <p:spPr bwMode="auto">
          <a:xfrm>
            <a:off x="3775075"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9552A38B-BF28-49C6-8E2B-C17FFCACC47D}" type="slidenum">
              <a:rPr lang="zh-TW" altLang="en-US"/>
              <a:pPr>
                <a:defRPr/>
              </a:pPr>
              <a:t>‹#›</a:t>
            </a:fld>
            <a:endParaRPr lang="en-US" altLang="zh-TW"/>
          </a:p>
        </p:txBody>
      </p:sp>
    </p:spTree>
    <p:extLst>
      <p:ext uri="{BB962C8B-B14F-4D97-AF65-F5344CB8AC3E}">
        <p14:creationId xmlns:p14="http://schemas.microsoft.com/office/powerpoint/2010/main" val="2221042290"/>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zh-TW" altLang="en-US" sz="1200"/>
              <a:t>Learning to Communicate</a:t>
            </a:r>
            <a:endParaRPr lang="en-US" altLang="zh-TW" sz="1200"/>
          </a:p>
        </p:txBody>
      </p:sp>
      <p:sp>
        <p:nvSpPr>
          <p:cNvPr id="6147" name="Rectangle 3"/>
          <p:cNvSpPr>
            <a:spLocks noGrp="1" noChangeArrowheads="1"/>
          </p:cNvSpPr>
          <p:nvPr>
            <p:ph type="dt" sz="quarter" idx="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20814C9-B41C-492E-8B5A-A1150CC5FD90}" type="datetime2">
              <a:rPr lang="zh-TW" altLang="en-US" sz="1200" smtClean="0"/>
              <a:pPr/>
              <a:t>2021年10月3日</a:t>
            </a:fld>
            <a:endParaRPr lang="en-US" altLang="zh-TW" sz="1200"/>
          </a:p>
        </p:txBody>
      </p:sp>
      <p:sp>
        <p:nvSpPr>
          <p:cNvPr id="6148" name="Rectangle 6"/>
          <p:cNvSpPr>
            <a:spLocks noGrp="1" noChangeArrowheads="1"/>
          </p:cNvSpPr>
          <p:nvPr>
            <p:ph type="ftr" sz="quarter" idx="4"/>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zh-TW" altLang="en-US" sz="1200"/>
              <a:t>(c)2009, Jonathon David White http://rc.xiaotu.com</a:t>
            </a:r>
            <a:endParaRPr lang="en-US" altLang="zh-TW" sz="1200"/>
          </a:p>
        </p:txBody>
      </p:sp>
      <p:sp>
        <p:nvSpPr>
          <p:cNvPr id="6149"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E905377-BB74-4E53-A88F-AAFD74BD059B}" type="slidenum">
              <a:rPr lang="zh-TW" altLang="en-US" sz="1200" smtClean="0"/>
              <a:pPr/>
              <a:t>1</a:t>
            </a:fld>
            <a:endParaRPr lang="en-US" altLang="zh-TW" sz="1200"/>
          </a:p>
        </p:txBody>
      </p:sp>
      <p:sp>
        <p:nvSpPr>
          <p:cNvPr id="6150" name="Rectangle 2"/>
          <p:cNvSpPr>
            <a:spLocks noGrp="1" noRot="1" noChangeAspect="1" noChangeArrowheads="1" noTextEdit="1"/>
          </p:cNvSpPr>
          <p:nvPr>
            <p:ph type="sldImg"/>
          </p:nvPr>
        </p:nvSpPr>
        <p:spPr>
          <a:ln/>
        </p:spPr>
      </p:sp>
      <p:sp>
        <p:nvSpPr>
          <p:cNvPr id="6151" name="Rectangle 3"/>
          <p:cNvSpPr>
            <a:spLocks noGrp="1" noChangeArrowheads="1"/>
          </p:cNvSpPr>
          <p:nvPr>
            <p:ph type="body" idx="1"/>
          </p:nvPr>
        </p:nvSpPr>
        <p:spPr>
          <a:noFill/>
        </p:spPr>
        <p:txBody>
          <a:bodyPr/>
          <a:lstStyle/>
          <a:p>
            <a:endParaRPr lang="zh-TW" altLang="en-US" dirty="0"/>
          </a:p>
        </p:txBody>
      </p:sp>
    </p:spTree>
    <p:extLst>
      <p:ext uri="{BB962C8B-B14F-4D97-AF65-F5344CB8AC3E}">
        <p14:creationId xmlns:p14="http://schemas.microsoft.com/office/powerpoint/2010/main" val="485404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To understand the original meaning of the parable, we need to decide to whom he is speaking.  The “them”.   The target audience  is the Pharisees.  For most Westerners, the word Pharisee = hypocrite.  But that is not their worldview.  Paul  was a Pharisee.  Jesus was closest in thinking to the Pharisees. He did not disagree with their teaching.  He disagreed with their inability to live up to their teaching.   We need to understand their worldview.   Then we can understand how they are reacting to Jesus’ message.</a:t>
            </a:r>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2021年10月3日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2</a:t>
            </a:fld>
            <a:endParaRPr lang="en-US" altLang="zh-TW"/>
          </a:p>
        </p:txBody>
      </p:sp>
    </p:spTree>
    <p:extLst>
      <p:ext uri="{BB962C8B-B14F-4D97-AF65-F5344CB8AC3E}">
        <p14:creationId xmlns:p14="http://schemas.microsoft.com/office/powerpoint/2010/main" val="3148438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We need to step back and get some philosophy.   5. You have never seen your face. You have seen other people’s faces.  But you have never seen your face.    8. Not the type of mirror that most ladies would like in their house!  </a:t>
            </a:r>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2021年10月3日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3</a:t>
            </a:fld>
            <a:endParaRPr lang="en-US" altLang="zh-TW"/>
          </a:p>
        </p:txBody>
      </p:sp>
    </p:spTree>
    <p:extLst>
      <p:ext uri="{BB962C8B-B14F-4D97-AF65-F5344CB8AC3E}">
        <p14:creationId xmlns:p14="http://schemas.microsoft.com/office/powerpoint/2010/main" val="645674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2021年10月3日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4</a:t>
            </a:fld>
            <a:endParaRPr lang="en-US" altLang="zh-TW"/>
          </a:p>
        </p:txBody>
      </p:sp>
    </p:spTree>
    <p:extLst>
      <p:ext uri="{BB962C8B-B14F-4D97-AF65-F5344CB8AC3E}">
        <p14:creationId xmlns:p14="http://schemas.microsoft.com/office/powerpoint/2010/main" val="30759489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Filial piety.  Filial Piety owed to your parents.  Owed to God.  Involves bring Honor not Shame to family.  Honor, Do not murder.  If I murder someone, I bring shame on my parents.</a:t>
            </a:r>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2021年10月3日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5</a:t>
            </a:fld>
            <a:endParaRPr lang="en-US" altLang="zh-TW"/>
          </a:p>
        </p:txBody>
      </p:sp>
    </p:spTree>
    <p:extLst>
      <p:ext uri="{BB962C8B-B14F-4D97-AF65-F5344CB8AC3E}">
        <p14:creationId xmlns:p14="http://schemas.microsoft.com/office/powerpoint/2010/main" val="54105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Filial piety.  Filial Piety owed to your parents.  Owed to God.  Involves bring Honor not Shame to family.  Honor, Do not murder.  If I murder someone, I bring shame on my parents.</a:t>
            </a:r>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2021年10月3日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6</a:t>
            </a:fld>
            <a:endParaRPr lang="en-US" altLang="zh-TW"/>
          </a:p>
        </p:txBody>
      </p:sp>
    </p:spTree>
    <p:extLst>
      <p:ext uri="{BB962C8B-B14F-4D97-AF65-F5344CB8AC3E}">
        <p14:creationId xmlns:p14="http://schemas.microsoft.com/office/powerpoint/2010/main" val="9214579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If you are a Pharisee, what are you thinking? Sheep—Yes I would do this.  Yes, when I found my lost sheep I would be like this! Yes, Jesus, God is merciful.  That is why I spend so much time teaching the people the law of God.  They need knowledge of God.  So they can get into heaven.  Of course they won’t have any reward, like me, but they won’t be in hell.</a:t>
            </a:r>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2021年10月3日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8</a:t>
            </a:fld>
            <a:endParaRPr lang="en-US" altLang="zh-TW"/>
          </a:p>
        </p:txBody>
      </p:sp>
    </p:spTree>
    <p:extLst>
      <p:ext uri="{BB962C8B-B14F-4D97-AF65-F5344CB8AC3E}">
        <p14:creationId xmlns:p14="http://schemas.microsoft.com/office/powerpoint/2010/main" val="35938469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If you are a Pharisee, what are you thinking? Coins—Yes I would do this.  Yes, when I found my lost coin I would be like this! </a:t>
            </a:r>
          </a:p>
          <a:p>
            <a:r>
              <a:rPr lang="en-CA" dirty="0"/>
              <a:t>Yes, Jesus, God is merciful.  That is why I spend so much time teaching the people the law of God.   So they can get into heaven.  Of course they won’t have any reward, like me, but they won’t be in hell.</a:t>
            </a:r>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2021年10月3日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9</a:t>
            </a:fld>
            <a:endParaRPr lang="en-US" altLang="zh-TW"/>
          </a:p>
        </p:txBody>
      </p:sp>
    </p:spTree>
    <p:extLst>
      <p:ext uri="{BB962C8B-B14F-4D97-AF65-F5344CB8AC3E}">
        <p14:creationId xmlns:p14="http://schemas.microsoft.com/office/powerpoint/2010/main" val="36000404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What a useless son is this younger boy.  Taking money from his father. No filial piety at all. Going far from the family. Wasting his father’s hard earned money.  THIS IS UNFORGIVABLE.  It is one thing to get lost, this is open rebellion.  Only when he is trouble, he thinks of father to bail him out.  The useless scumbag.  He should die.   Thank God I am not like this useless creature.</a:t>
            </a:r>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2021年10月3日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10</a:t>
            </a:fld>
            <a:endParaRPr lang="en-US" altLang="zh-TW"/>
          </a:p>
        </p:txBody>
      </p:sp>
    </p:spTree>
    <p:extLst>
      <p:ext uri="{BB962C8B-B14F-4D97-AF65-F5344CB8AC3E}">
        <p14:creationId xmlns:p14="http://schemas.microsoft.com/office/powerpoint/2010/main" val="24469111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Pharisee: struggling with my feelings.  This is in line with previous stories.  But what you are doing Father is not fair. I have demonstrated filial piety all my life. He has been the opposite. How can you reward him!   25 Now the elder son.  That is me.  The elder son is right.  I am speaking now.  This is like a slap in my face!  31 Yes but… but…</a:t>
            </a:r>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2021年10月3日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11</a:t>
            </a:fld>
            <a:endParaRPr lang="en-US" altLang="zh-TW"/>
          </a:p>
        </p:txBody>
      </p:sp>
    </p:spTree>
    <p:extLst>
      <p:ext uri="{BB962C8B-B14F-4D97-AF65-F5344CB8AC3E}">
        <p14:creationId xmlns:p14="http://schemas.microsoft.com/office/powerpoint/2010/main" val="13327450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Filial Piety is not the whole story.    The image we see is honor.  The reality behind the honor should be love.  This is what the Pharisees missed.  This is what Confucius missed.  The reality that should exist behind the mirror. The basis of filial piety should be love.</a:t>
            </a:r>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2021年10月3日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13</a:t>
            </a:fld>
            <a:endParaRPr lang="en-US" altLang="zh-TW"/>
          </a:p>
        </p:txBody>
      </p:sp>
    </p:spTree>
    <p:extLst>
      <p:ext uri="{BB962C8B-B14F-4D97-AF65-F5344CB8AC3E}">
        <p14:creationId xmlns:p14="http://schemas.microsoft.com/office/powerpoint/2010/main" val="22862798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dirty="0"/>
              <a:t>我給你寫的不是新誡命，而是你從一開始就有的舊誡命。 </a:t>
            </a:r>
            <a:r>
              <a:rPr lang="en-US" altLang="zh-TW" dirty="0"/>
              <a:t>……</a:t>
            </a:r>
            <a:r>
              <a:rPr lang="zh-TW" altLang="en-US" dirty="0"/>
              <a:t>我給你們寫了一條新誡命，</a:t>
            </a:r>
            <a:r>
              <a:rPr lang="en-US" altLang="zh-TW" dirty="0"/>
              <a:t>……</a:t>
            </a:r>
            <a:r>
              <a:rPr lang="zh-TW" altLang="en-US" dirty="0"/>
              <a:t>彼此相愛。 （約翰）</a:t>
            </a:r>
            <a:endParaRPr lang="en-CA" altLang="zh-TW" dirty="0"/>
          </a:p>
          <a:p>
            <a:r>
              <a:rPr lang="zh-TW" altLang="en-US" dirty="0"/>
              <a:t>謎語：新舊事物怎麼可能同時存在？</a:t>
            </a:r>
            <a:endParaRPr lang="en-CA" altLang="zh-TW" dirty="0"/>
          </a:p>
          <a:p>
            <a:r>
              <a:rPr lang="en-US" altLang="zh-TW" dirty="0"/>
              <a:t>……</a:t>
            </a:r>
            <a:r>
              <a:rPr lang="zh-TW" altLang="en-US" dirty="0"/>
              <a:t>如果</a:t>
            </a:r>
            <a:r>
              <a:rPr lang="zh-CN" altLang="en-US" dirty="0"/>
              <a:t>被</a:t>
            </a:r>
            <a:r>
              <a:rPr lang="zh-TW" altLang="en-US" dirty="0"/>
              <a:t>忘記了。</a:t>
            </a:r>
            <a:endParaRPr lang="en-CA" altLang="zh-TW" dirty="0"/>
          </a:p>
          <a:p>
            <a:endParaRPr lang="en-CA" altLang="zh-TW" dirty="0"/>
          </a:p>
          <a:p>
            <a:endParaRPr lang="en-CA" dirty="0"/>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2021年10月3日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14</a:t>
            </a:fld>
            <a:endParaRPr lang="en-US" altLang="zh-TW"/>
          </a:p>
        </p:txBody>
      </p:sp>
    </p:spTree>
    <p:extLst>
      <p:ext uri="{BB962C8B-B14F-4D97-AF65-F5344CB8AC3E}">
        <p14:creationId xmlns:p14="http://schemas.microsoft.com/office/powerpoint/2010/main" val="3507263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We tithe like the Pharisees, We may go to other country to preach the gospel, like the Pharisees. We tithe  We are outwardly good children.  In short, we demonstrate filial piety.  But is this based on our love for God. Do our hearts reflect the love of God for our fellow humans?  Do our hearts reflect the love of God for our families?  </a:t>
            </a:r>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2021年10月3日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15</a:t>
            </a:fld>
            <a:endParaRPr lang="en-US" altLang="zh-TW"/>
          </a:p>
        </p:txBody>
      </p:sp>
    </p:spTree>
    <p:extLst>
      <p:ext uri="{BB962C8B-B14F-4D97-AF65-F5344CB8AC3E}">
        <p14:creationId xmlns:p14="http://schemas.microsoft.com/office/powerpoint/2010/main" val="19040316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3505200"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04800" y="1828800"/>
            <a:ext cx="86106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81100" y="4267200"/>
            <a:ext cx="6858000" cy="838200"/>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0" name="Picture 9" descr="A picture containing text, silhouette, night sky&#10;&#10;Description automatically generated">
            <a:extLst>
              <a:ext uri="{FF2B5EF4-FFF2-40B4-BE49-F238E27FC236}">
                <a16:creationId xmlns:a16="http://schemas.microsoft.com/office/drawing/2014/main" id="{1A9416D5-10A0-436C-8657-EB27774543A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86600" y="0"/>
            <a:ext cx="2057400" cy="2057400"/>
          </a:xfrm>
          <a:prstGeom prst="rect">
            <a:avLst/>
          </a:prstGeom>
        </p:spPr>
      </p:pic>
    </p:spTree>
    <p:extLst>
      <p:ext uri="{BB962C8B-B14F-4D97-AF65-F5344CB8AC3E}">
        <p14:creationId xmlns:p14="http://schemas.microsoft.com/office/powerpoint/2010/main" val="4082923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3454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No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0" indent="0">
              <a:buFontTx/>
              <a:buNone/>
              <a:defRPr/>
            </a:lvl1pPr>
            <a:lvl2pPr marL="457200" indent="0">
              <a:buFontTx/>
              <a:buNone/>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1744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lgn="ctr">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4287068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458200" cy="685800"/>
          </a:xfrm>
        </p:spPr>
        <p:txBody>
          <a:bodyPr/>
          <a:lstStyle/>
          <a:p>
            <a:r>
              <a:rPr lang="en-US"/>
              <a:t>Click to edit Master title style</a:t>
            </a:r>
          </a:p>
        </p:txBody>
      </p:sp>
      <p:sp>
        <p:nvSpPr>
          <p:cNvPr id="3" name="Content Placeholder 2"/>
          <p:cNvSpPr>
            <a:spLocks noGrp="1"/>
          </p:cNvSpPr>
          <p:nvPr>
            <p:ph sz="half" idx="1"/>
          </p:nvPr>
        </p:nvSpPr>
        <p:spPr>
          <a:xfrm>
            <a:off x="228600" y="914400"/>
            <a:ext cx="5029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57800" y="914400"/>
            <a:ext cx="3886200" cy="54864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3142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_No Bullet">
    <p:spTree>
      <p:nvGrpSpPr>
        <p:cNvPr id="1" name=""/>
        <p:cNvGrpSpPr/>
        <p:nvPr/>
      </p:nvGrpSpPr>
      <p:grpSpPr>
        <a:xfrm>
          <a:off x="0" y="0"/>
          <a:ext cx="0" cy="0"/>
          <a:chOff x="0" y="0"/>
          <a:chExt cx="0" cy="0"/>
        </a:xfrm>
      </p:grpSpPr>
      <p:sp>
        <p:nvSpPr>
          <p:cNvPr id="2" name="Title 1"/>
          <p:cNvSpPr>
            <a:spLocks noGrp="1"/>
          </p:cNvSpPr>
          <p:nvPr>
            <p:ph type="title"/>
          </p:nvPr>
        </p:nvSpPr>
        <p:spPr>
          <a:xfrm>
            <a:off x="266700" y="0"/>
            <a:ext cx="8877300" cy="685800"/>
          </a:xfrm>
        </p:spPr>
        <p:txBody>
          <a:bodyPr/>
          <a:lstStyle/>
          <a:p>
            <a:r>
              <a:rPr lang="en-US"/>
              <a:t>Click to edit Master title style</a:t>
            </a:r>
          </a:p>
        </p:txBody>
      </p:sp>
      <p:sp>
        <p:nvSpPr>
          <p:cNvPr id="3" name="Content Placeholder 2"/>
          <p:cNvSpPr>
            <a:spLocks noGrp="1"/>
          </p:cNvSpPr>
          <p:nvPr>
            <p:ph sz="half" idx="1"/>
          </p:nvPr>
        </p:nvSpPr>
        <p:spPr>
          <a:xfrm>
            <a:off x="76200" y="914400"/>
            <a:ext cx="5181600" cy="54864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57800" y="914400"/>
            <a:ext cx="3810000" cy="54864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3368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2_Two Content_No Bullet_VerticalTile">
    <p:spTree>
      <p:nvGrpSpPr>
        <p:cNvPr id="1" name=""/>
        <p:cNvGrpSpPr/>
        <p:nvPr/>
      </p:nvGrpSpPr>
      <p:grpSpPr>
        <a:xfrm>
          <a:off x="0" y="0"/>
          <a:ext cx="0" cy="0"/>
          <a:chOff x="0" y="0"/>
          <a:chExt cx="0" cy="0"/>
        </a:xfrm>
      </p:grpSpPr>
      <p:sp>
        <p:nvSpPr>
          <p:cNvPr id="2" name="Title 1"/>
          <p:cNvSpPr>
            <a:spLocks noGrp="1"/>
          </p:cNvSpPr>
          <p:nvPr>
            <p:ph type="title"/>
          </p:nvPr>
        </p:nvSpPr>
        <p:spPr>
          <a:xfrm>
            <a:off x="266700" y="0"/>
            <a:ext cx="8877300" cy="685800"/>
          </a:xfrm>
        </p:spPr>
        <p:txBody>
          <a:bodyPr/>
          <a:lstStyle/>
          <a:p>
            <a:r>
              <a:rPr lang="en-US"/>
              <a:t>Click to edit Master title style</a:t>
            </a:r>
          </a:p>
        </p:txBody>
      </p:sp>
      <p:sp>
        <p:nvSpPr>
          <p:cNvPr id="3" name="Content Placeholder 2"/>
          <p:cNvSpPr>
            <a:spLocks noGrp="1"/>
          </p:cNvSpPr>
          <p:nvPr>
            <p:ph sz="half" idx="1"/>
          </p:nvPr>
        </p:nvSpPr>
        <p:spPr>
          <a:xfrm>
            <a:off x="76200" y="3962400"/>
            <a:ext cx="8991600" cy="2590800"/>
          </a:xfrm>
        </p:spPr>
        <p:txBody>
          <a:bodyPr>
            <a:normAutofit/>
          </a:bodyPr>
          <a:lstStyle>
            <a:lvl1pPr marL="0" indent="0">
              <a:buFontTx/>
              <a:buNone/>
              <a:defRPr sz="2800"/>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76200" y="914400"/>
            <a:ext cx="8991600" cy="2819400"/>
          </a:xfrm>
        </p:spPr>
        <p:txBody>
          <a:bodyPr>
            <a:normAutofit/>
          </a:bodyPr>
          <a:lstStyle>
            <a:lvl1pPr marL="0" indent="0">
              <a:buFontTx/>
              <a:buNone/>
              <a:defRPr sz="2800"/>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21113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763"/>
            <a:ext cx="8606589" cy="701675"/>
          </a:xfrm>
        </p:spPr>
        <p:txBody>
          <a:bodyPr/>
          <a:lstStyle/>
          <a:p>
            <a:r>
              <a:rPr lang="en-US" dirty="0"/>
              <a:t>Click to edit Master title style</a:t>
            </a:r>
          </a:p>
        </p:txBody>
      </p:sp>
      <p:sp>
        <p:nvSpPr>
          <p:cNvPr id="3" name="Text Placeholder 2"/>
          <p:cNvSpPr>
            <a:spLocks noGrp="1"/>
          </p:cNvSpPr>
          <p:nvPr>
            <p:ph type="body" idx="1" hasCustomPrompt="1"/>
          </p:nvPr>
        </p:nvSpPr>
        <p:spPr>
          <a:xfrm>
            <a:off x="304801" y="706438"/>
            <a:ext cx="4203138"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 name="Content Placeholder 3"/>
          <p:cNvSpPr>
            <a:spLocks noGrp="1"/>
          </p:cNvSpPr>
          <p:nvPr>
            <p:ph sz="half" idx="2"/>
          </p:nvPr>
        </p:nvSpPr>
        <p:spPr>
          <a:xfrm>
            <a:off x="304800" y="1143000"/>
            <a:ext cx="4194175" cy="5410200"/>
          </a:xfrm>
        </p:spPr>
        <p:txBody>
          <a:bodyPr/>
          <a:lstStyle>
            <a:lvl1pPr marL="514350" indent="-514350">
              <a:buFont typeface="+mj-lt"/>
              <a:buAutoNum type="arabicPeriod"/>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4638114" y="706438"/>
            <a:ext cx="4277286"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6" name="Content Placeholder 5"/>
          <p:cNvSpPr>
            <a:spLocks noGrp="1"/>
          </p:cNvSpPr>
          <p:nvPr>
            <p:ph sz="quarter" idx="4"/>
          </p:nvPr>
        </p:nvSpPr>
        <p:spPr>
          <a:xfrm>
            <a:off x="4629150" y="1143000"/>
            <a:ext cx="4286250" cy="5410200"/>
          </a:xfrm>
        </p:spPr>
        <p:txBody>
          <a:bodyPr/>
          <a:lstStyle>
            <a:lvl1pPr marL="514350" indent="-514350">
              <a:buFont typeface="+mj-lt"/>
              <a:buAutoNum type="arabicPeriod"/>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79144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_NoBullet">
    <p:spTree>
      <p:nvGrpSpPr>
        <p:cNvPr id="1" name=""/>
        <p:cNvGrpSpPr/>
        <p:nvPr/>
      </p:nvGrpSpPr>
      <p:grpSpPr>
        <a:xfrm>
          <a:off x="0" y="0"/>
          <a:ext cx="0" cy="0"/>
          <a:chOff x="0" y="0"/>
          <a:chExt cx="0" cy="0"/>
        </a:xfrm>
      </p:grpSpPr>
      <p:sp>
        <p:nvSpPr>
          <p:cNvPr id="2" name="Title 1"/>
          <p:cNvSpPr>
            <a:spLocks noGrp="1"/>
          </p:cNvSpPr>
          <p:nvPr>
            <p:ph type="title"/>
          </p:nvPr>
        </p:nvSpPr>
        <p:spPr>
          <a:xfrm>
            <a:off x="533400" y="4763"/>
            <a:ext cx="8606589" cy="701675"/>
          </a:xfrm>
        </p:spPr>
        <p:txBody>
          <a:bodyPr/>
          <a:lstStyle/>
          <a:p>
            <a:r>
              <a:rPr lang="en-US" dirty="0"/>
              <a:t>Click to edit Master title style</a:t>
            </a:r>
          </a:p>
        </p:txBody>
      </p:sp>
      <p:sp>
        <p:nvSpPr>
          <p:cNvPr id="3" name="Text Placeholder 2"/>
          <p:cNvSpPr>
            <a:spLocks noGrp="1"/>
          </p:cNvSpPr>
          <p:nvPr>
            <p:ph type="body" idx="1" hasCustomPrompt="1"/>
          </p:nvPr>
        </p:nvSpPr>
        <p:spPr>
          <a:xfrm>
            <a:off x="76200" y="706438"/>
            <a:ext cx="4191000"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 name="Content Placeholder 3"/>
          <p:cNvSpPr>
            <a:spLocks noGrp="1"/>
          </p:cNvSpPr>
          <p:nvPr>
            <p:ph sz="half" idx="2"/>
          </p:nvPr>
        </p:nvSpPr>
        <p:spPr>
          <a:xfrm>
            <a:off x="76200" y="1143000"/>
            <a:ext cx="4953000" cy="5410200"/>
          </a:xfrm>
        </p:spPr>
        <p:txBody>
          <a:bodyPr/>
          <a:lstStyle>
            <a:lvl1pPr marL="0" indent="0">
              <a:buFontTx/>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5334000" y="706438"/>
            <a:ext cx="3581400"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6" name="Content Placeholder 5"/>
          <p:cNvSpPr>
            <a:spLocks noGrp="1"/>
          </p:cNvSpPr>
          <p:nvPr>
            <p:ph sz="quarter" idx="4"/>
          </p:nvPr>
        </p:nvSpPr>
        <p:spPr>
          <a:xfrm>
            <a:off x="5029200" y="1143000"/>
            <a:ext cx="4110788" cy="5410200"/>
          </a:xfrm>
        </p:spPr>
        <p:txBody>
          <a:bodyPr/>
          <a:lstStyle>
            <a:lvl1pPr marL="0" indent="0">
              <a:buFontTx/>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15751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25148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5177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1871187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515879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97173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400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6705600" cy="6400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9897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hyperlink" Target="http://www.aizhu.com/" TargetMode="Externa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FFFFF"/>
            </a:gs>
            <a:gs pos="50000">
              <a:srgbClr val="FBFBFB"/>
            </a:gs>
            <a:gs pos="100000">
              <a:srgbClr val="D0D0D0"/>
            </a:gs>
          </a:gsLst>
          <a:lin ang="5400000"/>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0"/>
            <a:ext cx="84582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a:bodyPr>
          <a:lstStyle/>
          <a:p>
            <a:pPr lvl="0"/>
            <a:r>
              <a:rPr lang="en-US" altLang="zh-TW" dirty="0"/>
              <a:t>Click to edit Master title style</a:t>
            </a:r>
          </a:p>
        </p:txBody>
      </p:sp>
      <p:sp>
        <p:nvSpPr>
          <p:cNvPr id="1027" name="Rectangle 3"/>
          <p:cNvSpPr>
            <a:spLocks noGrp="1" noChangeArrowheads="1"/>
          </p:cNvSpPr>
          <p:nvPr>
            <p:ph type="body" idx="1"/>
          </p:nvPr>
        </p:nvSpPr>
        <p:spPr bwMode="auto">
          <a:xfrm>
            <a:off x="228600" y="914400"/>
            <a:ext cx="86868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Text Box 9"/>
          <p:cNvSpPr txBox="1">
            <a:spLocks noChangeArrowheads="1"/>
          </p:cNvSpPr>
          <p:nvPr userDrawn="1"/>
        </p:nvSpPr>
        <p:spPr bwMode="auto">
          <a:xfrm>
            <a:off x="6781800" y="6400800"/>
            <a:ext cx="236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spcBef>
                <a:spcPct val="50000"/>
              </a:spcBef>
              <a:defRPr/>
            </a:pPr>
            <a:r>
              <a:rPr lang="en-US" altLang="zh-TW">
                <a:solidFill>
                  <a:schemeClr val="tx2"/>
                </a:solidFill>
                <a:ea typeface="新細明體" panose="02020500000000000000" pitchFamily="18" charset="-120"/>
              </a:rPr>
              <a:t>(</a:t>
            </a:r>
            <a:fld id="{27760D3E-7DFD-4E3A-9912-1455634BB3C1}" type="slidenum">
              <a:rPr lang="en-US" altLang="zh-TW" smtClean="0">
                <a:solidFill>
                  <a:schemeClr val="tx2"/>
                </a:solidFill>
                <a:ea typeface="新細明體" panose="02020500000000000000" pitchFamily="18" charset="-120"/>
              </a:rPr>
              <a:pPr algn="r">
                <a:spcBef>
                  <a:spcPct val="50000"/>
                </a:spcBef>
                <a:defRPr/>
              </a:pPr>
              <a:t>‹#›</a:t>
            </a:fld>
            <a:r>
              <a:rPr lang="en-US" altLang="zh-TW">
                <a:solidFill>
                  <a:schemeClr val="tx2"/>
                </a:solidFill>
                <a:ea typeface="新細明體" panose="02020500000000000000" pitchFamily="18" charset="-120"/>
              </a:rPr>
              <a:t>)</a:t>
            </a:r>
          </a:p>
        </p:txBody>
      </p:sp>
      <p:sp>
        <p:nvSpPr>
          <p:cNvPr id="1029" name="Text Box 10"/>
          <p:cNvSpPr txBox="1">
            <a:spLocks noChangeArrowheads="1"/>
          </p:cNvSpPr>
          <p:nvPr userDrawn="1"/>
        </p:nvSpPr>
        <p:spPr bwMode="auto">
          <a:xfrm>
            <a:off x="228600" y="6561138"/>
            <a:ext cx="815340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defRPr/>
            </a:pPr>
            <a:r>
              <a:rPr lang="en-US" altLang="zh-TW" sz="1200" dirty="0">
                <a:solidFill>
                  <a:schemeClr val="accent4"/>
                </a:solidFill>
                <a:ea typeface="新細明體" panose="02020500000000000000" pitchFamily="18" charset="-120"/>
                <a:hlinkClick r:id="rId17"/>
              </a:rPr>
              <a:t>http://</a:t>
            </a:r>
            <a:r>
              <a:rPr lang="en-US" altLang="zh-TW" sz="1200" u="sng" dirty="0">
                <a:solidFill>
                  <a:schemeClr val="accent4"/>
                </a:solidFill>
                <a:ea typeface="新細明體" panose="02020500000000000000" pitchFamily="18" charset="-120"/>
                <a:hlinkClick r:id="rId17"/>
              </a:rPr>
              <a:t>www.aizhu.com</a:t>
            </a:r>
            <a:r>
              <a:rPr lang="en-US" altLang="zh-TW" sz="1200" u="sng" dirty="0">
                <a:solidFill>
                  <a:schemeClr val="accent4"/>
                </a:solidFill>
                <a:ea typeface="新細明體" panose="02020500000000000000" pitchFamily="18" charset="-120"/>
              </a:rPr>
              <a:t>/zcbc</a:t>
            </a:r>
          </a:p>
        </p:txBody>
      </p:sp>
      <p:pic>
        <p:nvPicPr>
          <p:cNvPr id="1030" name="Picture 1"/>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22225" y="36513"/>
            <a:ext cx="841375"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99" r:id="rId1"/>
    <p:sldLayoutId id="2147483788" r:id="rId2"/>
    <p:sldLayoutId id="2147483800" r:id="rId3"/>
    <p:sldLayoutId id="2147483789" r:id="rId4"/>
    <p:sldLayoutId id="2147483790" r:id="rId5"/>
    <p:sldLayoutId id="2147483791" r:id="rId6"/>
    <p:sldLayoutId id="2147483802" r:id="rId7"/>
    <p:sldLayoutId id="2147483792" r:id="rId8"/>
    <p:sldLayoutId id="2147483801" r:id="rId9"/>
    <p:sldLayoutId id="2147483793" r:id="rId10"/>
    <p:sldLayoutId id="2147483794" r:id="rId11"/>
    <p:sldLayoutId id="2147483795" r:id="rId12"/>
    <p:sldLayoutId id="2147483796" r:id="rId13"/>
    <p:sldLayoutId id="2147483797" r:id="rId14"/>
    <p:sldLayoutId id="2147483798" r:id="rId15"/>
  </p:sldLayoutIdLst>
  <p:txStyles>
    <p:titleStyle>
      <a:lvl1pPr algn="ctr" rtl="0" eaLnBrk="0" fontAlgn="base" hangingPunct="0">
        <a:spcBef>
          <a:spcPct val="0"/>
        </a:spcBef>
        <a:spcAft>
          <a:spcPct val="0"/>
        </a:spcAft>
        <a:defRPr sz="4400" kern="1200">
          <a:solidFill>
            <a:schemeClr val="accent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304800" y="1828800"/>
            <a:ext cx="8610600" cy="2387600"/>
          </a:xfrm>
        </p:spPr>
        <p:txBody>
          <a:bodyPr>
            <a:normAutofit fontScale="90000"/>
          </a:bodyPr>
          <a:lstStyle/>
          <a:p>
            <a:r>
              <a:rPr lang="en-CA" altLang="zh-CN" dirty="0"/>
              <a:t>Beyond Confucius:</a:t>
            </a:r>
            <a:br>
              <a:rPr lang="en-CA" altLang="zh-CN" dirty="0"/>
            </a:br>
            <a:r>
              <a:rPr lang="en-CA" altLang="zh-CN" dirty="0"/>
              <a:t>Jesus’ Most Famous</a:t>
            </a:r>
            <a:r>
              <a:rPr lang="zh-CN" altLang="en-US" dirty="0"/>
              <a:t> </a:t>
            </a:r>
            <a:r>
              <a:rPr lang="en-CA" altLang="zh-CN" dirty="0"/>
              <a:t>Parable</a:t>
            </a:r>
            <a:br>
              <a:rPr lang="en-CA" altLang="zh-CN" dirty="0"/>
            </a:br>
            <a:r>
              <a:rPr lang="en-CA" altLang="zh-CN" dirty="0"/>
              <a:t>Luke 15</a:t>
            </a:r>
            <a:endParaRPr lang="en-US" altLang="zh-TW" dirty="0"/>
          </a:p>
        </p:txBody>
      </p:sp>
      <p:sp>
        <p:nvSpPr>
          <p:cNvPr id="4" name="Subtitle 3">
            <a:extLst>
              <a:ext uri="{FF2B5EF4-FFF2-40B4-BE49-F238E27FC236}">
                <a16:creationId xmlns:a16="http://schemas.microsoft.com/office/drawing/2014/main" id="{BB984C0F-80BC-43DD-A172-0149F5D4FA85}"/>
              </a:ext>
            </a:extLst>
          </p:cNvPr>
          <p:cNvSpPr>
            <a:spLocks noGrp="1"/>
          </p:cNvSpPr>
          <p:nvPr>
            <p:ph type="subTitle" idx="1"/>
          </p:nvPr>
        </p:nvSpPr>
        <p:spPr>
          <a:xfrm>
            <a:off x="1181100" y="4267200"/>
            <a:ext cx="6858000" cy="1447800"/>
          </a:xfrm>
        </p:spPr>
        <p:txBody>
          <a:bodyPr/>
          <a:lstStyle/>
          <a:p>
            <a:r>
              <a:rPr lang="zh-TW" altLang="en-US" dirty="0"/>
              <a:t>“超越孔子”</a:t>
            </a:r>
            <a:endParaRPr lang="en-CA" altLang="zh-TW" dirty="0"/>
          </a:p>
          <a:p>
            <a:r>
              <a:rPr lang="zh-TW" altLang="en-US" dirty="0"/>
              <a:t>耶穌最著名的比喻</a:t>
            </a:r>
            <a:endParaRPr lang="en-CA" altLang="zh-TW" dirty="0"/>
          </a:p>
          <a:p>
            <a:r>
              <a:rPr lang="zh-TW" altLang="en-US" dirty="0"/>
              <a:t>路加福音 </a:t>
            </a:r>
            <a:r>
              <a:rPr lang="en-US" altLang="zh-TW" dirty="0"/>
              <a:t>15 </a:t>
            </a:r>
            <a:r>
              <a:rPr lang="zh-TW" altLang="en-US" dirty="0"/>
              <a:t>章</a:t>
            </a:r>
            <a:endParaRPr lang="en-CA" altLang="zh-TW" dirty="0"/>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7358D-0BC3-4E72-AF50-9D7D3DF313DC}"/>
              </a:ext>
            </a:extLst>
          </p:cNvPr>
          <p:cNvSpPr>
            <a:spLocks noGrp="1"/>
          </p:cNvSpPr>
          <p:nvPr>
            <p:ph type="title"/>
          </p:nvPr>
        </p:nvSpPr>
        <p:spPr/>
        <p:txBody>
          <a:bodyPr>
            <a:normAutofit fontScale="90000"/>
          </a:bodyPr>
          <a:lstStyle/>
          <a:p>
            <a:r>
              <a:rPr lang="en-CA" dirty="0"/>
              <a:t>Know Your Audience </a:t>
            </a:r>
            <a:r>
              <a:rPr lang="zh-TW" altLang="en-US" dirty="0"/>
              <a:t>了解你的聽眾</a:t>
            </a:r>
            <a:endParaRPr lang="en-CA" dirty="0"/>
          </a:p>
        </p:txBody>
      </p:sp>
      <p:sp>
        <p:nvSpPr>
          <p:cNvPr id="5" name="Content Placeholder 4">
            <a:extLst>
              <a:ext uri="{FF2B5EF4-FFF2-40B4-BE49-F238E27FC236}">
                <a16:creationId xmlns:a16="http://schemas.microsoft.com/office/drawing/2014/main" id="{0B33D649-F6A3-4EB3-9027-1C5C11FD839F}"/>
              </a:ext>
            </a:extLst>
          </p:cNvPr>
          <p:cNvSpPr>
            <a:spLocks noGrp="1"/>
          </p:cNvSpPr>
          <p:nvPr>
            <p:ph sz="half" idx="1"/>
          </p:nvPr>
        </p:nvSpPr>
        <p:spPr/>
        <p:txBody>
          <a:bodyPr/>
          <a:lstStyle/>
          <a:p>
            <a:pPr marL="514350" indent="-514350">
              <a:buAutoNum type="arabicPeriod"/>
            </a:pPr>
            <a:r>
              <a:rPr lang="en-US" dirty="0"/>
              <a:t>Now all the tax collectors and sinners were coming close to him to hear him. </a:t>
            </a:r>
          </a:p>
          <a:p>
            <a:pPr marL="514350" indent="-514350">
              <a:buAutoNum type="arabicPeriod"/>
            </a:pPr>
            <a:r>
              <a:rPr lang="en-US" dirty="0"/>
              <a:t>The Pharisees and the scribes murmured, saying, "This man welcomes sinners, and eats with them.“</a:t>
            </a:r>
          </a:p>
          <a:p>
            <a:pPr marL="514350" indent="-514350">
              <a:buAutoNum type="arabicPeriod"/>
            </a:pPr>
            <a:r>
              <a:rPr lang="en-US" dirty="0"/>
              <a:t>He told </a:t>
            </a:r>
            <a:r>
              <a:rPr lang="en-US" u="sng" dirty="0"/>
              <a:t>them</a:t>
            </a:r>
            <a:r>
              <a:rPr lang="en-US" dirty="0"/>
              <a:t> this parable.</a:t>
            </a:r>
            <a:endParaRPr lang="en-CA" dirty="0"/>
          </a:p>
        </p:txBody>
      </p:sp>
      <p:sp>
        <p:nvSpPr>
          <p:cNvPr id="6" name="Content Placeholder 5">
            <a:extLst>
              <a:ext uri="{FF2B5EF4-FFF2-40B4-BE49-F238E27FC236}">
                <a16:creationId xmlns:a16="http://schemas.microsoft.com/office/drawing/2014/main" id="{608F53D2-F047-4DC2-A922-AF14B0848387}"/>
              </a:ext>
            </a:extLst>
          </p:cNvPr>
          <p:cNvSpPr>
            <a:spLocks noGrp="1"/>
          </p:cNvSpPr>
          <p:nvPr>
            <p:ph sz="half" idx="2"/>
          </p:nvPr>
        </p:nvSpPr>
        <p:spPr/>
        <p:txBody>
          <a:bodyPr/>
          <a:lstStyle/>
          <a:p>
            <a:pPr marL="514350" indent="-514350">
              <a:buAutoNum type="arabicPeriod"/>
            </a:pPr>
            <a:r>
              <a:rPr lang="zh-TW" altLang="en-US" dirty="0"/>
              <a:t>眾稅吏和罪人、都挨近耶穌要聽他講道。</a:t>
            </a:r>
            <a:endParaRPr lang="en-US" altLang="zh-TW" dirty="0"/>
          </a:p>
          <a:p>
            <a:pPr marL="514350" indent="-514350">
              <a:buAutoNum type="arabicPeriod"/>
            </a:pPr>
            <a:r>
              <a:rPr lang="zh-TW" altLang="en-US" dirty="0"/>
              <a:t>法利賽人和文士、私下議論說、這個人接待罪人、又同他們吃飯。</a:t>
            </a:r>
            <a:endParaRPr lang="en-US" altLang="zh-TW" dirty="0"/>
          </a:p>
          <a:p>
            <a:pPr marL="514350" indent="-514350">
              <a:buAutoNum type="arabicPeriod"/>
            </a:pPr>
            <a:r>
              <a:rPr lang="zh-TW" altLang="en-US" dirty="0"/>
              <a:t>耶穌就用比喻、說、</a:t>
            </a:r>
            <a:endParaRPr lang="en-CA" dirty="0"/>
          </a:p>
        </p:txBody>
      </p:sp>
      <p:sp>
        <p:nvSpPr>
          <p:cNvPr id="7" name="Arrow: Up 6">
            <a:extLst>
              <a:ext uri="{FF2B5EF4-FFF2-40B4-BE49-F238E27FC236}">
                <a16:creationId xmlns:a16="http://schemas.microsoft.com/office/drawing/2014/main" id="{C5E6E9B5-BF01-463C-9EB1-77965833C242}"/>
              </a:ext>
            </a:extLst>
          </p:cNvPr>
          <p:cNvSpPr/>
          <p:nvPr/>
        </p:nvSpPr>
        <p:spPr bwMode="auto">
          <a:xfrm>
            <a:off x="2019300" y="2971800"/>
            <a:ext cx="533400" cy="2209799"/>
          </a:xfrm>
          <a:prstGeom prst="upArrow">
            <a:avLst/>
          </a:prstGeom>
          <a:solidFill>
            <a:schemeClr val="accent6">
              <a:lumMod val="40000"/>
              <a:lumOff val="60000"/>
              <a:alpha val="37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chemeClr val="tx1"/>
              </a:solidFill>
              <a:effectLst/>
              <a:latin typeface="Times New Roman" panose="02020603050405020304" pitchFamily="18" charset="0"/>
            </a:endParaRPr>
          </a:p>
        </p:txBody>
      </p:sp>
      <p:sp>
        <p:nvSpPr>
          <p:cNvPr id="8" name="Speech Bubble: Rectangle with Corners Rounded 7">
            <a:extLst>
              <a:ext uri="{FF2B5EF4-FFF2-40B4-BE49-F238E27FC236}">
                <a16:creationId xmlns:a16="http://schemas.microsoft.com/office/drawing/2014/main" id="{38B57657-E94E-4F1D-847E-DD53C2C25980}"/>
              </a:ext>
            </a:extLst>
          </p:cNvPr>
          <p:cNvSpPr/>
          <p:nvPr/>
        </p:nvSpPr>
        <p:spPr bwMode="auto">
          <a:xfrm>
            <a:off x="2438400" y="5791200"/>
            <a:ext cx="3276600" cy="914400"/>
          </a:xfrm>
          <a:prstGeom prst="wedgeRoundRectCallout">
            <a:avLst>
              <a:gd name="adj1" fmla="val -44177"/>
              <a:gd name="adj2" fmla="val -363347"/>
              <a:gd name="adj3" fmla="val 16667"/>
            </a:avLst>
          </a:prstGeom>
          <a:solidFill>
            <a:schemeClr val="accent6">
              <a:lumMod val="40000"/>
              <a:lumOff val="60000"/>
              <a:alpha val="37000"/>
            </a:schemeClr>
          </a:solidFill>
          <a:ln w="9525"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lang="en-CA" dirty="0"/>
              <a:t>What is their worldview?</a:t>
            </a:r>
            <a:r>
              <a:rPr lang="zh-TW" altLang="en-US" dirty="0"/>
              <a:t> </a:t>
            </a:r>
            <a:endParaRPr lang="en-CA" altLang="zh-TW" dirty="0"/>
          </a:p>
          <a:p>
            <a:r>
              <a:rPr lang="zh-TW" altLang="en-US" dirty="0"/>
              <a:t>他們的世界觀是什麼？</a:t>
            </a:r>
            <a:endParaRPr lang="en-CA" dirty="0"/>
          </a:p>
        </p:txBody>
      </p:sp>
    </p:spTree>
    <p:extLst>
      <p:ext uri="{BB962C8B-B14F-4D97-AF65-F5344CB8AC3E}">
        <p14:creationId xmlns:p14="http://schemas.microsoft.com/office/powerpoint/2010/main" val="2916885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93BA0-0FE2-47A5-82E3-6BA2B1E3E660}"/>
              </a:ext>
            </a:extLst>
          </p:cNvPr>
          <p:cNvSpPr>
            <a:spLocks noGrp="1"/>
          </p:cNvSpPr>
          <p:nvPr>
            <p:ph type="title"/>
          </p:nvPr>
        </p:nvSpPr>
        <p:spPr/>
        <p:txBody>
          <a:bodyPr>
            <a:normAutofit fontScale="90000"/>
          </a:bodyPr>
          <a:lstStyle/>
          <a:p>
            <a:r>
              <a:rPr lang="en-CA" dirty="0"/>
              <a:t>Object </a:t>
            </a:r>
            <a:r>
              <a:rPr lang="en-CA" dirty="0">
                <a:sym typeface="Wingdings" panose="05000000000000000000" pitchFamily="2" charset="2"/>
              </a:rPr>
              <a:t></a:t>
            </a:r>
            <a:r>
              <a:rPr lang="en-CA" dirty="0"/>
              <a:t> Image</a:t>
            </a:r>
          </a:p>
        </p:txBody>
      </p:sp>
      <p:sp>
        <p:nvSpPr>
          <p:cNvPr id="5" name="Content Placeholder 4">
            <a:extLst>
              <a:ext uri="{FF2B5EF4-FFF2-40B4-BE49-F238E27FC236}">
                <a16:creationId xmlns:a16="http://schemas.microsoft.com/office/drawing/2014/main" id="{841F082C-B059-4BFC-A735-6357242952F3}"/>
              </a:ext>
            </a:extLst>
          </p:cNvPr>
          <p:cNvSpPr>
            <a:spLocks noGrp="1"/>
          </p:cNvSpPr>
          <p:nvPr>
            <p:ph sz="half" idx="2"/>
          </p:nvPr>
        </p:nvSpPr>
        <p:spPr/>
        <p:txBody>
          <a:bodyPr>
            <a:normAutofit fontScale="92500" lnSpcReduction="20000"/>
          </a:bodyPr>
          <a:lstStyle/>
          <a:p>
            <a:r>
              <a:rPr lang="en-CA" dirty="0"/>
              <a:t>Look in a mirror</a:t>
            </a:r>
          </a:p>
          <a:p>
            <a:r>
              <a:rPr lang="en-CA" dirty="0"/>
              <a:t>What do you see?</a:t>
            </a:r>
          </a:p>
          <a:p>
            <a:r>
              <a:rPr lang="en-CA" dirty="0"/>
              <a:t>NO, not your face</a:t>
            </a:r>
          </a:p>
          <a:p>
            <a:r>
              <a:rPr lang="en-CA" dirty="0"/>
              <a:t>Image of your face</a:t>
            </a:r>
          </a:p>
          <a:p>
            <a:r>
              <a:rPr lang="en-CA" dirty="0"/>
              <a:t>You have never seen your face.</a:t>
            </a:r>
          </a:p>
          <a:p>
            <a:r>
              <a:rPr lang="en-CA" dirty="0"/>
              <a:t>You have only seen the image of your face. </a:t>
            </a:r>
          </a:p>
          <a:p>
            <a:r>
              <a:rPr lang="en-CA" dirty="0"/>
              <a:t>Plato: </a:t>
            </a:r>
          </a:p>
          <a:p>
            <a:pPr lvl="1"/>
            <a:r>
              <a:rPr lang="en-CA" dirty="0"/>
              <a:t>Unseen is the reality</a:t>
            </a:r>
          </a:p>
          <a:p>
            <a:pPr lvl="1"/>
            <a:r>
              <a:rPr lang="en-CA" dirty="0"/>
              <a:t>The image is not (it can be flawed)</a:t>
            </a:r>
          </a:p>
        </p:txBody>
      </p:sp>
      <p:pic>
        <p:nvPicPr>
          <p:cNvPr id="1026" name="Picture 2" descr="Julie Le Brun (1780–1819) Looking in a Mirror, Elisabeth Louise Vigée Le Brun (French, Paris 1755–1842 Paris), Oil on canvas ">
            <a:extLst>
              <a:ext uri="{FF2B5EF4-FFF2-40B4-BE49-F238E27FC236}">
                <a16:creationId xmlns:a16="http://schemas.microsoft.com/office/drawing/2014/main" id="{C580E2E3-A792-4B1D-AA6F-17A895A8A91D}"/>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516636" y="914400"/>
            <a:ext cx="4453128" cy="5486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exler:&#10;“ Buster Keaton, 1964. Photographed by Sid Avery.&#10;”">
            <a:extLst>
              <a:ext uri="{FF2B5EF4-FFF2-40B4-BE49-F238E27FC236}">
                <a16:creationId xmlns:a16="http://schemas.microsoft.com/office/drawing/2014/main" id="{3A1A55FE-2DE4-4644-8149-A135AF0763D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5342" y="3657600"/>
            <a:ext cx="1956707" cy="2739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7282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left)">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wipe(left)">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wipe(left)">
                                      <p:cBhvr>
                                        <p:cTn id="37" dur="500"/>
                                        <p:tgtEl>
                                          <p:spTgt spid="5">
                                            <p:txEl>
                                              <p:pRg st="6" end="6"/>
                                            </p:tx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5">
                                            <p:txEl>
                                              <p:pRg st="7" end="7"/>
                                            </p:txEl>
                                          </p:spTgt>
                                        </p:tgtEl>
                                        <p:attrNameLst>
                                          <p:attrName>style.visibility</p:attrName>
                                        </p:attrNameLst>
                                      </p:cBhvr>
                                      <p:to>
                                        <p:strVal val="visible"/>
                                      </p:to>
                                    </p:set>
                                    <p:animEffect transition="in" filter="wipe(left)">
                                      <p:cBhvr>
                                        <p:cTn id="40" dur="500"/>
                                        <p:tgtEl>
                                          <p:spTgt spid="5">
                                            <p:txEl>
                                              <p:pRg st="7" end="7"/>
                                            </p:txEl>
                                          </p:spTgt>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5">
                                            <p:txEl>
                                              <p:pRg st="8" end="8"/>
                                            </p:txEl>
                                          </p:spTgt>
                                        </p:tgtEl>
                                        <p:attrNameLst>
                                          <p:attrName>style.visibility</p:attrName>
                                        </p:attrNameLst>
                                      </p:cBhvr>
                                      <p:to>
                                        <p:strVal val="visible"/>
                                      </p:to>
                                    </p:set>
                                    <p:animEffect transition="in" filter="wipe(left)">
                                      <p:cBhvr>
                                        <p:cTn id="43" dur="500"/>
                                        <p:tgtEl>
                                          <p:spTgt spid="5">
                                            <p:txEl>
                                              <p:pRg st="8" end="8"/>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1028"/>
                                        </p:tgtEl>
                                        <p:attrNameLst>
                                          <p:attrName>style.visibility</p:attrName>
                                        </p:attrNameLst>
                                      </p:cBhvr>
                                      <p:to>
                                        <p:strVal val="visible"/>
                                      </p:to>
                                    </p:set>
                                    <p:animEffect transition="in" filter="barn(inVertical)">
                                      <p:cBhvr>
                                        <p:cTn id="48"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D3F8569-52AE-409B-8857-77BD3F588EA7}"/>
              </a:ext>
            </a:extLst>
          </p:cNvPr>
          <p:cNvSpPr>
            <a:spLocks noGrp="1"/>
          </p:cNvSpPr>
          <p:nvPr>
            <p:ph type="title"/>
          </p:nvPr>
        </p:nvSpPr>
        <p:spPr/>
        <p:txBody>
          <a:bodyPr>
            <a:normAutofit fontScale="90000"/>
          </a:bodyPr>
          <a:lstStyle/>
          <a:p>
            <a:r>
              <a:rPr lang="en-CA" dirty="0"/>
              <a:t>Mirrors in Creation </a:t>
            </a:r>
            <a:r>
              <a:rPr lang="zh-TW" altLang="en-US" dirty="0"/>
              <a:t>創造的鏡子</a:t>
            </a:r>
            <a:endParaRPr lang="en-CA" dirty="0"/>
          </a:p>
        </p:txBody>
      </p:sp>
      <p:sp>
        <p:nvSpPr>
          <p:cNvPr id="6" name="Text Placeholder 5">
            <a:extLst>
              <a:ext uri="{FF2B5EF4-FFF2-40B4-BE49-F238E27FC236}">
                <a16:creationId xmlns:a16="http://schemas.microsoft.com/office/drawing/2014/main" id="{A0F6A337-19D9-4B4F-BFF4-DBD01F41096D}"/>
              </a:ext>
            </a:extLst>
          </p:cNvPr>
          <p:cNvSpPr>
            <a:spLocks noGrp="1"/>
          </p:cNvSpPr>
          <p:nvPr>
            <p:ph type="body" idx="1"/>
          </p:nvPr>
        </p:nvSpPr>
        <p:spPr/>
        <p:txBody>
          <a:bodyPr>
            <a:normAutofit lnSpcReduction="10000"/>
          </a:bodyPr>
          <a:lstStyle/>
          <a:p>
            <a:r>
              <a:rPr lang="en-CA" dirty="0"/>
              <a:t>Spiritual Reality </a:t>
            </a:r>
            <a:r>
              <a:rPr lang="zh-TW" altLang="en-US" dirty="0"/>
              <a:t>精神現實</a:t>
            </a:r>
            <a:endParaRPr lang="en-CA" dirty="0"/>
          </a:p>
        </p:txBody>
      </p:sp>
      <p:sp>
        <p:nvSpPr>
          <p:cNvPr id="7" name="Content Placeholder 6">
            <a:extLst>
              <a:ext uri="{FF2B5EF4-FFF2-40B4-BE49-F238E27FC236}">
                <a16:creationId xmlns:a16="http://schemas.microsoft.com/office/drawing/2014/main" id="{55B63AB4-745C-42CB-B7F7-E6FEA83C6CC2}"/>
              </a:ext>
            </a:extLst>
          </p:cNvPr>
          <p:cNvSpPr>
            <a:spLocks noGrp="1"/>
          </p:cNvSpPr>
          <p:nvPr>
            <p:ph sz="half" idx="2"/>
          </p:nvPr>
        </p:nvSpPr>
        <p:spPr/>
        <p:txBody>
          <a:bodyPr/>
          <a:lstStyle/>
          <a:p>
            <a:r>
              <a:rPr lang="en-CA" dirty="0"/>
              <a:t>God </a:t>
            </a:r>
            <a:r>
              <a:rPr lang="en-CA" dirty="0">
                <a:sym typeface="Wingdings" panose="05000000000000000000" pitchFamily="2" charset="2"/>
              </a:rPr>
              <a:t> Humans</a:t>
            </a:r>
          </a:p>
          <a:p>
            <a:r>
              <a:rPr lang="en-CA" dirty="0">
                <a:sym typeface="Wingdings" panose="05000000000000000000" pitchFamily="2" charset="2"/>
              </a:rPr>
              <a:t>Christ  Church</a:t>
            </a:r>
            <a:endParaRPr lang="en-CA" dirty="0"/>
          </a:p>
        </p:txBody>
      </p:sp>
      <p:sp>
        <p:nvSpPr>
          <p:cNvPr id="8" name="Text Placeholder 7">
            <a:extLst>
              <a:ext uri="{FF2B5EF4-FFF2-40B4-BE49-F238E27FC236}">
                <a16:creationId xmlns:a16="http://schemas.microsoft.com/office/drawing/2014/main" id="{84DA6740-C8DE-4327-9291-C3B2A955F7E5}"/>
              </a:ext>
            </a:extLst>
          </p:cNvPr>
          <p:cNvSpPr>
            <a:spLocks noGrp="1"/>
          </p:cNvSpPr>
          <p:nvPr>
            <p:ph type="body" sz="quarter" idx="3"/>
          </p:nvPr>
        </p:nvSpPr>
        <p:spPr/>
        <p:txBody>
          <a:bodyPr>
            <a:normAutofit lnSpcReduction="10000"/>
          </a:bodyPr>
          <a:lstStyle/>
          <a:p>
            <a:r>
              <a:rPr lang="en-CA" dirty="0"/>
              <a:t>Earthly Image </a:t>
            </a:r>
            <a:r>
              <a:rPr lang="zh-TW" altLang="en-US" dirty="0"/>
              <a:t>地球形象</a:t>
            </a:r>
            <a:endParaRPr lang="en-CA" dirty="0"/>
          </a:p>
        </p:txBody>
      </p:sp>
      <p:sp>
        <p:nvSpPr>
          <p:cNvPr id="9" name="Content Placeholder 8">
            <a:extLst>
              <a:ext uri="{FF2B5EF4-FFF2-40B4-BE49-F238E27FC236}">
                <a16:creationId xmlns:a16="http://schemas.microsoft.com/office/drawing/2014/main" id="{4B614D5F-9986-405A-80EC-ADA24E2267C3}"/>
              </a:ext>
            </a:extLst>
          </p:cNvPr>
          <p:cNvSpPr>
            <a:spLocks noGrp="1"/>
          </p:cNvSpPr>
          <p:nvPr>
            <p:ph sz="quarter" idx="4"/>
          </p:nvPr>
        </p:nvSpPr>
        <p:spPr>
          <a:xfrm>
            <a:off x="4636063" y="1117015"/>
            <a:ext cx="4286250" cy="5410200"/>
          </a:xfrm>
        </p:spPr>
        <p:txBody>
          <a:bodyPr/>
          <a:lstStyle/>
          <a:p>
            <a:r>
              <a:rPr lang="en-CA" dirty="0"/>
              <a:t>Father </a:t>
            </a:r>
            <a:r>
              <a:rPr lang="en-CA" dirty="0">
                <a:sym typeface="Wingdings" panose="05000000000000000000" pitchFamily="2" charset="2"/>
              </a:rPr>
              <a:t> Children</a:t>
            </a:r>
          </a:p>
          <a:p>
            <a:r>
              <a:rPr lang="en-CA" dirty="0">
                <a:sym typeface="Wingdings" panose="05000000000000000000" pitchFamily="2" charset="2"/>
              </a:rPr>
              <a:t>Husband  Wife</a:t>
            </a:r>
            <a:endParaRPr lang="en-CA" dirty="0"/>
          </a:p>
        </p:txBody>
      </p:sp>
      <p:pic>
        <p:nvPicPr>
          <p:cNvPr id="13" name="Picture 12">
            <a:extLst>
              <a:ext uri="{FF2B5EF4-FFF2-40B4-BE49-F238E27FC236}">
                <a16:creationId xmlns:a16="http://schemas.microsoft.com/office/drawing/2014/main" id="{0DF8E406-D6A8-4274-BB94-D806E4F557A8}"/>
              </a:ext>
            </a:extLst>
          </p:cNvPr>
          <p:cNvPicPr>
            <a:picLocks noChangeAspect="1"/>
          </p:cNvPicPr>
          <p:nvPr/>
        </p:nvPicPr>
        <p:blipFill>
          <a:blip r:embed="rId3"/>
          <a:stretch>
            <a:fillRect/>
          </a:stretch>
        </p:blipFill>
        <p:spPr>
          <a:xfrm>
            <a:off x="1057700" y="3505200"/>
            <a:ext cx="3375974" cy="2852936"/>
          </a:xfrm>
          <a:prstGeom prst="rect">
            <a:avLst/>
          </a:prstGeom>
        </p:spPr>
      </p:pic>
      <p:grpSp>
        <p:nvGrpSpPr>
          <p:cNvPr id="20" name="Group 19">
            <a:extLst>
              <a:ext uri="{FF2B5EF4-FFF2-40B4-BE49-F238E27FC236}">
                <a16:creationId xmlns:a16="http://schemas.microsoft.com/office/drawing/2014/main" id="{DBD42EAF-3B85-4B51-897F-9B59E956A7D2}"/>
              </a:ext>
            </a:extLst>
          </p:cNvPr>
          <p:cNvGrpSpPr/>
          <p:nvPr/>
        </p:nvGrpSpPr>
        <p:grpSpPr>
          <a:xfrm>
            <a:off x="5257800" y="2981742"/>
            <a:ext cx="1409700" cy="2977908"/>
            <a:chOff x="5257800" y="2981742"/>
            <a:chExt cx="1409700" cy="2977908"/>
          </a:xfrm>
        </p:grpSpPr>
        <p:sp>
          <p:nvSpPr>
            <p:cNvPr id="15" name="Arrow: Up 14">
              <a:extLst>
                <a:ext uri="{FF2B5EF4-FFF2-40B4-BE49-F238E27FC236}">
                  <a16:creationId xmlns:a16="http://schemas.microsoft.com/office/drawing/2014/main" id="{FE76C83E-F78B-4CBA-9852-95543451A1D2}"/>
                </a:ext>
              </a:extLst>
            </p:cNvPr>
            <p:cNvSpPr/>
            <p:nvPr/>
          </p:nvSpPr>
          <p:spPr bwMode="auto">
            <a:xfrm flipV="1">
              <a:off x="5257800" y="3124200"/>
              <a:ext cx="1409700" cy="2835450"/>
            </a:xfrm>
            <a:prstGeom prst="upArrow">
              <a:avLst/>
            </a:prstGeom>
            <a:solidFill>
              <a:schemeClr val="accent6">
                <a:lumMod val="40000"/>
                <a:lumOff val="60000"/>
                <a:alpha val="37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chemeClr val="tx1"/>
                </a:solidFill>
                <a:effectLst/>
                <a:latin typeface="Times New Roman" panose="02020603050405020304" pitchFamily="18" charset="0"/>
              </a:endParaRPr>
            </a:p>
          </p:txBody>
        </p:sp>
        <p:sp>
          <p:nvSpPr>
            <p:cNvPr id="16" name="TextBox 15">
              <a:extLst>
                <a:ext uri="{FF2B5EF4-FFF2-40B4-BE49-F238E27FC236}">
                  <a16:creationId xmlns:a16="http://schemas.microsoft.com/office/drawing/2014/main" id="{F5AA42F5-3092-4720-8430-80CDA683303A}"/>
                </a:ext>
              </a:extLst>
            </p:cNvPr>
            <p:cNvSpPr txBox="1"/>
            <p:nvPr/>
          </p:nvSpPr>
          <p:spPr>
            <a:xfrm>
              <a:off x="5533037" y="2981742"/>
              <a:ext cx="877163" cy="2123658"/>
            </a:xfrm>
            <a:prstGeom prst="rect">
              <a:avLst/>
            </a:prstGeom>
            <a:noFill/>
          </p:spPr>
          <p:txBody>
            <a:bodyPr wrap="none" rtlCol="0">
              <a:spAutoFit/>
            </a:bodyPr>
            <a:lstStyle/>
            <a:p>
              <a:pPr algn="ctr"/>
              <a:r>
                <a:rPr lang="zh-TW" altLang="en-US" sz="5400" dirty="0">
                  <a:solidFill>
                    <a:srgbClr val="FF0000"/>
                  </a:solidFill>
                  <a:latin typeface="SimHei" panose="02010609060101010101" pitchFamily="49" charset="-122"/>
                  <a:ea typeface="SimHei" panose="02010609060101010101" pitchFamily="49" charset="-122"/>
                </a:rPr>
                <a:t>慈</a:t>
              </a:r>
              <a:endParaRPr lang="en-CA" altLang="zh-TW" sz="5400" dirty="0">
                <a:solidFill>
                  <a:srgbClr val="FF0000"/>
                </a:solidFill>
                <a:latin typeface="SimHei" panose="02010609060101010101" pitchFamily="49" charset="-122"/>
                <a:ea typeface="SimHei" panose="02010609060101010101" pitchFamily="49" charset="-122"/>
              </a:endParaRPr>
            </a:p>
            <a:p>
              <a:pPr algn="ctr"/>
              <a:r>
                <a:rPr lang="zh-TW" altLang="en-US" sz="5400" dirty="0">
                  <a:solidFill>
                    <a:srgbClr val="FF0000"/>
                  </a:solidFill>
                  <a:latin typeface="SimHei" panose="02010609060101010101" pitchFamily="49" charset="-122"/>
                  <a:ea typeface="SimHei" panose="02010609060101010101" pitchFamily="49" charset="-122"/>
                </a:rPr>
                <a:t>愛</a:t>
              </a:r>
              <a:endParaRPr lang="en-CA" altLang="zh-TW" sz="5400" dirty="0">
                <a:solidFill>
                  <a:srgbClr val="FF0000"/>
                </a:solidFill>
                <a:latin typeface="SimHei" panose="02010609060101010101" pitchFamily="49" charset="-122"/>
                <a:ea typeface="SimHei" panose="02010609060101010101" pitchFamily="49" charset="-122"/>
              </a:endParaRPr>
            </a:p>
            <a:p>
              <a:pPr algn="ctr"/>
              <a:r>
                <a:rPr lang="en-CA" dirty="0">
                  <a:solidFill>
                    <a:srgbClr val="FF0000"/>
                  </a:solidFill>
                </a:rPr>
                <a:t>Love</a:t>
              </a:r>
            </a:p>
          </p:txBody>
        </p:sp>
      </p:grpSp>
      <p:grpSp>
        <p:nvGrpSpPr>
          <p:cNvPr id="21" name="Group 20">
            <a:extLst>
              <a:ext uri="{FF2B5EF4-FFF2-40B4-BE49-F238E27FC236}">
                <a16:creationId xmlns:a16="http://schemas.microsoft.com/office/drawing/2014/main" id="{CB455B7C-B8FE-4BCE-8027-A6901A2E7800}"/>
              </a:ext>
            </a:extLst>
          </p:cNvPr>
          <p:cNvGrpSpPr/>
          <p:nvPr/>
        </p:nvGrpSpPr>
        <p:grpSpPr>
          <a:xfrm>
            <a:off x="6915150" y="3185719"/>
            <a:ext cx="1409700" cy="2812471"/>
            <a:chOff x="6915150" y="3185719"/>
            <a:chExt cx="1409700" cy="2812471"/>
          </a:xfrm>
        </p:grpSpPr>
        <p:sp>
          <p:nvSpPr>
            <p:cNvPr id="18" name="Arrow: Up 17">
              <a:extLst>
                <a:ext uri="{FF2B5EF4-FFF2-40B4-BE49-F238E27FC236}">
                  <a16:creationId xmlns:a16="http://schemas.microsoft.com/office/drawing/2014/main" id="{C72E30B5-8DEB-429D-ABBA-08AFF90AD2E2}"/>
                </a:ext>
              </a:extLst>
            </p:cNvPr>
            <p:cNvSpPr/>
            <p:nvPr/>
          </p:nvSpPr>
          <p:spPr bwMode="auto">
            <a:xfrm>
              <a:off x="6915150" y="3185719"/>
              <a:ext cx="1409700" cy="2773931"/>
            </a:xfrm>
            <a:prstGeom prst="upArrow">
              <a:avLst/>
            </a:prstGeom>
            <a:solidFill>
              <a:schemeClr val="accent6">
                <a:lumMod val="40000"/>
                <a:lumOff val="60000"/>
                <a:alpha val="37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chemeClr val="tx1"/>
                </a:solidFill>
                <a:effectLst/>
                <a:latin typeface="Times New Roman" panose="02020603050405020304" pitchFamily="18" charset="0"/>
              </a:endParaRPr>
            </a:p>
          </p:txBody>
        </p:sp>
        <p:sp>
          <p:nvSpPr>
            <p:cNvPr id="19" name="TextBox 18">
              <a:extLst>
                <a:ext uri="{FF2B5EF4-FFF2-40B4-BE49-F238E27FC236}">
                  <a16:creationId xmlns:a16="http://schemas.microsoft.com/office/drawing/2014/main" id="{0E888390-C4A8-47AC-A6F6-D1A5A422DE94}"/>
                </a:ext>
              </a:extLst>
            </p:cNvPr>
            <p:cNvSpPr txBox="1"/>
            <p:nvPr/>
          </p:nvSpPr>
          <p:spPr>
            <a:xfrm>
              <a:off x="7190385" y="3505200"/>
              <a:ext cx="877163" cy="2492990"/>
            </a:xfrm>
            <a:prstGeom prst="rect">
              <a:avLst/>
            </a:prstGeom>
            <a:noFill/>
          </p:spPr>
          <p:txBody>
            <a:bodyPr wrap="none" rtlCol="0">
              <a:spAutoFit/>
            </a:bodyPr>
            <a:lstStyle/>
            <a:p>
              <a:pPr algn="ctr"/>
              <a:r>
                <a:rPr lang="zh-TW" altLang="en-US" sz="5400" dirty="0">
                  <a:solidFill>
                    <a:srgbClr val="0000CC"/>
                  </a:solidFill>
                  <a:latin typeface="SimHei" panose="02010609060101010101" pitchFamily="49" charset="-122"/>
                  <a:ea typeface="SimHei" panose="02010609060101010101" pitchFamily="49" charset="-122"/>
                </a:rPr>
                <a:t>孝</a:t>
              </a:r>
              <a:endParaRPr lang="en-CA" altLang="zh-TW" sz="5400" dirty="0">
                <a:solidFill>
                  <a:srgbClr val="0000CC"/>
                </a:solidFill>
                <a:latin typeface="SimHei" panose="02010609060101010101" pitchFamily="49" charset="-122"/>
                <a:ea typeface="SimHei" panose="02010609060101010101" pitchFamily="49" charset="-122"/>
              </a:endParaRPr>
            </a:p>
            <a:p>
              <a:pPr algn="ctr"/>
              <a:r>
                <a:rPr lang="zh-TW" altLang="en-US" sz="5400" dirty="0">
                  <a:solidFill>
                    <a:srgbClr val="0000CC"/>
                  </a:solidFill>
                  <a:latin typeface="SimHei" panose="02010609060101010101" pitchFamily="49" charset="-122"/>
                  <a:ea typeface="SimHei" panose="02010609060101010101" pitchFamily="49" charset="-122"/>
                </a:rPr>
                <a:t>順</a:t>
              </a:r>
              <a:endParaRPr lang="en-CA" altLang="zh-TW" dirty="0">
                <a:solidFill>
                  <a:srgbClr val="0000CC"/>
                </a:solidFill>
              </a:endParaRPr>
            </a:p>
            <a:p>
              <a:pPr algn="ctr"/>
              <a:r>
                <a:rPr lang="en-CA" dirty="0">
                  <a:solidFill>
                    <a:srgbClr val="0000CC"/>
                  </a:solidFill>
                </a:rPr>
                <a:t>Filial</a:t>
              </a:r>
            </a:p>
            <a:p>
              <a:pPr algn="ctr"/>
              <a:r>
                <a:rPr lang="en-CA" dirty="0">
                  <a:solidFill>
                    <a:srgbClr val="0000CC"/>
                  </a:solidFill>
                </a:rPr>
                <a:t>Piety</a:t>
              </a:r>
            </a:p>
          </p:txBody>
        </p:sp>
      </p:grpSp>
      <p:sp>
        <p:nvSpPr>
          <p:cNvPr id="22" name="TextBox 21">
            <a:extLst>
              <a:ext uri="{FF2B5EF4-FFF2-40B4-BE49-F238E27FC236}">
                <a16:creationId xmlns:a16="http://schemas.microsoft.com/office/drawing/2014/main" id="{F392B922-CBCA-40B1-B1F0-92EC5DF8D54F}"/>
              </a:ext>
            </a:extLst>
          </p:cNvPr>
          <p:cNvSpPr txBox="1"/>
          <p:nvPr/>
        </p:nvSpPr>
        <p:spPr>
          <a:xfrm>
            <a:off x="1927995" y="2216014"/>
            <a:ext cx="1635384" cy="1292662"/>
          </a:xfrm>
          <a:prstGeom prst="rect">
            <a:avLst/>
          </a:prstGeom>
          <a:noFill/>
        </p:spPr>
        <p:txBody>
          <a:bodyPr wrap="none" rtlCol="0">
            <a:spAutoFit/>
          </a:bodyPr>
          <a:lstStyle/>
          <a:p>
            <a:pPr algn="ctr"/>
            <a:r>
              <a:rPr lang="zh-TW" sz="5400" dirty="0">
                <a:solidFill>
                  <a:srgbClr val="7030A0"/>
                </a:solidFill>
                <a:effectLst/>
                <a:latin typeface="SimHei" panose="02010609060101010101" pitchFamily="49" charset="-122"/>
                <a:ea typeface="SimHei" panose="02010609060101010101" pitchFamily="49" charset="-122"/>
              </a:rPr>
              <a:t>關系</a:t>
            </a:r>
            <a:endParaRPr lang="en-CA" sz="6600" dirty="0">
              <a:solidFill>
                <a:srgbClr val="7030A0"/>
              </a:solidFill>
              <a:effectLst/>
              <a:latin typeface="SimHei" panose="02010609060101010101" pitchFamily="49" charset="-122"/>
              <a:ea typeface="SimHei" panose="02010609060101010101" pitchFamily="49" charset="-122"/>
            </a:endParaRPr>
          </a:p>
          <a:p>
            <a:pPr algn="ctr"/>
            <a:r>
              <a:rPr lang="en-CA" dirty="0">
                <a:solidFill>
                  <a:srgbClr val="7030A0"/>
                </a:solidFill>
              </a:rPr>
              <a:t>relationship</a:t>
            </a:r>
          </a:p>
        </p:txBody>
      </p:sp>
    </p:spTree>
    <p:extLst>
      <p:ext uri="{BB962C8B-B14F-4D97-AF65-F5344CB8AC3E}">
        <p14:creationId xmlns:p14="http://schemas.microsoft.com/office/powerpoint/2010/main" val="2472337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20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up)">
                                      <p:cBhvr>
                                        <p:cTn id="22" dur="100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down)">
                                      <p:cBhvr>
                                        <p:cTn id="27" dur="10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B8BE7-763A-4BDB-8AE7-10FC0AC4261E}"/>
              </a:ext>
            </a:extLst>
          </p:cNvPr>
          <p:cNvSpPr>
            <a:spLocks noGrp="1"/>
          </p:cNvSpPr>
          <p:nvPr>
            <p:ph type="title"/>
          </p:nvPr>
        </p:nvSpPr>
        <p:spPr>
          <a:xfrm>
            <a:off x="685800" y="0"/>
            <a:ext cx="8458200" cy="685800"/>
          </a:xfrm>
        </p:spPr>
        <p:txBody>
          <a:bodyPr>
            <a:normAutofit fontScale="90000"/>
          </a:bodyPr>
          <a:lstStyle/>
          <a:p>
            <a:r>
              <a:rPr lang="en-CA" dirty="0"/>
              <a:t>Filial Piety</a:t>
            </a:r>
            <a:r>
              <a:rPr lang="zh-TW" altLang="en-US" dirty="0"/>
              <a:t>孝順 </a:t>
            </a:r>
            <a:r>
              <a:rPr lang="en-CA" altLang="zh-TW" dirty="0"/>
              <a:t>Pharisees </a:t>
            </a:r>
            <a:r>
              <a:rPr lang="en-CA" dirty="0"/>
              <a:t>(Confucius)</a:t>
            </a:r>
          </a:p>
        </p:txBody>
      </p:sp>
      <p:sp>
        <p:nvSpPr>
          <p:cNvPr id="7" name="Content Placeholder 6">
            <a:extLst>
              <a:ext uri="{FF2B5EF4-FFF2-40B4-BE49-F238E27FC236}">
                <a16:creationId xmlns:a16="http://schemas.microsoft.com/office/drawing/2014/main" id="{26662600-25C2-4CA1-86D9-330A65A4D231}"/>
              </a:ext>
            </a:extLst>
          </p:cNvPr>
          <p:cNvSpPr>
            <a:spLocks noGrp="1"/>
          </p:cNvSpPr>
          <p:nvPr>
            <p:ph idx="1"/>
          </p:nvPr>
        </p:nvSpPr>
        <p:spPr>
          <a:xfrm>
            <a:off x="228600" y="914400"/>
            <a:ext cx="8686800" cy="5486400"/>
          </a:xfrm>
        </p:spPr>
        <p:txBody>
          <a:bodyPr>
            <a:normAutofit/>
          </a:bodyPr>
          <a:lstStyle/>
          <a:p>
            <a:r>
              <a:rPr lang="en-CA" dirty="0"/>
              <a:t>Bring Honor not Shame </a:t>
            </a:r>
            <a:r>
              <a:rPr lang="zh-TW" altLang="en-US" dirty="0"/>
              <a:t>帶來榮譽而不是恥辱</a:t>
            </a:r>
            <a:endParaRPr lang="en-CA" altLang="zh-TW" dirty="0"/>
          </a:p>
          <a:p>
            <a:r>
              <a:rPr lang="en-CA" altLang="zh-TW" dirty="0"/>
              <a:t>E.g. Garden(</a:t>
            </a:r>
            <a:r>
              <a:rPr lang="zh-TW" altLang="en-US" dirty="0"/>
              <a:t>花園</a:t>
            </a:r>
            <a:r>
              <a:rPr lang="en-CA" altLang="zh-TW" dirty="0"/>
              <a:t>), 1st Family(</a:t>
            </a:r>
            <a:r>
              <a:rPr lang="zh-TW" altLang="en-US" dirty="0"/>
              <a:t>第一家庭</a:t>
            </a:r>
            <a:r>
              <a:rPr lang="en-CA" altLang="zh-TW" dirty="0"/>
              <a:t>)</a:t>
            </a:r>
            <a:endParaRPr lang="en-CA" dirty="0"/>
          </a:p>
          <a:p>
            <a:r>
              <a:rPr lang="en-CA" dirty="0"/>
              <a:t>Seen in 10 Commandments </a:t>
            </a:r>
            <a:r>
              <a:rPr lang="zh-TW" altLang="en-US" dirty="0"/>
              <a:t>十誡</a:t>
            </a:r>
            <a:endParaRPr lang="en-CA" dirty="0"/>
          </a:p>
          <a:p>
            <a:pPr lvl="1"/>
            <a:r>
              <a:rPr lang="en-CA" dirty="0"/>
              <a:t>Heavenly Father (First 3)</a:t>
            </a:r>
            <a:r>
              <a:rPr lang="zh-TW" altLang="en-US" dirty="0"/>
              <a:t> 天父（上三）</a:t>
            </a:r>
            <a:endParaRPr lang="en-CA" dirty="0"/>
          </a:p>
          <a:p>
            <a:pPr lvl="1"/>
            <a:r>
              <a:rPr lang="en-CA" dirty="0"/>
              <a:t>Earthly Father (Next 7) </a:t>
            </a:r>
            <a:r>
              <a:rPr lang="zh-TW" altLang="en-US" dirty="0"/>
              <a:t>地上的父親（下七）</a:t>
            </a:r>
            <a:endParaRPr lang="en-CA" altLang="zh-TW" dirty="0"/>
          </a:p>
          <a:p>
            <a:r>
              <a:rPr lang="en-CA" altLang="zh-TW" dirty="0"/>
              <a:t>Imagery throughout OT </a:t>
            </a:r>
            <a:r>
              <a:rPr lang="zh-TW" altLang="en-US" dirty="0"/>
              <a:t>整個舊約</a:t>
            </a:r>
            <a:endParaRPr lang="en-CA" altLang="zh-TW" dirty="0"/>
          </a:p>
          <a:p>
            <a:pPr lvl="1"/>
            <a:r>
              <a:rPr lang="en-US" dirty="0"/>
              <a:t>A son shows filial piety to his father. If I am a father, then where is my honor? (Malachi 6:1)</a:t>
            </a:r>
          </a:p>
          <a:p>
            <a:pPr lvl="1"/>
            <a:r>
              <a:rPr lang="zh-TW" altLang="en-US" dirty="0"/>
              <a:t>「兒子應當孝順父親。我是你們的父親，但你們對我的孝順在哪裡呢？</a:t>
            </a:r>
          </a:p>
          <a:p>
            <a:pPr lvl="1"/>
            <a:endParaRPr lang="en-US" dirty="0"/>
          </a:p>
          <a:p>
            <a:endParaRPr lang="en-CA" altLang="zh-TW" dirty="0"/>
          </a:p>
          <a:p>
            <a:pPr lvl="1"/>
            <a:endParaRPr lang="en-CA" dirty="0"/>
          </a:p>
          <a:p>
            <a:pPr lvl="2"/>
            <a:endParaRPr lang="en-CA" dirty="0"/>
          </a:p>
          <a:p>
            <a:endParaRPr lang="en-CA" dirty="0"/>
          </a:p>
        </p:txBody>
      </p:sp>
    </p:spTree>
    <p:extLst>
      <p:ext uri="{BB962C8B-B14F-4D97-AF65-F5344CB8AC3E}">
        <p14:creationId xmlns:p14="http://schemas.microsoft.com/office/powerpoint/2010/main" val="1877542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left)">
                                      <p:cBhvr>
                                        <p:cTn id="17" dur="500"/>
                                        <p:tgtEl>
                                          <p:spTgt spid="7">
                                            <p:txEl>
                                              <p:pRg st="2" end="2"/>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7">
                                            <p:txEl>
                                              <p:pRg st="3" end="3"/>
                                            </p:txEl>
                                          </p:spTgt>
                                        </p:tgtEl>
                                        <p:attrNameLst>
                                          <p:attrName>style.visibility</p:attrName>
                                        </p:attrNameLst>
                                      </p:cBhvr>
                                      <p:to>
                                        <p:strVal val="visible"/>
                                      </p:to>
                                    </p:set>
                                    <p:animEffect transition="in" filter="wipe(left)">
                                      <p:cBhvr>
                                        <p:cTn id="20" dur="500"/>
                                        <p:tgtEl>
                                          <p:spTgt spid="7">
                                            <p:txEl>
                                              <p:pRg st="3" end="3"/>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animEffect transition="in" filter="wipe(left)">
                                      <p:cBhvr>
                                        <p:cTn id="23" dur="500"/>
                                        <p:tgtEl>
                                          <p:spTgt spid="7">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xEl>
                                              <p:pRg st="5" end="5"/>
                                            </p:txEl>
                                          </p:spTgt>
                                        </p:tgtEl>
                                        <p:attrNameLst>
                                          <p:attrName>style.visibility</p:attrName>
                                        </p:attrNameLst>
                                      </p:cBhvr>
                                      <p:to>
                                        <p:strVal val="visible"/>
                                      </p:to>
                                    </p:set>
                                    <p:animEffect transition="in" filter="wipe(left)">
                                      <p:cBhvr>
                                        <p:cTn id="28" dur="500"/>
                                        <p:tgtEl>
                                          <p:spTgt spid="7">
                                            <p:txEl>
                                              <p:pRg st="5" end="5"/>
                                            </p:txEl>
                                          </p:spTgt>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animEffect transition="in" filter="wipe(left)">
                                      <p:cBhvr>
                                        <p:cTn id="31" dur="500"/>
                                        <p:tgtEl>
                                          <p:spTgt spid="7">
                                            <p:txEl>
                                              <p:pRg st="6" end="6"/>
                                            </p:txEl>
                                          </p:spTgt>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7">
                                            <p:txEl>
                                              <p:pRg st="7" end="7"/>
                                            </p:txEl>
                                          </p:spTgt>
                                        </p:tgtEl>
                                        <p:attrNameLst>
                                          <p:attrName>style.visibility</p:attrName>
                                        </p:attrNameLst>
                                      </p:cBhvr>
                                      <p:to>
                                        <p:strVal val="visible"/>
                                      </p:to>
                                    </p:set>
                                    <p:animEffect transition="in" filter="wipe(left)">
                                      <p:cBhvr>
                                        <p:cTn id="34" dur="5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B8BE7-763A-4BDB-8AE7-10FC0AC4261E}"/>
              </a:ext>
            </a:extLst>
          </p:cNvPr>
          <p:cNvSpPr>
            <a:spLocks noGrp="1"/>
          </p:cNvSpPr>
          <p:nvPr>
            <p:ph type="title"/>
          </p:nvPr>
        </p:nvSpPr>
        <p:spPr>
          <a:xfrm>
            <a:off x="685800" y="0"/>
            <a:ext cx="8458200" cy="685800"/>
          </a:xfrm>
        </p:spPr>
        <p:txBody>
          <a:bodyPr>
            <a:normAutofit fontScale="90000"/>
          </a:bodyPr>
          <a:lstStyle/>
          <a:p>
            <a:r>
              <a:rPr lang="en-CA" dirty="0"/>
              <a:t>Filial Piety</a:t>
            </a:r>
            <a:r>
              <a:rPr lang="zh-TW" altLang="en-US" dirty="0"/>
              <a:t>孝順 </a:t>
            </a:r>
            <a:r>
              <a:rPr lang="en-CA" altLang="zh-TW" dirty="0"/>
              <a:t>Pharisees </a:t>
            </a:r>
            <a:r>
              <a:rPr lang="en-CA" dirty="0"/>
              <a:t>(Confucius)</a:t>
            </a:r>
          </a:p>
        </p:txBody>
      </p:sp>
      <p:sp>
        <p:nvSpPr>
          <p:cNvPr id="7" name="Content Placeholder 6">
            <a:extLst>
              <a:ext uri="{FF2B5EF4-FFF2-40B4-BE49-F238E27FC236}">
                <a16:creationId xmlns:a16="http://schemas.microsoft.com/office/drawing/2014/main" id="{26662600-25C2-4CA1-86D9-330A65A4D231}"/>
              </a:ext>
            </a:extLst>
          </p:cNvPr>
          <p:cNvSpPr>
            <a:spLocks noGrp="1"/>
          </p:cNvSpPr>
          <p:nvPr>
            <p:ph idx="1"/>
          </p:nvPr>
        </p:nvSpPr>
        <p:spPr>
          <a:xfrm>
            <a:off x="228600" y="914400"/>
            <a:ext cx="8686800" cy="5486400"/>
          </a:xfrm>
        </p:spPr>
        <p:txBody>
          <a:bodyPr>
            <a:normAutofit/>
          </a:bodyPr>
          <a:lstStyle/>
          <a:p>
            <a:r>
              <a:rPr lang="en-CA" altLang="zh-TW" dirty="0"/>
              <a:t>The Pharisees were proud of their filial piety! </a:t>
            </a:r>
            <a:r>
              <a:rPr lang="zh-TW" altLang="en-US" dirty="0"/>
              <a:t>法利賽人以他們的孝順為榮！</a:t>
            </a:r>
            <a:endParaRPr lang="en-CA" altLang="zh-TW" dirty="0"/>
          </a:p>
          <a:p>
            <a:pPr lvl="1"/>
            <a:r>
              <a:rPr lang="en-US" altLang="zh-TW" dirty="0"/>
              <a:t>Obey</a:t>
            </a:r>
            <a:r>
              <a:rPr lang="en-CA" altLang="zh-TW" dirty="0"/>
              <a:t> Heavenly Father’s Law </a:t>
            </a:r>
            <a:r>
              <a:rPr lang="zh-TW" altLang="en-US" dirty="0"/>
              <a:t>遵守天父的律法√</a:t>
            </a:r>
            <a:endParaRPr lang="en-CA" altLang="zh-TW" dirty="0"/>
          </a:p>
          <a:p>
            <a:pPr lvl="1"/>
            <a:r>
              <a:rPr lang="en-CA" altLang="zh-TW" dirty="0"/>
              <a:t>Tithe </a:t>
            </a:r>
            <a:r>
              <a:rPr lang="zh-TW" altLang="en-US" dirty="0"/>
              <a:t>十一奉獻 √</a:t>
            </a:r>
            <a:endParaRPr lang="en-CA" altLang="zh-TW" dirty="0"/>
          </a:p>
          <a:p>
            <a:pPr lvl="1"/>
            <a:r>
              <a:rPr lang="en-CA" altLang="zh-TW" dirty="0"/>
              <a:t>Sabbath</a:t>
            </a:r>
            <a:r>
              <a:rPr lang="zh-TW" altLang="en-US" dirty="0"/>
              <a:t>安息日√</a:t>
            </a:r>
            <a:endParaRPr lang="en-CA" altLang="zh-TW" dirty="0"/>
          </a:p>
          <a:p>
            <a:pPr lvl="1"/>
            <a:r>
              <a:rPr lang="en-US" altLang="zh-TW" dirty="0"/>
              <a:t>Concerning the righteousness which is in the law, found blameless. </a:t>
            </a:r>
            <a:r>
              <a:rPr lang="zh-TW" altLang="en-US" dirty="0"/>
              <a:t>就律法上的義說、我是無可指摘的。 </a:t>
            </a:r>
            <a:r>
              <a:rPr lang="en-CA" altLang="zh-TW" dirty="0"/>
              <a:t>√</a:t>
            </a:r>
          </a:p>
          <a:p>
            <a:pPr lvl="1"/>
            <a:r>
              <a:rPr lang="en-CA" altLang="zh-TW" dirty="0"/>
              <a:t>Zeal for Father’s affairs </a:t>
            </a:r>
            <a:r>
              <a:rPr lang="zh-TW" altLang="en-US" dirty="0"/>
              <a:t>熱情 </a:t>
            </a:r>
            <a:r>
              <a:rPr lang="en-CA" altLang="zh-TW" dirty="0"/>
              <a:t>√</a:t>
            </a:r>
          </a:p>
          <a:p>
            <a:r>
              <a:rPr lang="en-CA" altLang="zh-TW" dirty="0"/>
              <a:t>Now Jesus, as a fellow teacher…</a:t>
            </a:r>
            <a:r>
              <a:rPr lang="zh-TW" altLang="en-US" dirty="0"/>
              <a:t>耶穌，現在</a:t>
            </a:r>
            <a:r>
              <a:rPr lang="en-CA" altLang="zh-TW" dirty="0"/>
              <a:t>…</a:t>
            </a:r>
          </a:p>
          <a:p>
            <a:endParaRPr lang="zh-TW" altLang="en-US" dirty="0"/>
          </a:p>
          <a:p>
            <a:pPr lvl="1"/>
            <a:endParaRPr lang="en-US" dirty="0"/>
          </a:p>
          <a:p>
            <a:endParaRPr lang="en-CA" altLang="zh-TW" dirty="0"/>
          </a:p>
          <a:p>
            <a:pPr lvl="1"/>
            <a:endParaRPr lang="en-CA" dirty="0"/>
          </a:p>
          <a:p>
            <a:pPr lvl="2"/>
            <a:endParaRPr lang="en-CA" dirty="0"/>
          </a:p>
          <a:p>
            <a:endParaRPr lang="en-CA" dirty="0"/>
          </a:p>
        </p:txBody>
      </p:sp>
    </p:spTree>
    <p:extLst>
      <p:ext uri="{BB962C8B-B14F-4D97-AF65-F5344CB8AC3E}">
        <p14:creationId xmlns:p14="http://schemas.microsoft.com/office/powerpoint/2010/main" val="705421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left)">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wipe(left)">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wipe(left)">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wipe(left)">
                                      <p:cBhvr>
                                        <p:cTn id="32" dur="500"/>
                                        <p:tgtEl>
                                          <p:spTgt spid="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animEffect transition="in" filter="wipe(left)">
                                      <p:cBhvr>
                                        <p:cTn id="37"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2B8A4C0-E809-440D-A405-72FA8B619FA6}"/>
              </a:ext>
            </a:extLst>
          </p:cNvPr>
          <p:cNvSpPr>
            <a:spLocks noGrp="1"/>
          </p:cNvSpPr>
          <p:nvPr>
            <p:ph type="title"/>
          </p:nvPr>
        </p:nvSpPr>
        <p:spPr>
          <a:xfrm>
            <a:off x="623888" y="1709738"/>
            <a:ext cx="7886700" cy="2852737"/>
          </a:xfrm>
        </p:spPr>
        <p:txBody>
          <a:bodyPr/>
          <a:lstStyle/>
          <a:p>
            <a:r>
              <a:rPr lang="en-US" dirty="0"/>
              <a:t>Jesus, as a fellow teacher, is addressing them directly</a:t>
            </a:r>
          </a:p>
        </p:txBody>
      </p:sp>
      <p:sp>
        <p:nvSpPr>
          <p:cNvPr id="5" name="Text Placeholder 4">
            <a:extLst>
              <a:ext uri="{FF2B5EF4-FFF2-40B4-BE49-F238E27FC236}">
                <a16:creationId xmlns:a16="http://schemas.microsoft.com/office/drawing/2014/main" id="{F9D6C89F-10B4-4A81-B7D2-EC89BA0BD249}"/>
              </a:ext>
            </a:extLst>
          </p:cNvPr>
          <p:cNvSpPr>
            <a:spLocks noGrp="1"/>
          </p:cNvSpPr>
          <p:nvPr>
            <p:ph type="body" idx="1"/>
          </p:nvPr>
        </p:nvSpPr>
        <p:spPr>
          <a:xfrm>
            <a:off x="623888" y="4589463"/>
            <a:ext cx="7886700" cy="1500187"/>
          </a:xfrm>
        </p:spPr>
        <p:txBody>
          <a:bodyPr/>
          <a:lstStyle/>
          <a:p>
            <a:r>
              <a:rPr lang="zh-TW" altLang="en-US" dirty="0"/>
              <a:t>耶穌，現在直接對他們說話</a:t>
            </a:r>
            <a:endParaRPr lang="en-CA" dirty="0"/>
          </a:p>
        </p:txBody>
      </p:sp>
    </p:spTree>
    <p:extLst>
      <p:ext uri="{BB962C8B-B14F-4D97-AF65-F5344CB8AC3E}">
        <p14:creationId xmlns:p14="http://schemas.microsoft.com/office/powerpoint/2010/main" val="93478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7358D-0BC3-4E72-AF50-9D7D3DF313DC}"/>
              </a:ext>
            </a:extLst>
          </p:cNvPr>
          <p:cNvSpPr>
            <a:spLocks noGrp="1"/>
          </p:cNvSpPr>
          <p:nvPr>
            <p:ph type="title"/>
          </p:nvPr>
        </p:nvSpPr>
        <p:spPr/>
        <p:txBody>
          <a:bodyPr>
            <a:normAutofit fontScale="90000"/>
          </a:bodyPr>
          <a:lstStyle/>
          <a:p>
            <a:r>
              <a:rPr lang="en-CA" altLang="zh-TW" dirty="0"/>
              <a:t>Sheep </a:t>
            </a:r>
            <a:r>
              <a:rPr lang="zh-TW" altLang="en-US" dirty="0"/>
              <a:t>羊</a:t>
            </a:r>
            <a:endParaRPr lang="en-CA" dirty="0"/>
          </a:p>
        </p:txBody>
      </p:sp>
      <p:sp>
        <p:nvSpPr>
          <p:cNvPr id="5" name="Content Placeholder 4">
            <a:extLst>
              <a:ext uri="{FF2B5EF4-FFF2-40B4-BE49-F238E27FC236}">
                <a16:creationId xmlns:a16="http://schemas.microsoft.com/office/drawing/2014/main" id="{0B33D649-F6A3-4EB3-9027-1C5C11FD839F}"/>
              </a:ext>
            </a:extLst>
          </p:cNvPr>
          <p:cNvSpPr>
            <a:spLocks noGrp="1"/>
          </p:cNvSpPr>
          <p:nvPr>
            <p:ph sz="half" idx="1"/>
          </p:nvPr>
        </p:nvSpPr>
        <p:spPr/>
        <p:txBody>
          <a:bodyPr>
            <a:normAutofit fontScale="77500" lnSpcReduction="20000"/>
          </a:bodyPr>
          <a:lstStyle/>
          <a:p>
            <a:r>
              <a:rPr lang="en-US" b="1" i="0" baseline="30000" dirty="0">
                <a:solidFill>
                  <a:srgbClr val="0000FF"/>
                </a:solidFill>
                <a:effectLst/>
                <a:latin typeface="Times New Roman" panose="02020603050405020304" pitchFamily="18" charset="0"/>
              </a:rPr>
              <a:t>4</a:t>
            </a:r>
            <a:r>
              <a:rPr lang="en-US" b="0" i="0" dirty="0">
                <a:solidFill>
                  <a:srgbClr val="000000"/>
                </a:solidFill>
                <a:effectLst/>
                <a:latin typeface="Times New Roman" panose="02020603050405020304" pitchFamily="18" charset="0"/>
              </a:rPr>
              <a:t>"Which of you men, if you had one hundred sheep, and lost one of them, wouldn't leave the ninety-nine in the wilderness, and go after the one that was lost, until he found it? </a:t>
            </a:r>
          </a:p>
          <a:p>
            <a:r>
              <a:rPr lang="en-US" b="1" i="0" baseline="30000" dirty="0">
                <a:solidFill>
                  <a:srgbClr val="0000FF"/>
                </a:solidFill>
                <a:effectLst/>
                <a:latin typeface="Times New Roman" panose="02020603050405020304" pitchFamily="18" charset="0"/>
              </a:rPr>
              <a:t>5</a:t>
            </a:r>
            <a:r>
              <a:rPr lang="en-US" b="0" i="0" dirty="0">
                <a:solidFill>
                  <a:srgbClr val="000000"/>
                </a:solidFill>
                <a:effectLst/>
                <a:latin typeface="Times New Roman" panose="02020603050405020304" pitchFamily="18" charset="0"/>
              </a:rPr>
              <a:t>When he has found it, he carries it on his shoulders, rejoicing. </a:t>
            </a:r>
            <a:r>
              <a:rPr lang="en-US" b="1" i="0" baseline="30000" dirty="0">
                <a:solidFill>
                  <a:srgbClr val="0000FF"/>
                </a:solidFill>
                <a:effectLst/>
                <a:latin typeface="Times New Roman" panose="02020603050405020304" pitchFamily="18" charset="0"/>
              </a:rPr>
              <a:t>6</a:t>
            </a:r>
            <a:r>
              <a:rPr lang="en-US" b="0" i="0" dirty="0">
                <a:solidFill>
                  <a:srgbClr val="000000"/>
                </a:solidFill>
                <a:effectLst/>
                <a:latin typeface="Times New Roman" panose="02020603050405020304" pitchFamily="18" charset="0"/>
              </a:rPr>
              <a:t>When he comes home, he calls together his friends and his neighbors, saying to them, 'Rejoice with me, for I have found my sheep which was lost!’ </a:t>
            </a:r>
          </a:p>
          <a:p>
            <a:r>
              <a:rPr lang="en-US" b="1" i="0" baseline="30000" dirty="0">
                <a:solidFill>
                  <a:srgbClr val="0000FF"/>
                </a:solidFill>
                <a:effectLst/>
                <a:latin typeface="Times New Roman" panose="02020603050405020304" pitchFamily="18" charset="0"/>
              </a:rPr>
              <a:t>7</a:t>
            </a:r>
            <a:r>
              <a:rPr lang="en-US" b="0" i="0" dirty="0">
                <a:solidFill>
                  <a:srgbClr val="000000"/>
                </a:solidFill>
                <a:effectLst/>
                <a:latin typeface="Times New Roman" panose="02020603050405020304" pitchFamily="18" charset="0"/>
              </a:rPr>
              <a:t>I tell you that even so there will be more joy in heaven over one sinner who repents, than over ninety-nine righteous people who need no repentance.</a:t>
            </a:r>
            <a:endParaRPr lang="en-CA" dirty="0"/>
          </a:p>
        </p:txBody>
      </p:sp>
      <p:sp>
        <p:nvSpPr>
          <p:cNvPr id="6" name="Content Placeholder 5">
            <a:extLst>
              <a:ext uri="{FF2B5EF4-FFF2-40B4-BE49-F238E27FC236}">
                <a16:creationId xmlns:a16="http://schemas.microsoft.com/office/drawing/2014/main" id="{608F53D2-F047-4DC2-A922-AF14B0848387}"/>
              </a:ext>
            </a:extLst>
          </p:cNvPr>
          <p:cNvSpPr>
            <a:spLocks noGrp="1"/>
          </p:cNvSpPr>
          <p:nvPr>
            <p:ph sz="half" idx="2"/>
          </p:nvPr>
        </p:nvSpPr>
        <p:spPr/>
        <p:txBody>
          <a:bodyPr>
            <a:normAutofit fontScale="77500" lnSpcReduction="20000"/>
          </a:bodyPr>
          <a:lstStyle/>
          <a:p>
            <a:r>
              <a:rPr lang="en-US" altLang="zh-TW" b="1" i="0" baseline="30000" dirty="0">
                <a:solidFill>
                  <a:srgbClr val="0000FF"/>
                </a:solidFill>
                <a:effectLst/>
                <a:latin typeface="Han Wang Ming Medium ChuIn"/>
              </a:rPr>
              <a:t>4</a:t>
            </a:r>
            <a:r>
              <a:rPr lang="zh-TW" altLang="en-US" b="0" i="0" dirty="0">
                <a:solidFill>
                  <a:srgbClr val="000000"/>
                </a:solidFill>
                <a:effectLst/>
                <a:latin typeface="Han Wang Ming Medium ChuIn"/>
              </a:rPr>
              <a:t>你們中間誰有一百隻羊、失去一隻、不把這九十九隻撇在曠野、去找那失去的羊直到找著呢。</a:t>
            </a:r>
            <a:endParaRPr lang="en-CA" altLang="zh-TW" b="0" i="0" dirty="0">
              <a:solidFill>
                <a:srgbClr val="000000"/>
              </a:solidFill>
              <a:effectLst/>
              <a:latin typeface="Han Wang Ming Medium ChuIn"/>
            </a:endParaRPr>
          </a:p>
          <a:p>
            <a:r>
              <a:rPr lang="en-US" altLang="zh-TW" b="1" i="0" baseline="30000" dirty="0">
                <a:solidFill>
                  <a:srgbClr val="0000FF"/>
                </a:solidFill>
                <a:effectLst/>
                <a:latin typeface="Han Wang Ming Medium ChuIn"/>
              </a:rPr>
              <a:t>5</a:t>
            </a:r>
            <a:r>
              <a:rPr lang="zh-TW" altLang="en-US" b="0" i="0" dirty="0">
                <a:solidFill>
                  <a:srgbClr val="000000"/>
                </a:solidFill>
                <a:effectLst/>
                <a:latin typeface="Han Wang Ming Medium ChuIn"/>
              </a:rPr>
              <a:t>找著了、就歡歡喜喜的扛在肩上、回到家裡。</a:t>
            </a:r>
            <a:r>
              <a:rPr lang="en-US" altLang="zh-TW" b="1" i="0" baseline="30000" dirty="0">
                <a:solidFill>
                  <a:srgbClr val="0000FF"/>
                </a:solidFill>
                <a:effectLst/>
                <a:latin typeface="Han Wang Ming Medium ChuIn"/>
              </a:rPr>
              <a:t>6</a:t>
            </a:r>
            <a:r>
              <a:rPr lang="zh-TW" altLang="en-US" b="0" i="0" dirty="0">
                <a:solidFill>
                  <a:srgbClr val="000000"/>
                </a:solidFill>
                <a:effectLst/>
                <a:latin typeface="Han Wang Ming Medium ChuIn"/>
              </a:rPr>
              <a:t>就請朋友鄰舍來、對他們說、我失去的羊已經找著了、你們和我一同歡喜罷。</a:t>
            </a:r>
            <a:endParaRPr lang="en-CA" altLang="zh-TW" b="0" i="0" dirty="0">
              <a:solidFill>
                <a:srgbClr val="000000"/>
              </a:solidFill>
              <a:effectLst/>
              <a:latin typeface="Han Wang Ming Medium ChuIn"/>
            </a:endParaRPr>
          </a:p>
          <a:p>
            <a:r>
              <a:rPr lang="en-US" altLang="zh-TW" b="1" i="0" baseline="30000" dirty="0">
                <a:solidFill>
                  <a:srgbClr val="0000FF"/>
                </a:solidFill>
                <a:effectLst/>
                <a:latin typeface="Han Wang Ming Medium ChuIn"/>
              </a:rPr>
              <a:t>7</a:t>
            </a:r>
            <a:r>
              <a:rPr lang="zh-TW" altLang="en-US" b="0" i="0" dirty="0">
                <a:solidFill>
                  <a:srgbClr val="000000"/>
                </a:solidFill>
                <a:effectLst/>
                <a:latin typeface="Han Wang Ming Medium ChuIn"/>
              </a:rPr>
              <a:t>我告訴你們、一個罪人悔改、在天上也要這樣為他歡喜、較比為九十九個不用悔改的義人、歡喜更大。</a:t>
            </a:r>
            <a:endParaRPr lang="en-CA" dirty="0"/>
          </a:p>
        </p:txBody>
      </p:sp>
      <p:sp>
        <p:nvSpPr>
          <p:cNvPr id="8" name="Speech Bubble: Rectangle with Corners Rounded 7">
            <a:extLst>
              <a:ext uri="{FF2B5EF4-FFF2-40B4-BE49-F238E27FC236}">
                <a16:creationId xmlns:a16="http://schemas.microsoft.com/office/drawing/2014/main" id="{38B57657-E94E-4F1D-847E-DD53C2C25980}"/>
              </a:ext>
            </a:extLst>
          </p:cNvPr>
          <p:cNvSpPr/>
          <p:nvPr/>
        </p:nvSpPr>
        <p:spPr bwMode="auto">
          <a:xfrm>
            <a:off x="5486400" y="5562600"/>
            <a:ext cx="2971800" cy="914400"/>
          </a:xfrm>
          <a:prstGeom prst="wedgeRoundRectCallout">
            <a:avLst>
              <a:gd name="adj1" fmla="val -78989"/>
              <a:gd name="adj2" fmla="val -323255"/>
              <a:gd name="adj3" fmla="val 16667"/>
            </a:avLst>
          </a:prstGeom>
          <a:solidFill>
            <a:schemeClr val="accent6">
              <a:lumMod val="40000"/>
              <a:lumOff val="60000"/>
              <a:alpha val="37000"/>
            </a:schemeClr>
          </a:solidFill>
          <a:ln w="9525"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lang="en-CA" dirty="0"/>
              <a:t>Yes, Yes, Amen!</a:t>
            </a:r>
          </a:p>
          <a:p>
            <a:r>
              <a:rPr lang="zh-TW" altLang="en-US" dirty="0"/>
              <a:t>是的，是的，阿門！</a:t>
            </a:r>
            <a:endParaRPr lang="en-CA" dirty="0"/>
          </a:p>
        </p:txBody>
      </p:sp>
    </p:spTree>
    <p:extLst>
      <p:ext uri="{BB962C8B-B14F-4D97-AF65-F5344CB8AC3E}">
        <p14:creationId xmlns:p14="http://schemas.microsoft.com/office/powerpoint/2010/main" val="190885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7358D-0BC3-4E72-AF50-9D7D3DF313DC}"/>
              </a:ext>
            </a:extLst>
          </p:cNvPr>
          <p:cNvSpPr>
            <a:spLocks noGrp="1"/>
          </p:cNvSpPr>
          <p:nvPr>
            <p:ph type="title"/>
          </p:nvPr>
        </p:nvSpPr>
        <p:spPr/>
        <p:txBody>
          <a:bodyPr>
            <a:normAutofit fontScale="90000"/>
          </a:bodyPr>
          <a:lstStyle/>
          <a:p>
            <a:r>
              <a:rPr lang="en-CA" altLang="zh-TW" dirty="0"/>
              <a:t>Coins</a:t>
            </a:r>
            <a:r>
              <a:rPr lang="zh-TW" altLang="en-US" dirty="0"/>
              <a:t>錢</a:t>
            </a:r>
            <a:endParaRPr lang="en-CA" dirty="0"/>
          </a:p>
        </p:txBody>
      </p:sp>
      <p:sp>
        <p:nvSpPr>
          <p:cNvPr id="5" name="Content Placeholder 4">
            <a:extLst>
              <a:ext uri="{FF2B5EF4-FFF2-40B4-BE49-F238E27FC236}">
                <a16:creationId xmlns:a16="http://schemas.microsoft.com/office/drawing/2014/main" id="{0B33D649-F6A3-4EB3-9027-1C5C11FD839F}"/>
              </a:ext>
            </a:extLst>
          </p:cNvPr>
          <p:cNvSpPr>
            <a:spLocks noGrp="1"/>
          </p:cNvSpPr>
          <p:nvPr>
            <p:ph sz="half" idx="1"/>
          </p:nvPr>
        </p:nvSpPr>
        <p:spPr/>
        <p:txBody>
          <a:bodyPr>
            <a:normAutofit fontScale="92500" lnSpcReduction="20000"/>
          </a:bodyPr>
          <a:lstStyle/>
          <a:p>
            <a:r>
              <a:rPr lang="en-US" b="1" i="0" baseline="30000" dirty="0">
                <a:solidFill>
                  <a:srgbClr val="0000FF"/>
                </a:solidFill>
                <a:effectLst/>
                <a:latin typeface="Times New Roman" panose="02020603050405020304" pitchFamily="18" charset="0"/>
              </a:rPr>
              <a:t>8</a:t>
            </a:r>
            <a:r>
              <a:rPr lang="en-US" b="0" i="0" dirty="0">
                <a:solidFill>
                  <a:srgbClr val="000000"/>
                </a:solidFill>
                <a:effectLst/>
                <a:latin typeface="Times New Roman" panose="02020603050405020304" pitchFamily="18" charset="0"/>
              </a:rPr>
              <a:t>Or what woman, if she had ten drachma coins, if she lost one drachma coin, wouldn't light a lamp, sweep the house, and seek diligently until she found it?</a:t>
            </a:r>
          </a:p>
          <a:p>
            <a:r>
              <a:rPr lang="en-US" b="0" i="0" dirty="0">
                <a:solidFill>
                  <a:srgbClr val="000000"/>
                </a:solidFill>
                <a:effectLst/>
                <a:latin typeface="Times New Roman" panose="02020603050405020304" pitchFamily="18" charset="0"/>
              </a:rPr>
              <a:t> </a:t>
            </a:r>
            <a:r>
              <a:rPr lang="en-US" b="1" i="0" baseline="30000" dirty="0">
                <a:solidFill>
                  <a:srgbClr val="0000FF"/>
                </a:solidFill>
                <a:effectLst/>
                <a:latin typeface="Times New Roman" panose="02020603050405020304" pitchFamily="18" charset="0"/>
              </a:rPr>
              <a:t>9</a:t>
            </a:r>
            <a:r>
              <a:rPr lang="en-US" b="0" i="0" dirty="0">
                <a:solidFill>
                  <a:srgbClr val="000000"/>
                </a:solidFill>
                <a:effectLst/>
                <a:latin typeface="Times New Roman" panose="02020603050405020304" pitchFamily="18" charset="0"/>
              </a:rPr>
              <a:t>When she has found it, she calls together her friends and neighbors, saying, 'Rejoice with me, for I have found the drachma which I had lost.’</a:t>
            </a:r>
          </a:p>
          <a:p>
            <a:r>
              <a:rPr lang="en-US" b="0" i="0" dirty="0">
                <a:solidFill>
                  <a:srgbClr val="000000"/>
                </a:solidFill>
                <a:effectLst/>
                <a:latin typeface="Times New Roman" panose="02020603050405020304" pitchFamily="18" charset="0"/>
              </a:rPr>
              <a:t> </a:t>
            </a:r>
            <a:r>
              <a:rPr lang="en-US" b="1" i="0" baseline="30000" dirty="0">
                <a:solidFill>
                  <a:srgbClr val="0000FF"/>
                </a:solidFill>
                <a:effectLst/>
                <a:latin typeface="Times New Roman" panose="02020603050405020304" pitchFamily="18" charset="0"/>
              </a:rPr>
              <a:t>10</a:t>
            </a:r>
            <a:r>
              <a:rPr lang="en-US" b="0" i="0" dirty="0">
                <a:solidFill>
                  <a:srgbClr val="000000"/>
                </a:solidFill>
                <a:effectLst/>
                <a:latin typeface="Times New Roman" panose="02020603050405020304" pitchFamily="18" charset="0"/>
              </a:rPr>
              <a:t>Even so, I tell you, there is joy in the presence of the angels of God over one sinner repenting."</a:t>
            </a:r>
            <a:endParaRPr lang="en-CA" dirty="0"/>
          </a:p>
        </p:txBody>
      </p:sp>
      <p:sp>
        <p:nvSpPr>
          <p:cNvPr id="6" name="Content Placeholder 5">
            <a:extLst>
              <a:ext uri="{FF2B5EF4-FFF2-40B4-BE49-F238E27FC236}">
                <a16:creationId xmlns:a16="http://schemas.microsoft.com/office/drawing/2014/main" id="{608F53D2-F047-4DC2-A922-AF14B0848387}"/>
              </a:ext>
            </a:extLst>
          </p:cNvPr>
          <p:cNvSpPr>
            <a:spLocks noGrp="1"/>
          </p:cNvSpPr>
          <p:nvPr>
            <p:ph sz="half" idx="2"/>
          </p:nvPr>
        </p:nvSpPr>
        <p:spPr/>
        <p:txBody>
          <a:bodyPr>
            <a:normAutofit fontScale="92500" lnSpcReduction="20000"/>
          </a:bodyPr>
          <a:lstStyle/>
          <a:p>
            <a:r>
              <a:rPr lang="en-US" altLang="zh-TW" b="1" i="0" baseline="30000" dirty="0">
                <a:solidFill>
                  <a:srgbClr val="0000FF"/>
                </a:solidFill>
                <a:effectLst/>
                <a:latin typeface="Han Wang Ming Medium ChuIn"/>
              </a:rPr>
              <a:t>8</a:t>
            </a:r>
            <a:r>
              <a:rPr lang="zh-TW" altLang="en-US" b="0" i="0" dirty="0">
                <a:solidFill>
                  <a:srgbClr val="000000"/>
                </a:solidFill>
                <a:effectLst/>
                <a:latin typeface="Han Wang Ming Medium ChuIn"/>
              </a:rPr>
              <a:t>或是一個婦人、有十塊錢、若失落一塊、豈不點上燈、打掃屋子、細細的找、直到找著麼。</a:t>
            </a:r>
            <a:endParaRPr lang="en-CA" altLang="zh-TW" b="0" i="0" dirty="0">
              <a:solidFill>
                <a:srgbClr val="000000"/>
              </a:solidFill>
              <a:effectLst/>
              <a:latin typeface="Han Wang Ming Medium ChuIn"/>
            </a:endParaRPr>
          </a:p>
          <a:p>
            <a:r>
              <a:rPr lang="en-US" altLang="zh-TW" b="1" i="0" baseline="30000" dirty="0">
                <a:solidFill>
                  <a:srgbClr val="0000FF"/>
                </a:solidFill>
                <a:effectLst/>
                <a:latin typeface="Han Wang Ming Medium ChuIn"/>
              </a:rPr>
              <a:t>9</a:t>
            </a:r>
            <a:r>
              <a:rPr lang="zh-TW" altLang="en-US" b="0" i="0" dirty="0">
                <a:solidFill>
                  <a:srgbClr val="000000"/>
                </a:solidFill>
                <a:effectLst/>
                <a:latin typeface="Han Wang Ming Medium ChuIn"/>
              </a:rPr>
              <a:t>找著了、就請朋友鄰舍來、對他們說、我失落的那塊錢已經找著了、你們和我一同歡喜罷。</a:t>
            </a:r>
            <a:r>
              <a:rPr lang="en-US" altLang="zh-TW" b="1" i="0" baseline="30000" dirty="0">
                <a:solidFill>
                  <a:srgbClr val="0000FF"/>
                </a:solidFill>
                <a:effectLst/>
                <a:latin typeface="Han Wang Ming Medium ChuIn"/>
              </a:rPr>
              <a:t>10</a:t>
            </a:r>
            <a:r>
              <a:rPr lang="zh-TW" altLang="en-US" b="0" i="0" dirty="0">
                <a:solidFill>
                  <a:srgbClr val="000000"/>
                </a:solidFill>
                <a:effectLst/>
                <a:latin typeface="Han Wang Ming Medium ChuIn"/>
              </a:rPr>
              <a:t>我告訴你們、一個罪人悔改、在　神的使者面前、也是這樣為他歡喜。</a:t>
            </a:r>
            <a:endParaRPr lang="en-CA" dirty="0"/>
          </a:p>
        </p:txBody>
      </p:sp>
      <p:sp>
        <p:nvSpPr>
          <p:cNvPr id="8" name="Speech Bubble: Rectangle with Corners Rounded 7">
            <a:extLst>
              <a:ext uri="{FF2B5EF4-FFF2-40B4-BE49-F238E27FC236}">
                <a16:creationId xmlns:a16="http://schemas.microsoft.com/office/drawing/2014/main" id="{38B57657-E94E-4F1D-847E-DD53C2C25980}"/>
              </a:ext>
            </a:extLst>
          </p:cNvPr>
          <p:cNvSpPr/>
          <p:nvPr/>
        </p:nvSpPr>
        <p:spPr bwMode="auto">
          <a:xfrm>
            <a:off x="5486400" y="5562600"/>
            <a:ext cx="2971800" cy="914400"/>
          </a:xfrm>
          <a:prstGeom prst="wedgeRoundRectCallout">
            <a:avLst>
              <a:gd name="adj1" fmla="val -78989"/>
              <a:gd name="adj2" fmla="val -323255"/>
              <a:gd name="adj3" fmla="val 16667"/>
            </a:avLst>
          </a:prstGeom>
          <a:solidFill>
            <a:schemeClr val="accent6">
              <a:lumMod val="40000"/>
              <a:lumOff val="60000"/>
              <a:alpha val="37000"/>
            </a:schemeClr>
          </a:solidFill>
          <a:ln w="9525"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lang="en-CA" dirty="0"/>
              <a:t>Yes, Yes, Amen!</a:t>
            </a:r>
          </a:p>
          <a:p>
            <a:r>
              <a:rPr lang="zh-TW" altLang="en-US" dirty="0"/>
              <a:t>是的，是的，阿門！</a:t>
            </a:r>
            <a:endParaRPr lang="en-CA" dirty="0"/>
          </a:p>
        </p:txBody>
      </p:sp>
    </p:spTree>
    <p:extLst>
      <p:ext uri="{BB962C8B-B14F-4D97-AF65-F5344CB8AC3E}">
        <p14:creationId xmlns:p14="http://schemas.microsoft.com/office/powerpoint/2010/main" val="1371009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7358D-0BC3-4E72-AF50-9D7D3DF313DC}"/>
              </a:ext>
            </a:extLst>
          </p:cNvPr>
          <p:cNvSpPr>
            <a:spLocks noGrp="1"/>
          </p:cNvSpPr>
          <p:nvPr>
            <p:ph type="title"/>
          </p:nvPr>
        </p:nvSpPr>
        <p:spPr/>
        <p:txBody>
          <a:bodyPr>
            <a:normAutofit fontScale="90000"/>
          </a:bodyPr>
          <a:lstStyle/>
          <a:p>
            <a:r>
              <a:rPr lang="en-CA" altLang="zh-TW" dirty="0"/>
              <a:t>Son </a:t>
            </a:r>
            <a:r>
              <a:rPr lang="zh-TW" altLang="en-US" dirty="0"/>
              <a:t>兒</a:t>
            </a:r>
            <a:endParaRPr lang="en-CA" dirty="0"/>
          </a:p>
        </p:txBody>
      </p:sp>
      <p:sp>
        <p:nvSpPr>
          <p:cNvPr id="5" name="Content Placeholder 4">
            <a:extLst>
              <a:ext uri="{FF2B5EF4-FFF2-40B4-BE49-F238E27FC236}">
                <a16:creationId xmlns:a16="http://schemas.microsoft.com/office/drawing/2014/main" id="{0B33D649-F6A3-4EB3-9027-1C5C11FD839F}"/>
              </a:ext>
            </a:extLst>
          </p:cNvPr>
          <p:cNvSpPr>
            <a:spLocks noGrp="1"/>
          </p:cNvSpPr>
          <p:nvPr>
            <p:ph sz="half" idx="1"/>
          </p:nvPr>
        </p:nvSpPr>
        <p:spPr/>
        <p:txBody>
          <a:bodyPr>
            <a:normAutofit fontScale="62500" lnSpcReduction="20000"/>
          </a:bodyPr>
          <a:lstStyle/>
          <a:p>
            <a:r>
              <a:rPr lang="en-US" b="1" i="0" baseline="30000" dirty="0">
                <a:solidFill>
                  <a:srgbClr val="0000FF"/>
                </a:solidFill>
                <a:effectLst/>
                <a:latin typeface="Times New Roman" panose="02020603050405020304" pitchFamily="18" charset="0"/>
              </a:rPr>
              <a:t>11</a:t>
            </a:r>
            <a:r>
              <a:rPr lang="en-US" b="0" i="0" dirty="0">
                <a:solidFill>
                  <a:srgbClr val="000000"/>
                </a:solidFill>
                <a:effectLst/>
                <a:latin typeface="Times New Roman" panose="02020603050405020304" pitchFamily="18" charset="0"/>
              </a:rPr>
              <a:t>He said, "A certain man had two sons. </a:t>
            </a:r>
            <a:r>
              <a:rPr lang="en-US" b="1" i="0" baseline="30000" dirty="0">
                <a:solidFill>
                  <a:srgbClr val="0000FF"/>
                </a:solidFill>
                <a:effectLst/>
                <a:latin typeface="Times New Roman" panose="02020603050405020304" pitchFamily="18" charset="0"/>
              </a:rPr>
              <a:t>12</a:t>
            </a:r>
            <a:r>
              <a:rPr lang="en-US" b="0" i="0" dirty="0">
                <a:solidFill>
                  <a:srgbClr val="000000"/>
                </a:solidFill>
                <a:effectLst/>
                <a:latin typeface="Times New Roman" panose="02020603050405020304" pitchFamily="18" charset="0"/>
              </a:rPr>
              <a:t>The younger of them said to his father, 'Father, give me my share of your property.' He divided his livelihood between them. </a:t>
            </a:r>
            <a:r>
              <a:rPr lang="en-US" b="1" i="0" baseline="30000" dirty="0">
                <a:solidFill>
                  <a:srgbClr val="0000FF"/>
                </a:solidFill>
                <a:effectLst/>
                <a:latin typeface="Times New Roman" panose="02020603050405020304" pitchFamily="18" charset="0"/>
              </a:rPr>
              <a:t>13</a:t>
            </a:r>
            <a:r>
              <a:rPr lang="en-US" b="0" i="0" dirty="0">
                <a:solidFill>
                  <a:srgbClr val="000000"/>
                </a:solidFill>
                <a:effectLst/>
                <a:latin typeface="Times New Roman" panose="02020603050405020304" pitchFamily="18" charset="0"/>
              </a:rPr>
              <a:t>Not many days after, the younger son gathered all of this together and traveled into a far country. There he wasted his property with riotous living. </a:t>
            </a:r>
            <a:r>
              <a:rPr lang="en-US" b="1" i="0" baseline="30000" dirty="0">
                <a:solidFill>
                  <a:srgbClr val="0000FF"/>
                </a:solidFill>
                <a:effectLst/>
                <a:latin typeface="Times New Roman" panose="02020603050405020304" pitchFamily="18" charset="0"/>
              </a:rPr>
              <a:t>14</a:t>
            </a:r>
            <a:r>
              <a:rPr lang="en-US" b="0" i="0" dirty="0">
                <a:solidFill>
                  <a:srgbClr val="000000"/>
                </a:solidFill>
                <a:effectLst/>
                <a:latin typeface="Times New Roman" panose="02020603050405020304" pitchFamily="18" charset="0"/>
              </a:rPr>
              <a:t>When he had spent all of it, there arose a severe famine in that country, and he began to be in need. </a:t>
            </a:r>
            <a:r>
              <a:rPr lang="en-US" b="1" i="0" baseline="30000" dirty="0">
                <a:solidFill>
                  <a:srgbClr val="0000FF"/>
                </a:solidFill>
                <a:effectLst/>
                <a:latin typeface="Times New Roman" panose="02020603050405020304" pitchFamily="18" charset="0"/>
              </a:rPr>
              <a:t>15</a:t>
            </a:r>
            <a:r>
              <a:rPr lang="en-US" b="0" i="0" dirty="0">
                <a:solidFill>
                  <a:srgbClr val="000000"/>
                </a:solidFill>
                <a:effectLst/>
                <a:latin typeface="Times New Roman" panose="02020603050405020304" pitchFamily="18" charset="0"/>
              </a:rPr>
              <a:t>He went and joined himself to one of the citizens of that country, and he sent him into his fields to feed pigs. </a:t>
            </a:r>
            <a:r>
              <a:rPr lang="en-US" b="1" i="0" baseline="30000" dirty="0">
                <a:solidFill>
                  <a:srgbClr val="0000FF"/>
                </a:solidFill>
                <a:effectLst/>
                <a:latin typeface="Times New Roman" panose="02020603050405020304" pitchFamily="18" charset="0"/>
              </a:rPr>
              <a:t>16</a:t>
            </a:r>
            <a:r>
              <a:rPr lang="en-US" b="0" i="0" dirty="0">
                <a:solidFill>
                  <a:srgbClr val="000000"/>
                </a:solidFill>
                <a:effectLst/>
                <a:latin typeface="Times New Roman" panose="02020603050405020304" pitchFamily="18" charset="0"/>
              </a:rPr>
              <a:t>He wanted to fill his belly with the husks that the pigs ate, but no one gave him any.   </a:t>
            </a:r>
          </a:p>
          <a:p>
            <a:r>
              <a:rPr lang="en-US" b="1" i="0" baseline="30000" dirty="0">
                <a:solidFill>
                  <a:srgbClr val="0000FF"/>
                </a:solidFill>
                <a:effectLst/>
                <a:latin typeface="Times New Roman" panose="02020603050405020304" pitchFamily="18" charset="0"/>
              </a:rPr>
              <a:t>17</a:t>
            </a:r>
            <a:r>
              <a:rPr lang="en-US" b="0" i="0" dirty="0">
                <a:solidFill>
                  <a:srgbClr val="000000"/>
                </a:solidFill>
                <a:effectLst/>
                <a:latin typeface="Times New Roman" panose="02020603050405020304" pitchFamily="18" charset="0"/>
              </a:rPr>
              <a:t>But when he came to himself he said, 'How many hired servants of my father's have bread enough to spare, and I'm dying with hunger! </a:t>
            </a:r>
            <a:r>
              <a:rPr lang="en-US" b="1" i="0" baseline="30000" dirty="0">
                <a:solidFill>
                  <a:srgbClr val="0000FF"/>
                </a:solidFill>
                <a:effectLst/>
                <a:latin typeface="Times New Roman" panose="02020603050405020304" pitchFamily="18" charset="0"/>
              </a:rPr>
              <a:t>18</a:t>
            </a:r>
            <a:r>
              <a:rPr lang="en-US" b="0" i="0" dirty="0">
                <a:solidFill>
                  <a:srgbClr val="000000"/>
                </a:solidFill>
                <a:effectLst/>
                <a:latin typeface="Times New Roman" panose="02020603050405020304" pitchFamily="18" charset="0"/>
              </a:rPr>
              <a:t>I will get up and go to my father, and will tell him, "Father, I have sinned against heaven, and in your sight. </a:t>
            </a:r>
            <a:r>
              <a:rPr lang="en-US" b="1" i="0" baseline="30000" dirty="0">
                <a:solidFill>
                  <a:srgbClr val="0000FF"/>
                </a:solidFill>
                <a:effectLst/>
                <a:latin typeface="Times New Roman" panose="02020603050405020304" pitchFamily="18" charset="0"/>
              </a:rPr>
              <a:t>19</a:t>
            </a:r>
            <a:r>
              <a:rPr lang="en-US" b="0" i="0" dirty="0">
                <a:solidFill>
                  <a:srgbClr val="000000"/>
                </a:solidFill>
                <a:effectLst/>
                <a:latin typeface="Times New Roman" panose="02020603050405020304" pitchFamily="18" charset="0"/>
              </a:rPr>
              <a:t>I am no more worthy to be called your son. Make me as one of your hired servants."' </a:t>
            </a:r>
            <a:endParaRPr lang="en-CA" dirty="0"/>
          </a:p>
        </p:txBody>
      </p:sp>
      <p:sp>
        <p:nvSpPr>
          <p:cNvPr id="6" name="Content Placeholder 5">
            <a:extLst>
              <a:ext uri="{FF2B5EF4-FFF2-40B4-BE49-F238E27FC236}">
                <a16:creationId xmlns:a16="http://schemas.microsoft.com/office/drawing/2014/main" id="{608F53D2-F047-4DC2-A922-AF14B0848387}"/>
              </a:ext>
            </a:extLst>
          </p:cNvPr>
          <p:cNvSpPr>
            <a:spLocks noGrp="1"/>
          </p:cNvSpPr>
          <p:nvPr>
            <p:ph sz="half" idx="2"/>
          </p:nvPr>
        </p:nvSpPr>
        <p:spPr/>
        <p:txBody>
          <a:bodyPr>
            <a:normAutofit fontScale="62500" lnSpcReduction="20000"/>
          </a:bodyPr>
          <a:lstStyle/>
          <a:p>
            <a:r>
              <a:rPr lang="en-US" altLang="zh-TW" b="1" i="0" baseline="30000" dirty="0">
                <a:solidFill>
                  <a:srgbClr val="0000FF"/>
                </a:solidFill>
                <a:effectLst/>
                <a:latin typeface="Han Wang Ming Medium ChuIn"/>
              </a:rPr>
              <a:t>11</a:t>
            </a:r>
            <a:r>
              <a:rPr lang="zh-TW" altLang="en-US" b="0" i="0" dirty="0">
                <a:solidFill>
                  <a:srgbClr val="000000"/>
                </a:solidFill>
                <a:effectLst/>
                <a:latin typeface="Han Wang Ming Medium ChuIn"/>
              </a:rPr>
              <a:t>耶穌又說、一個人有兩個兒子。</a:t>
            </a:r>
            <a:r>
              <a:rPr lang="en-US" altLang="zh-TW" b="1" i="0" baseline="30000" dirty="0">
                <a:solidFill>
                  <a:srgbClr val="0000FF"/>
                </a:solidFill>
                <a:effectLst/>
                <a:latin typeface="Han Wang Ming Medium ChuIn"/>
              </a:rPr>
              <a:t>12</a:t>
            </a:r>
            <a:r>
              <a:rPr lang="zh-TW" altLang="en-US" b="0" i="0" dirty="0">
                <a:solidFill>
                  <a:srgbClr val="000000"/>
                </a:solidFill>
                <a:effectLst/>
                <a:latin typeface="Han Wang Ming Medium ChuIn"/>
              </a:rPr>
              <a:t>小兒子對父親說、父親、請你把我應得的家業分給我．他父親就把產業分給他們。</a:t>
            </a:r>
            <a:r>
              <a:rPr lang="en-US" altLang="zh-TW" b="1" i="0" baseline="30000" dirty="0">
                <a:solidFill>
                  <a:srgbClr val="0000FF"/>
                </a:solidFill>
                <a:effectLst/>
                <a:latin typeface="Han Wang Ming Medium ChuIn"/>
              </a:rPr>
              <a:t>13</a:t>
            </a:r>
            <a:r>
              <a:rPr lang="zh-TW" altLang="en-US" b="0" i="0" dirty="0">
                <a:solidFill>
                  <a:srgbClr val="000000"/>
                </a:solidFill>
                <a:effectLst/>
                <a:latin typeface="Han Wang Ming Medium ChuIn"/>
              </a:rPr>
              <a:t>過了不多幾日、小兒子就把他一切所有的、都收拾起來、往遠方去了．在那裡任意放蕩、浪費資財。</a:t>
            </a:r>
            <a:endParaRPr lang="en-CA" altLang="zh-TW" b="0" i="0" dirty="0">
              <a:solidFill>
                <a:srgbClr val="000000"/>
              </a:solidFill>
              <a:effectLst/>
              <a:latin typeface="Han Wang Ming Medium ChuIn"/>
            </a:endParaRPr>
          </a:p>
          <a:p>
            <a:r>
              <a:rPr lang="en-US" altLang="zh-TW" b="1" i="0" baseline="30000" dirty="0">
                <a:solidFill>
                  <a:srgbClr val="0000FF"/>
                </a:solidFill>
                <a:effectLst/>
                <a:latin typeface="Han Wang Ming Medium ChuIn"/>
              </a:rPr>
              <a:t>14</a:t>
            </a:r>
            <a:r>
              <a:rPr lang="zh-TW" altLang="en-US" b="0" i="0" dirty="0">
                <a:solidFill>
                  <a:srgbClr val="000000"/>
                </a:solidFill>
                <a:effectLst/>
                <a:latin typeface="Han Wang Ming Medium ChuIn"/>
              </a:rPr>
              <a:t>既耗盡了一切所有的、又遇著那地方大遭饑荒、就窮苦起來。</a:t>
            </a:r>
            <a:r>
              <a:rPr lang="en-US" altLang="zh-TW" b="1" i="0" baseline="30000" dirty="0">
                <a:solidFill>
                  <a:srgbClr val="0000FF"/>
                </a:solidFill>
                <a:effectLst/>
                <a:latin typeface="Han Wang Ming Medium ChuIn"/>
              </a:rPr>
              <a:t>15</a:t>
            </a:r>
            <a:r>
              <a:rPr lang="zh-TW" altLang="en-US" b="0" i="0" dirty="0">
                <a:solidFill>
                  <a:srgbClr val="000000"/>
                </a:solidFill>
                <a:effectLst/>
                <a:latin typeface="Han Wang Ming Medium ChuIn"/>
              </a:rPr>
              <a:t>於是去投靠那地方的一個人．那人打發他到田裡去放豬。</a:t>
            </a:r>
            <a:r>
              <a:rPr lang="en-US" altLang="zh-TW" b="1" i="0" baseline="30000" dirty="0">
                <a:solidFill>
                  <a:srgbClr val="0000FF"/>
                </a:solidFill>
                <a:effectLst/>
                <a:latin typeface="Han Wang Ming Medium ChuIn"/>
              </a:rPr>
              <a:t>16</a:t>
            </a:r>
            <a:r>
              <a:rPr lang="zh-TW" altLang="en-US" b="0" i="0" dirty="0">
                <a:solidFill>
                  <a:srgbClr val="000000"/>
                </a:solidFill>
                <a:effectLst/>
                <a:latin typeface="Han Wang Ming Medium ChuIn"/>
              </a:rPr>
              <a:t>他恨不得拿豬所吃的豆莢充飢．也沒有人給他。</a:t>
            </a:r>
            <a:endParaRPr lang="en-CA" altLang="zh-TW" b="0" i="0" dirty="0">
              <a:solidFill>
                <a:srgbClr val="000000"/>
              </a:solidFill>
              <a:effectLst/>
              <a:latin typeface="Han Wang Ming Medium ChuIn"/>
            </a:endParaRPr>
          </a:p>
          <a:p>
            <a:r>
              <a:rPr lang="en-US" altLang="zh-TW" b="1" i="0" baseline="30000" dirty="0">
                <a:solidFill>
                  <a:srgbClr val="0000FF"/>
                </a:solidFill>
                <a:effectLst/>
                <a:latin typeface="Han Wang Ming Medium ChuIn"/>
              </a:rPr>
              <a:t>17</a:t>
            </a:r>
            <a:r>
              <a:rPr lang="zh-TW" altLang="en-US" b="0" i="0" dirty="0">
                <a:solidFill>
                  <a:srgbClr val="000000"/>
                </a:solidFill>
                <a:effectLst/>
                <a:latin typeface="Han Wang Ming Medium ChuIn"/>
              </a:rPr>
              <a:t>他醒悟過來、就說、我父親有多少的雇工、口糧有餘、我倒在這裡餓死麼</a:t>
            </a:r>
            <a:r>
              <a:rPr lang="en-US" altLang="zh-TW" b="1" i="0" baseline="30000" dirty="0">
                <a:solidFill>
                  <a:srgbClr val="0000FF"/>
                </a:solidFill>
                <a:effectLst/>
                <a:latin typeface="Han Wang Ming Medium ChuIn"/>
              </a:rPr>
              <a:t>18</a:t>
            </a:r>
            <a:r>
              <a:rPr lang="zh-TW" altLang="en-US" b="0" i="0" dirty="0">
                <a:solidFill>
                  <a:srgbClr val="000000"/>
                </a:solidFill>
                <a:effectLst/>
                <a:latin typeface="Han Wang Ming Medium ChuIn"/>
              </a:rPr>
              <a:t>我要起來、到我父親那裡去、向他說、父親、我得罪了天、又得罪了你．</a:t>
            </a:r>
            <a:r>
              <a:rPr lang="en-US" altLang="zh-TW" b="1" i="0" baseline="30000" dirty="0">
                <a:solidFill>
                  <a:srgbClr val="0000FF"/>
                </a:solidFill>
                <a:effectLst/>
                <a:latin typeface="Han Wang Ming Medium ChuIn"/>
              </a:rPr>
              <a:t>19</a:t>
            </a:r>
            <a:r>
              <a:rPr lang="zh-TW" altLang="en-US" b="0" i="0" dirty="0">
                <a:solidFill>
                  <a:srgbClr val="000000"/>
                </a:solidFill>
                <a:effectLst/>
                <a:latin typeface="Han Wang Ming Medium ChuIn"/>
              </a:rPr>
              <a:t>從今以後、我不配稱為你的兒子、把我當作一個雇工罷。</a:t>
            </a:r>
            <a:endParaRPr lang="en-CA" dirty="0"/>
          </a:p>
        </p:txBody>
      </p:sp>
      <p:sp>
        <p:nvSpPr>
          <p:cNvPr id="8" name="Speech Bubble: Rectangle with Corners Rounded 7">
            <a:extLst>
              <a:ext uri="{FF2B5EF4-FFF2-40B4-BE49-F238E27FC236}">
                <a16:creationId xmlns:a16="http://schemas.microsoft.com/office/drawing/2014/main" id="{38B57657-E94E-4F1D-847E-DD53C2C25980}"/>
              </a:ext>
            </a:extLst>
          </p:cNvPr>
          <p:cNvSpPr/>
          <p:nvPr/>
        </p:nvSpPr>
        <p:spPr bwMode="auto">
          <a:xfrm>
            <a:off x="533400" y="5943600"/>
            <a:ext cx="4648200" cy="914400"/>
          </a:xfrm>
          <a:prstGeom prst="wedgeRoundRectCallout">
            <a:avLst>
              <a:gd name="adj1" fmla="val 6468"/>
              <a:gd name="adj2" fmla="val -267034"/>
              <a:gd name="adj3" fmla="val 16667"/>
            </a:avLst>
          </a:prstGeom>
          <a:solidFill>
            <a:schemeClr val="accent6">
              <a:lumMod val="40000"/>
              <a:lumOff val="60000"/>
              <a:alpha val="37000"/>
            </a:schemeClr>
          </a:solidFill>
          <a:ln w="9525"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lang="en-CA" dirty="0"/>
              <a:t>Scum, open rebellion, unforgivable!</a:t>
            </a:r>
          </a:p>
          <a:p>
            <a:r>
              <a:rPr lang="zh-TW" altLang="en-US" dirty="0"/>
              <a:t>人渣，開放叛亂，不可饒恕！</a:t>
            </a:r>
            <a:endParaRPr lang="en-CA" dirty="0"/>
          </a:p>
        </p:txBody>
      </p:sp>
      <p:sp>
        <p:nvSpPr>
          <p:cNvPr id="9" name="Speech Bubble: Rectangle with Corners Rounded 8">
            <a:extLst>
              <a:ext uri="{FF2B5EF4-FFF2-40B4-BE49-F238E27FC236}">
                <a16:creationId xmlns:a16="http://schemas.microsoft.com/office/drawing/2014/main" id="{6A8124D3-B9BF-42FD-9540-E8E90083E9D1}"/>
              </a:ext>
            </a:extLst>
          </p:cNvPr>
          <p:cNvSpPr/>
          <p:nvPr/>
        </p:nvSpPr>
        <p:spPr bwMode="auto">
          <a:xfrm>
            <a:off x="5187570" y="5867400"/>
            <a:ext cx="3880230" cy="914400"/>
          </a:xfrm>
          <a:prstGeom prst="wedgeRoundRectCallout">
            <a:avLst>
              <a:gd name="adj1" fmla="val -66184"/>
              <a:gd name="adj2" fmla="val -67956"/>
              <a:gd name="adj3" fmla="val 16667"/>
            </a:avLst>
          </a:prstGeom>
          <a:solidFill>
            <a:schemeClr val="accent6">
              <a:lumMod val="40000"/>
              <a:lumOff val="60000"/>
              <a:alpha val="37000"/>
            </a:schemeClr>
          </a:solidFill>
          <a:ln w="9525"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lang="en-CA" dirty="0"/>
              <a:t>Make mess, cry to Dad…</a:t>
            </a:r>
          </a:p>
          <a:p>
            <a:r>
              <a:rPr lang="zh-TW" altLang="en-US" dirty="0"/>
              <a:t>弄得一團糟，哭著</a:t>
            </a:r>
            <a:r>
              <a:rPr lang="zh-CN" altLang="en-US" dirty="0"/>
              <a:t>找</a:t>
            </a:r>
            <a:r>
              <a:rPr lang="zh-TW" altLang="en-US" dirty="0"/>
              <a:t>爸爸</a:t>
            </a:r>
            <a:r>
              <a:rPr lang="en-US" altLang="zh-TW" dirty="0"/>
              <a:t>……</a:t>
            </a:r>
            <a:endParaRPr lang="en-CA" dirty="0"/>
          </a:p>
        </p:txBody>
      </p:sp>
    </p:spTree>
    <p:extLst>
      <p:ext uri="{BB962C8B-B14F-4D97-AF65-F5344CB8AC3E}">
        <p14:creationId xmlns:p14="http://schemas.microsoft.com/office/powerpoint/2010/main" val="2714687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7358D-0BC3-4E72-AF50-9D7D3DF313DC}"/>
              </a:ext>
            </a:extLst>
          </p:cNvPr>
          <p:cNvSpPr>
            <a:spLocks noGrp="1"/>
          </p:cNvSpPr>
          <p:nvPr>
            <p:ph type="title"/>
          </p:nvPr>
        </p:nvSpPr>
        <p:spPr/>
        <p:txBody>
          <a:bodyPr>
            <a:normAutofit fontScale="90000"/>
          </a:bodyPr>
          <a:lstStyle/>
          <a:p>
            <a:r>
              <a:rPr lang="en-CA" altLang="zh-TW" dirty="0"/>
              <a:t>Son </a:t>
            </a:r>
            <a:r>
              <a:rPr lang="zh-TW" altLang="en-US" dirty="0"/>
              <a:t>兒</a:t>
            </a:r>
            <a:endParaRPr lang="en-CA" dirty="0"/>
          </a:p>
        </p:txBody>
      </p:sp>
      <p:sp>
        <p:nvSpPr>
          <p:cNvPr id="5" name="Content Placeholder 4">
            <a:extLst>
              <a:ext uri="{FF2B5EF4-FFF2-40B4-BE49-F238E27FC236}">
                <a16:creationId xmlns:a16="http://schemas.microsoft.com/office/drawing/2014/main" id="{0B33D649-F6A3-4EB3-9027-1C5C11FD839F}"/>
              </a:ext>
            </a:extLst>
          </p:cNvPr>
          <p:cNvSpPr>
            <a:spLocks noGrp="1"/>
          </p:cNvSpPr>
          <p:nvPr>
            <p:ph sz="half" idx="1"/>
          </p:nvPr>
        </p:nvSpPr>
        <p:spPr/>
        <p:txBody>
          <a:bodyPr>
            <a:normAutofit fontScale="47500" lnSpcReduction="20000"/>
          </a:bodyPr>
          <a:lstStyle/>
          <a:p>
            <a:r>
              <a:rPr lang="en-US" b="1" i="0" baseline="30000" dirty="0">
                <a:solidFill>
                  <a:srgbClr val="0000FF"/>
                </a:solidFill>
                <a:effectLst/>
                <a:latin typeface="Times New Roman" panose="02020603050405020304" pitchFamily="18" charset="0"/>
              </a:rPr>
              <a:t>20</a:t>
            </a:r>
            <a:r>
              <a:rPr lang="en-US" b="0" i="0" dirty="0">
                <a:solidFill>
                  <a:srgbClr val="000000"/>
                </a:solidFill>
                <a:effectLst/>
                <a:latin typeface="Times New Roman" panose="02020603050405020304" pitchFamily="18" charset="0"/>
              </a:rPr>
              <a:t>"He arose, and came to his father. But while he was still far off, his father saw him, and was moved with compassion, and ran, and fell on his neck, and kissed him. </a:t>
            </a:r>
            <a:r>
              <a:rPr lang="en-US" b="1" i="0" baseline="30000" dirty="0">
                <a:solidFill>
                  <a:srgbClr val="0000FF"/>
                </a:solidFill>
                <a:effectLst/>
                <a:latin typeface="Times New Roman" panose="02020603050405020304" pitchFamily="18" charset="0"/>
              </a:rPr>
              <a:t>21</a:t>
            </a:r>
            <a:r>
              <a:rPr lang="en-US" b="0" i="0" dirty="0">
                <a:solidFill>
                  <a:srgbClr val="000000"/>
                </a:solidFill>
                <a:effectLst/>
                <a:latin typeface="Times New Roman" panose="02020603050405020304" pitchFamily="18" charset="0"/>
              </a:rPr>
              <a:t>The son said to him, 'Father, I have sinned against heaven, and in your sight. I am no longer worthy to be called your son.' </a:t>
            </a:r>
            <a:r>
              <a:rPr lang="en-US" b="1" i="0" baseline="30000" dirty="0">
                <a:solidFill>
                  <a:srgbClr val="0000FF"/>
                </a:solidFill>
                <a:effectLst/>
                <a:latin typeface="Times New Roman" panose="02020603050405020304" pitchFamily="18" charset="0"/>
              </a:rPr>
              <a:t>22</a:t>
            </a:r>
            <a:r>
              <a:rPr lang="en-US" b="0" i="0" dirty="0">
                <a:solidFill>
                  <a:srgbClr val="000000"/>
                </a:solidFill>
                <a:effectLst/>
                <a:latin typeface="Times New Roman" panose="02020603050405020304" pitchFamily="18" charset="0"/>
              </a:rPr>
              <a:t>"But the father said to his servants, 'Bring out the best robe, and put it on him. Put a ring on his hand, and shoes on his feet. </a:t>
            </a:r>
            <a:r>
              <a:rPr lang="en-US" b="1" i="0" baseline="30000" dirty="0">
                <a:solidFill>
                  <a:srgbClr val="0000FF"/>
                </a:solidFill>
                <a:effectLst/>
                <a:latin typeface="Times New Roman" panose="02020603050405020304" pitchFamily="18" charset="0"/>
              </a:rPr>
              <a:t>23</a:t>
            </a:r>
            <a:r>
              <a:rPr lang="en-US" b="0" i="0" dirty="0">
                <a:solidFill>
                  <a:srgbClr val="000000"/>
                </a:solidFill>
                <a:effectLst/>
                <a:latin typeface="Times New Roman" panose="02020603050405020304" pitchFamily="18" charset="0"/>
              </a:rPr>
              <a:t>Bring the fattened calf, kill it, and let us eat, and celebrate; </a:t>
            </a:r>
            <a:r>
              <a:rPr lang="en-US" b="1" i="0" baseline="30000" dirty="0">
                <a:solidFill>
                  <a:srgbClr val="0000FF"/>
                </a:solidFill>
                <a:effectLst/>
                <a:latin typeface="Times New Roman" panose="02020603050405020304" pitchFamily="18" charset="0"/>
              </a:rPr>
              <a:t>24</a:t>
            </a:r>
            <a:r>
              <a:rPr lang="en-US" b="0" i="0" dirty="0">
                <a:solidFill>
                  <a:srgbClr val="000000"/>
                </a:solidFill>
                <a:effectLst/>
                <a:latin typeface="Times New Roman" panose="02020603050405020304" pitchFamily="18" charset="0"/>
              </a:rPr>
              <a:t>for this, my son, was dead, and is alive again. He was lost, and is found.' They began to celebrate. </a:t>
            </a:r>
          </a:p>
          <a:p>
            <a:r>
              <a:rPr lang="en-US" b="1" i="0" baseline="30000" dirty="0">
                <a:solidFill>
                  <a:srgbClr val="0000FF"/>
                </a:solidFill>
                <a:effectLst/>
                <a:latin typeface="Times New Roman" panose="02020603050405020304" pitchFamily="18" charset="0"/>
              </a:rPr>
              <a:t>       25</a:t>
            </a:r>
            <a:r>
              <a:rPr lang="en-US" b="0" i="0" dirty="0">
                <a:solidFill>
                  <a:srgbClr val="000000"/>
                </a:solidFill>
                <a:effectLst/>
                <a:latin typeface="Times New Roman" panose="02020603050405020304" pitchFamily="18" charset="0"/>
              </a:rPr>
              <a:t>"Now his elder son was in the field. As he came near to the house, he heard music and dancing. </a:t>
            </a:r>
            <a:r>
              <a:rPr lang="en-US" b="1" i="0" baseline="30000" dirty="0">
                <a:solidFill>
                  <a:srgbClr val="0000FF"/>
                </a:solidFill>
                <a:effectLst/>
                <a:latin typeface="Times New Roman" panose="02020603050405020304" pitchFamily="18" charset="0"/>
              </a:rPr>
              <a:t>26</a:t>
            </a:r>
            <a:r>
              <a:rPr lang="en-US" b="0" i="0" dirty="0">
                <a:solidFill>
                  <a:srgbClr val="000000"/>
                </a:solidFill>
                <a:effectLst/>
                <a:latin typeface="Times New Roman" panose="02020603050405020304" pitchFamily="18" charset="0"/>
              </a:rPr>
              <a:t>He called one of the servants to him, and asked what was going on. </a:t>
            </a:r>
            <a:r>
              <a:rPr lang="en-US" b="1" i="0" baseline="30000" dirty="0">
                <a:solidFill>
                  <a:srgbClr val="0000FF"/>
                </a:solidFill>
                <a:effectLst/>
                <a:latin typeface="Times New Roman" panose="02020603050405020304" pitchFamily="18" charset="0"/>
              </a:rPr>
              <a:t>27</a:t>
            </a:r>
            <a:r>
              <a:rPr lang="en-US" b="0" i="0" dirty="0">
                <a:solidFill>
                  <a:srgbClr val="000000"/>
                </a:solidFill>
                <a:effectLst/>
                <a:latin typeface="Times New Roman" panose="02020603050405020304" pitchFamily="18" charset="0"/>
              </a:rPr>
              <a:t>He said to him, 'Your brother has come, and your father has killed the fattened calf, because he has received him back safe and healthy.' </a:t>
            </a:r>
            <a:r>
              <a:rPr lang="en-US" b="1" i="0" baseline="30000" dirty="0">
                <a:solidFill>
                  <a:srgbClr val="0000FF"/>
                </a:solidFill>
                <a:effectLst/>
                <a:latin typeface="Times New Roman" panose="02020603050405020304" pitchFamily="18" charset="0"/>
              </a:rPr>
              <a:t>28</a:t>
            </a:r>
            <a:r>
              <a:rPr lang="en-US" b="0" i="0" dirty="0">
                <a:solidFill>
                  <a:srgbClr val="000000"/>
                </a:solidFill>
                <a:effectLst/>
                <a:latin typeface="Times New Roman" panose="02020603050405020304" pitchFamily="18" charset="0"/>
              </a:rPr>
              <a:t>But he was angry, and would not go in. Therefore his father came out, and begged him. </a:t>
            </a:r>
            <a:r>
              <a:rPr lang="en-US" b="1" i="0" baseline="30000" dirty="0">
                <a:solidFill>
                  <a:srgbClr val="0000FF"/>
                </a:solidFill>
                <a:effectLst/>
                <a:latin typeface="Times New Roman" panose="02020603050405020304" pitchFamily="18" charset="0"/>
              </a:rPr>
              <a:t>29</a:t>
            </a:r>
            <a:r>
              <a:rPr lang="en-US" b="0" i="0" dirty="0">
                <a:solidFill>
                  <a:srgbClr val="000000"/>
                </a:solidFill>
                <a:effectLst/>
                <a:latin typeface="Times New Roman" panose="02020603050405020304" pitchFamily="18" charset="0"/>
              </a:rPr>
              <a:t>But he answered his father, 'Behold, these many years I have served you, and I never disobeyed a commandment of yours, but you never gave me a goat, that I might celebrate with my friends. </a:t>
            </a:r>
            <a:r>
              <a:rPr lang="en-US" b="1" i="0" baseline="30000" dirty="0">
                <a:solidFill>
                  <a:srgbClr val="0000FF"/>
                </a:solidFill>
                <a:effectLst/>
                <a:latin typeface="Times New Roman" panose="02020603050405020304" pitchFamily="18" charset="0"/>
              </a:rPr>
              <a:t>30</a:t>
            </a:r>
            <a:r>
              <a:rPr lang="en-US" b="0" i="0" dirty="0">
                <a:solidFill>
                  <a:srgbClr val="000000"/>
                </a:solidFill>
                <a:effectLst/>
                <a:latin typeface="Times New Roman" panose="02020603050405020304" pitchFamily="18" charset="0"/>
              </a:rPr>
              <a:t>But when this, your son, came, who has devoured your living with prostitutes, you killed the fattened calf for him.’</a:t>
            </a:r>
          </a:p>
          <a:p>
            <a:r>
              <a:rPr lang="en-US" b="0" i="0" dirty="0">
                <a:solidFill>
                  <a:srgbClr val="000000"/>
                </a:solidFill>
                <a:effectLst/>
                <a:latin typeface="Times New Roman" panose="02020603050405020304" pitchFamily="18" charset="0"/>
              </a:rPr>
              <a:t>      </a:t>
            </a:r>
            <a:r>
              <a:rPr lang="en-US" b="1" i="0" baseline="30000" dirty="0">
                <a:solidFill>
                  <a:srgbClr val="0000FF"/>
                </a:solidFill>
                <a:effectLst/>
                <a:latin typeface="Times New Roman" panose="02020603050405020304" pitchFamily="18" charset="0"/>
              </a:rPr>
              <a:t>31</a:t>
            </a:r>
            <a:r>
              <a:rPr lang="en-US" b="0" i="0" dirty="0">
                <a:solidFill>
                  <a:srgbClr val="000000"/>
                </a:solidFill>
                <a:effectLst/>
                <a:latin typeface="Times New Roman" panose="02020603050405020304" pitchFamily="18" charset="0"/>
              </a:rPr>
              <a:t>"He said to him, 'Son, you are always with me, and all that is mine is yours. </a:t>
            </a:r>
            <a:r>
              <a:rPr lang="en-US" b="1" i="0" baseline="30000" dirty="0">
                <a:solidFill>
                  <a:srgbClr val="0000FF"/>
                </a:solidFill>
                <a:effectLst/>
                <a:latin typeface="Times New Roman" panose="02020603050405020304" pitchFamily="18" charset="0"/>
              </a:rPr>
              <a:t>32</a:t>
            </a:r>
            <a:r>
              <a:rPr lang="en-US" b="0" i="0" dirty="0">
                <a:solidFill>
                  <a:srgbClr val="000000"/>
                </a:solidFill>
                <a:effectLst/>
                <a:latin typeface="Times New Roman" panose="02020603050405020304" pitchFamily="18" charset="0"/>
              </a:rPr>
              <a:t>But it was appropriate to celebrate and be glad, for this, your brother, was dead, and is alive again. He was lost, and is found.'" </a:t>
            </a:r>
            <a:endParaRPr lang="en-CA" dirty="0"/>
          </a:p>
        </p:txBody>
      </p:sp>
      <p:sp>
        <p:nvSpPr>
          <p:cNvPr id="6" name="Content Placeholder 5">
            <a:extLst>
              <a:ext uri="{FF2B5EF4-FFF2-40B4-BE49-F238E27FC236}">
                <a16:creationId xmlns:a16="http://schemas.microsoft.com/office/drawing/2014/main" id="{608F53D2-F047-4DC2-A922-AF14B0848387}"/>
              </a:ext>
            </a:extLst>
          </p:cNvPr>
          <p:cNvSpPr>
            <a:spLocks noGrp="1"/>
          </p:cNvSpPr>
          <p:nvPr>
            <p:ph sz="half" idx="2"/>
          </p:nvPr>
        </p:nvSpPr>
        <p:spPr/>
        <p:txBody>
          <a:bodyPr>
            <a:normAutofit fontScale="47500" lnSpcReduction="20000"/>
          </a:bodyPr>
          <a:lstStyle/>
          <a:p>
            <a:r>
              <a:rPr lang="en-US" altLang="zh-TW" b="1" i="0" baseline="30000" dirty="0">
                <a:solidFill>
                  <a:srgbClr val="0000FF"/>
                </a:solidFill>
                <a:effectLst/>
                <a:latin typeface="Han Wang Ming Medium ChuIn"/>
              </a:rPr>
              <a:t>20</a:t>
            </a:r>
            <a:r>
              <a:rPr lang="zh-TW" altLang="en-US" b="0" i="0" dirty="0">
                <a:solidFill>
                  <a:srgbClr val="000000"/>
                </a:solidFill>
                <a:effectLst/>
                <a:latin typeface="Han Wang Ming Medium ChuIn"/>
              </a:rPr>
              <a:t>於是起來往他父親那裡去。相離還遠、他父親看見、就動了慈心、跑去抱著他的頸項、連連與他親嘴。</a:t>
            </a:r>
            <a:r>
              <a:rPr lang="en-US" altLang="zh-TW" b="1" i="0" baseline="30000" dirty="0">
                <a:solidFill>
                  <a:srgbClr val="0000FF"/>
                </a:solidFill>
                <a:effectLst/>
                <a:latin typeface="Han Wang Ming Medium ChuIn"/>
              </a:rPr>
              <a:t>21</a:t>
            </a:r>
            <a:r>
              <a:rPr lang="zh-TW" altLang="en-US" b="0" i="0" dirty="0">
                <a:solidFill>
                  <a:srgbClr val="000000"/>
                </a:solidFill>
                <a:effectLst/>
                <a:latin typeface="Han Wang Ming Medium ChuIn"/>
              </a:rPr>
              <a:t>兒子說、父親、我得罪了天、又得罪了你．從今以後、我不配稱為你的兒子。</a:t>
            </a:r>
            <a:r>
              <a:rPr lang="en-US" altLang="zh-TW" b="1" i="0" baseline="30000" dirty="0">
                <a:solidFill>
                  <a:srgbClr val="0000FF"/>
                </a:solidFill>
                <a:effectLst/>
                <a:latin typeface="Han Wang Ming Medium ChuIn"/>
              </a:rPr>
              <a:t>22</a:t>
            </a:r>
            <a:r>
              <a:rPr lang="zh-TW" altLang="en-US" b="0" i="0" dirty="0">
                <a:solidFill>
                  <a:srgbClr val="000000"/>
                </a:solidFill>
                <a:effectLst/>
                <a:latin typeface="Han Wang Ming Medium ChuIn"/>
              </a:rPr>
              <a:t>父親卻吩咐僕人說、把那上好的袍子快拿出來給他穿．把戒指戴在他指頭上．把鞋穿在他腳上．</a:t>
            </a:r>
            <a:r>
              <a:rPr lang="en-US" altLang="zh-TW" b="1" i="0" baseline="30000" dirty="0">
                <a:solidFill>
                  <a:srgbClr val="0000FF"/>
                </a:solidFill>
                <a:effectLst/>
                <a:latin typeface="Han Wang Ming Medium ChuIn"/>
              </a:rPr>
              <a:t>23</a:t>
            </a:r>
            <a:r>
              <a:rPr lang="zh-TW" altLang="en-US" b="0" i="0" dirty="0">
                <a:solidFill>
                  <a:srgbClr val="000000"/>
                </a:solidFill>
                <a:effectLst/>
                <a:latin typeface="Han Wang Ming Medium ChuIn"/>
              </a:rPr>
              <a:t>把那肥牛犢牽來宰了、我們可以吃喝快樂．</a:t>
            </a:r>
            <a:r>
              <a:rPr lang="en-US" altLang="zh-TW" b="1" i="0" baseline="30000" dirty="0">
                <a:solidFill>
                  <a:srgbClr val="0000FF"/>
                </a:solidFill>
                <a:effectLst/>
                <a:latin typeface="Han Wang Ming Medium ChuIn"/>
              </a:rPr>
              <a:t>24</a:t>
            </a:r>
            <a:r>
              <a:rPr lang="zh-TW" altLang="en-US" b="0" i="0" dirty="0">
                <a:solidFill>
                  <a:srgbClr val="000000"/>
                </a:solidFill>
                <a:effectLst/>
                <a:latin typeface="Han Wang Ming Medium ChuIn"/>
              </a:rPr>
              <a:t>因為我這個兒子、是死而復活、失而又得的。他們就快樂起來。</a:t>
            </a:r>
            <a:endParaRPr lang="en-CA" altLang="zh-TW" b="0" i="0" dirty="0">
              <a:solidFill>
                <a:srgbClr val="000000"/>
              </a:solidFill>
              <a:effectLst/>
              <a:latin typeface="Han Wang Ming Medium ChuIn"/>
            </a:endParaRPr>
          </a:p>
          <a:p>
            <a:r>
              <a:rPr lang="en-US" altLang="zh-TW" b="1" i="0" baseline="30000" dirty="0">
                <a:solidFill>
                  <a:srgbClr val="0000FF"/>
                </a:solidFill>
                <a:effectLst/>
                <a:latin typeface="Han Wang Ming Medium ChuIn"/>
              </a:rPr>
              <a:t>25</a:t>
            </a:r>
            <a:r>
              <a:rPr lang="zh-TW" altLang="en-US" b="0" i="0" dirty="0">
                <a:solidFill>
                  <a:srgbClr val="000000"/>
                </a:solidFill>
                <a:effectLst/>
                <a:latin typeface="Han Wang Ming Medium ChuIn"/>
              </a:rPr>
              <a:t>那時、大兒子正在田裡．他回來離家不遠、聽見作樂跳舞的聲音．</a:t>
            </a:r>
            <a:r>
              <a:rPr lang="en-US" altLang="zh-TW" b="1" i="0" baseline="30000" dirty="0">
                <a:solidFill>
                  <a:srgbClr val="0000FF"/>
                </a:solidFill>
                <a:effectLst/>
                <a:latin typeface="Han Wang Ming Medium ChuIn"/>
              </a:rPr>
              <a:t>26</a:t>
            </a:r>
            <a:r>
              <a:rPr lang="zh-TW" altLang="en-US" b="0" i="0" dirty="0">
                <a:solidFill>
                  <a:srgbClr val="000000"/>
                </a:solidFill>
                <a:effectLst/>
                <a:latin typeface="Han Wang Ming Medium ChuIn"/>
              </a:rPr>
              <a:t>便叫過一個僕人來、問是甚麼事。</a:t>
            </a:r>
            <a:r>
              <a:rPr lang="en-US" altLang="zh-TW" b="1" i="0" baseline="30000" dirty="0">
                <a:solidFill>
                  <a:srgbClr val="0000FF"/>
                </a:solidFill>
                <a:effectLst/>
                <a:latin typeface="Han Wang Ming Medium ChuIn"/>
              </a:rPr>
              <a:t>27</a:t>
            </a:r>
            <a:r>
              <a:rPr lang="zh-TW" altLang="en-US" b="0" i="0" dirty="0">
                <a:solidFill>
                  <a:srgbClr val="000000"/>
                </a:solidFill>
                <a:effectLst/>
                <a:latin typeface="Han Wang Ming Medium ChuIn"/>
              </a:rPr>
              <a:t>僕人說、你兄弟來了．你父親、因為得他無災無病的回來、把肥牛犢宰了。</a:t>
            </a:r>
            <a:r>
              <a:rPr lang="en-US" altLang="zh-TW" b="1" i="0" baseline="30000" dirty="0">
                <a:solidFill>
                  <a:srgbClr val="0000FF"/>
                </a:solidFill>
                <a:effectLst/>
                <a:latin typeface="Han Wang Ming Medium ChuIn"/>
              </a:rPr>
              <a:t>28</a:t>
            </a:r>
            <a:r>
              <a:rPr lang="zh-TW" altLang="en-US" b="0" i="0" dirty="0">
                <a:solidFill>
                  <a:srgbClr val="000000"/>
                </a:solidFill>
                <a:effectLst/>
                <a:latin typeface="Han Wang Ming Medium ChuIn"/>
              </a:rPr>
              <a:t>大兒子卻生氣、不肯進去．他父親就出來勸他。</a:t>
            </a:r>
            <a:r>
              <a:rPr lang="en-US" altLang="zh-TW" b="1" i="0" baseline="30000" dirty="0">
                <a:solidFill>
                  <a:srgbClr val="0000FF"/>
                </a:solidFill>
                <a:effectLst/>
                <a:latin typeface="Han Wang Ming Medium ChuIn"/>
              </a:rPr>
              <a:t>29</a:t>
            </a:r>
            <a:r>
              <a:rPr lang="zh-TW" altLang="en-US" b="0" i="0" dirty="0">
                <a:solidFill>
                  <a:srgbClr val="000000"/>
                </a:solidFill>
                <a:effectLst/>
                <a:latin typeface="Han Wang Ming Medium ChuIn"/>
              </a:rPr>
              <a:t>他對父親說、我服事你這多年、從來沒有違背過你的命．你並沒有給我一隻山羊羔、叫我和朋友、一同快樂．</a:t>
            </a:r>
            <a:r>
              <a:rPr lang="en-US" altLang="zh-TW" b="1" i="0" baseline="30000" dirty="0">
                <a:solidFill>
                  <a:srgbClr val="0000FF"/>
                </a:solidFill>
                <a:effectLst/>
                <a:latin typeface="Han Wang Ming Medium ChuIn"/>
              </a:rPr>
              <a:t>30</a:t>
            </a:r>
            <a:r>
              <a:rPr lang="zh-TW" altLang="en-US" b="0" i="0" dirty="0">
                <a:solidFill>
                  <a:srgbClr val="000000"/>
                </a:solidFill>
                <a:effectLst/>
                <a:latin typeface="Han Wang Ming Medium ChuIn"/>
              </a:rPr>
              <a:t>但你這個兒子、和娼妓吞盡了你的產業、他一來了、你倒為他宰了肥牛犢。</a:t>
            </a:r>
            <a:endParaRPr lang="en-CA" altLang="zh-TW" b="0" i="0" dirty="0">
              <a:solidFill>
                <a:srgbClr val="000000"/>
              </a:solidFill>
              <a:effectLst/>
              <a:latin typeface="Han Wang Ming Medium ChuIn"/>
            </a:endParaRPr>
          </a:p>
          <a:p>
            <a:r>
              <a:rPr lang="en-US" altLang="zh-TW" b="1" i="0" baseline="30000" dirty="0">
                <a:solidFill>
                  <a:srgbClr val="0000FF"/>
                </a:solidFill>
                <a:effectLst/>
                <a:latin typeface="Han Wang Ming Medium ChuIn"/>
              </a:rPr>
              <a:t>31</a:t>
            </a:r>
            <a:r>
              <a:rPr lang="zh-TW" altLang="en-US" b="0" i="0" dirty="0">
                <a:solidFill>
                  <a:srgbClr val="000000"/>
                </a:solidFill>
                <a:effectLst/>
                <a:latin typeface="Han Wang Ming Medium ChuIn"/>
              </a:rPr>
              <a:t>父親對他說、兒阿、你常和我同在、我一切所有的、都是你的。</a:t>
            </a:r>
            <a:r>
              <a:rPr lang="en-US" altLang="zh-TW" b="1" i="0" baseline="30000" dirty="0">
                <a:solidFill>
                  <a:srgbClr val="0000FF"/>
                </a:solidFill>
                <a:effectLst/>
                <a:latin typeface="Han Wang Ming Medium ChuIn"/>
              </a:rPr>
              <a:t>32</a:t>
            </a:r>
            <a:r>
              <a:rPr lang="zh-TW" altLang="en-US" b="0" i="0" dirty="0">
                <a:solidFill>
                  <a:srgbClr val="000000"/>
                </a:solidFill>
                <a:effectLst/>
                <a:latin typeface="Han Wang Ming Medium ChuIn"/>
              </a:rPr>
              <a:t>只是你這個兄弟、是死而復活、失而又得的、所以我們理當歡喜快樂。</a:t>
            </a:r>
            <a:endParaRPr lang="en-CA" dirty="0"/>
          </a:p>
        </p:txBody>
      </p:sp>
      <p:sp>
        <p:nvSpPr>
          <p:cNvPr id="8" name="Speech Bubble: Rectangle with Corners Rounded 7">
            <a:extLst>
              <a:ext uri="{FF2B5EF4-FFF2-40B4-BE49-F238E27FC236}">
                <a16:creationId xmlns:a16="http://schemas.microsoft.com/office/drawing/2014/main" id="{38B57657-E94E-4F1D-847E-DD53C2C25980}"/>
              </a:ext>
            </a:extLst>
          </p:cNvPr>
          <p:cNvSpPr/>
          <p:nvPr/>
        </p:nvSpPr>
        <p:spPr bwMode="auto">
          <a:xfrm>
            <a:off x="55833" y="5562600"/>
            <a:ext cx="3830367" cy="914400"/>
          </a:xfrm>
          <a:prstGeom prst="wedgeRoundRectCallout">
            <a:avLst>
              <a:gd name="adj1" fmla="val 3477"/>
              <a:gd name="adj2" fmla="val -379015"/>
              <a:gd name="adj3" fmla="val 16667"/>
            </a:avLst>
          </a:prstGeom>
          <a:solidFill>
            <a:schemeClr val="accent6">
              <a:lumMod val="40000"/>
              <a:lumOff val="60000"/>
              <a:alpha val="37000"/>
            </a:schemeClr>
          </a:solidFill>
          <a:ln w="9525"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lang="en-CA" dirty="0"/>
              <a:t>Yes, I see the parallel. But…</a:t>
            </a:r>
          </a:p>
          <a:p>
            <a:r>
              <a:rPr lang="zh-TW" altLang="en-US" dirty="0"/>
              <a:t>是的，我看到了連接。但</a:t>
            </a:r>
            <a:r>
              <a:rPr lang="en-US" altLang="zh-TW" dirty="0"/>
              <a:t>…</a:t>
            </a:r>
            <a:endParaRPr lang="en-CA" dirty="0"/>
          </a:p>
        </p:txBody>
      </p:sp>
      <p:sp>
        <p:nvSpPr>
          <p:cNvPr id="9" name="Speech Bubble: Rectangle with Corners Rounded 8">
            <a:extLst>
              <a:ext uri="{FF2B5EF4-FFF2-40B4-BE49-F238E27FC236}">
                <a16:creationId xmlns:a16="http://schemas.microsoft.com/office/drawing/2014/main" id="{6A8124D3-B9BF-42FD-9540-E8E90083E9D1}"/>
              </a:ext>
            </a:extLst>
          </p:cNvPr>
          <p:cNvSpPr/>
          <p:nvPr/>
        </p:nvSpPr>
        <p:spPr bwMode="auto">
          <a:xfrm>
            <a:off x="4000500" y="5334000"/>
            <a:ext cx="5143500" cy="1524000"/>
          </a:xfrm>
          <a:prstGeom prst="wedgeRoundRectCallout">
            <a:avLst>
              <a:gd name="adj1" fmla="val -64753"/>
              <a:gd name="adj2" fmla="val -144454"/>
              <a:gd name="adj3" fmla="val 16667"/>
            </a:avLst>
          </a:prstGeom>
          <a:solidFill>
            <a:schemeClr val="accent6">
              <a:lumMod val="40000"/>
              <a:lumOff val="60000"/>
              <a:alpha val="37000"/>
            </a:schemeClr>
          </a:solidFill>
          <a:ln w="9525"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lang="en-CA" dirty="0"/>
              <a:t>Not fair. </a:t>
            </a:r>
            <a:r>
              <a:rPr lang="en-US" altLang="zh-CN" dirty="0"/>
              <a:t>Ok, </a:t>
            </a:r>
            <a:r>
              <a:rPr lang="en-CA" dirty="0"/>
              <a:t>Let him back. But no Party. </a:t>
            </a:r>
          </a:p>
          <a:p>
            <a:r>
              <a:rPr lang="zh-TW" altLang="en-US" dirty="0"/>
              <a:t>不公平。 好吧，讓他回來。不要派對。</a:t>
            </a:r>
            <a:endParaRPr lang="en-CA" dirty="0"/>
          </a:p>
          <a:p>
            <a:r>
              <a:rPr lang="en-CA" dirty="0"/>
              <a:t>Not fair.  My filial piety is worthless.</a:t>
            </a:r>
          </a:p>
          <a:p>
            <a:r>
              <a:rPr lang="zh-TW" altLang="en-US" dirty="0"/>
              <a:t>不公平。 我的孝心一文不值。</a:t>
            </a:r>
            <a:endParaRPr lang="en-CA" dirty="0"/>
          </a:p>
        </p:txBody>
      </p:sp>
    </p:spTree>
    <p:extLst>
      <p:ext uri="{BB962C8B-B14F-4D97-AF65-F5344CB8AC3E}">
        <p14:creationId xmlns:p14="http://schemas.microsoft.com/office/powerpoint/2010/main" val="2034489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2B8A4C0-E809-440D-A405-72FA8B619FA6}"/>
              </a:ext>
            </a:extLst>
          </p:cNvPr>
          <p:cNvSpPr>
            <a:spLocks noGrp="1"/>
          </p:cNvSpPr>
          <p:nvPr>
            <p:ph type="title"/>
          </p:nvPr>
        </p:nvSpPr>
        <p:spPr>
          <a:xfrm>
            <a:off x="623888" y="1709738"/>
            <a:ext cx="7886700" cy="2852737"/>
          </a:xfrm>
        </p:spPr>
        <p:txBody>
          <a:bodyPr>
            <a:normAutofit/>
          </a:bodyPr>
          <a:lstStyle/>
          <a:p>
            <a:r>
              <a:rPr lang="en-US" dirty="0"/>
              <a:t>Correcting Confucius:</a:t>
            </a:r>
            <a:br>
              <a:rPr lang="en-US" dirty="0"/>
            </a:br>
            <a:r>
              <a:rPr lang="en-US" dirty="0"/>
              <a:t>Filial Piety is not the whole story...</a:t>
            </a:r>
          </a:p>
        </p:txBody>
      </p:sp>
      <p:sp>
        <p:nvSpPr>
          <p:cNvPr id="5" name="Text Placeholder 4">
            <a:extLst>
              <a:ext uri="{FF2B5EF4-FFF2-40B4-BE49-F238E27FC236}">
                <a16:creationId xmlns:a16="http://schemas.microsoft.com/office/drawing/2014/main" id="{F9D6C89F-10B4-4A81-B7D2-EC89BA0BD249}"/>
              </a:ext>
            </a:extLst>
          </p:cNvPr>
          <p:cNvSpPr>
            <a:spLocks noGrp="1"/>
          </p:cNvSpPr>
          <p:nvPr>
            <p:ph type="body" idx="1"/>
          </p:nvPr>
        </p:nvSpPr>
        <p:spPr>
          <a:xfrm>
            <a:off x="623888" y="4589463"/>
            <a:ext cx="7886700" cy="1500187"/>
          </a:xfrm>
        </p:spPr>
        <p:txBody>
          <a:bodyPr/>
          <a:lstStyle/>
          <a:p>
            <a:r>
              <a:rPr lang="zh-TW" altLang="en-US" dirty="0"/>
              <a:t>更正孔子：孝不是故事的全部</a:t>
            </a:r>
            <a:r>
              <a:rPr lang="en-US" altLang="zh-TW" dirty="0"/>
              <a:t>...</a:t>
            </a:r>
            <a:endParaRPr lang="en-CA" dirty="0"/>
          </a:p>
        </p:txBody>
      </p:sp>
    </p:spTree>
    <p:extLst>
      <p:ext uri="{BB962C8B-B14F-4D97-AF65-F5344CB8AC3E}">
        <p14:creationId xmlns:p14="http://schemas.microsoft.com/office/powerpoint/2010/main" val="1894358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73595-6426-4FB0-8D64-67238C517754}"/>
              </a:ext>
            </a:extLst>
          </p:cNvPr>
          <p:cNvSpPr>
            <a:spLocks noGrp="1"/>
          </p:cNvSpPr>
          <p:nvPr>
            <p:ph type="title"/>
          </p:nvPr>
        </p:nvSpPr>
        <p:spPr>
          <a:xfrm>
            <a:off x="533400" y="4763"/>
            <a:ext cx="8606589" cy="701675"/>
          </a:xfrm>
        </p:spPr>
        <p:txBody>
          <a:bodyPr>
            <a:normAutofit fontScale="90000"/>
          </a:bodyPr>
          <a:lstStyle/>
          <a:p>
            <a:r>
              <a:rPr lang="en-CA" dirty="0"/>
              <a:t>Jesus reminds us…</a:t>
            </a:r>
            <a:r>
              <a:rPr lang="zh-TW" altLang="en-US" dirty="0"/>
              <a:t>耶穌提醒我們</a:t>
            </a:r>
            <a:r>
              <a:rPr lang="en-US" altLang="zh-TW" dirty="0"/>
              <a:t>……</a:t>
            </a:r>
            <a:endParaRPr lang="en-CA" dirty="0"/>
          </a:p>
        </p:txBody>
      </p:sp>
      <p:sp>
        <p:nvSpPr>
          <p:cNvPr id="5" name="Text Placeholder 4">
            <a:extLst>
              <a:ext uri="{FF2B5EF4-FFF2-40B4-BE49-F238E27FC236}">
                <a16:creationId xmlns:a16="http://schemas.microsoft.com/office/drawing/2014/main" id="{2F2E073E-458B-472F-AB9F-B785D5670050}"/>
              </a:ext>
            </a:extLst>
          </p:cNvPr>
          <p:cNvSpPr>
            <a:spLocks noGrp="1"/>
          </p:cNvSpPr>
          <p:nvPr>
            <p:ph type="body" idx="1"/>
          </p:nvPr>
        </p:nvSpPr>
        <p:spPr>
          <a:xfrm>
            <a:off x="304801" y="706438"/>
            <a:ext cx="4203138" cy="436562"/>
          </a:xfrm>
        </p:spPr>
        <p:txBody>
          <a:bodyPr>
            <a:normAutofit lnSpcReduction="10000"/>
          </a:bodyPr>
          <a:lstStyle/>
          <a:p>
            <a:r>
              <a:rPr lang="en-CA" dirty="0"/>
              <a:t>Moses</a:t>
            </a:r>
          </a:p>
        </p:txBody>
      </p:sp>
      <p:sp>
        <p:nvSpPr>
          <p:cNvPr id="3" name="Content Placeholder 2">
            <a:extLst>
              <a:ext uri="{FF2B5EF4-FFF2-40B4-BE49-F238E27FC236}">
                <a16:creationId xmlns:a16="http://schemas.microsoft.com/office/drawing/2014/main" id="{522AA2FB-272A-444C-8C19-43E6E33A4543}"/>
              </a:ext>
            </a:extLst>
          </p:cNvPr>
          <p:cNvSpPr>
            <a:spLocks noGrp="1"/>
          </p:cNvSpPr>
          <p:nvPr>
            <p:ph sz="half" idx="2"/>
          </p:nvPr>
        </p:nvSpPr>
        <p:spPr>
          <a:xfrm>
            <a:off x="304800" y="1143000"/>
            <a:ext cx="4194175" cy="5410200"/>
          </a:xfrm>
        </p:spPr>
        <p:txBody>
          <a:bodyPr/>
          <a:lstStyle/>
          <a:p>
            <a:r>
              <a:rPr lang="en-US" dirty="0"/>
              <a:t>You shall love Yahweh your God with all your heart, with all your soul, and with all your might. (Dt 6:5)</a:t>
            </a:r>
          </a:p>
          <a:p>
            <a:r>
              <a:rPr lang="en-US" dirty="0"/>
              <a:t>You shall love your neighbor as yourself. (</a:t>
            </a:r>
            <a:r>
              <a:rPr lang="en-US" dirty="0" err="1"/>
              <a:t>Lv</a:t>
            </a:r>
            <a:r>
              <a:rPr lang="en-US" dirty="0"/>
              <a:t> 19:18)</a:t>
            </a:r>
          </a:p>
        </p:txBody>
      </p:sp>
      <p:sp>
        <p:nvSpPr>
          <p:cNvPr id="6" name="Text Placeholder 5">
            <a:extLst>
              <a:ext uri="{FF2B5EF4-FFF2-40B4-BE49-F238E27FC236}">
                <a16:creationId xmlns:a16="http://schemas.microsoft.com/office/drawing/2014/main" id="{900E27D6-06FE-4A72-BDD9-3685287A62B2}"/>
              </a:ext>
            </a:extLst>
          </p:cNvPr>
          <p:cNvSpPr>
            <a:spLocks noGrp="1"/>
          </p:cNvSpPr>
          <p:nvPr>
            <p:ph type="body" sz="quarter" idx="3"/>
          </p:nvPr>
        </p:nvSpPr>
        <p:spPr>
          <a:xfrm>
            <a:off x="4638114" y="706438"/>
            <a:ext cx="4277286" cy="436562"/>
          </a:xfrm>
        </p:spPr>
        <p:txBody>
          <a:bodyPr>
            <a:normAutofit lnSpcReduction="10000"/>
          </a:bodyPr>
          <a:lstStyle/>
          <a:p>
            <a:r>
              <a:rPr lang="en-CA" dirty="0"/>
              <a:t>Jesus</a:t>
            </a:r>
          </a:p>
        </p:txBody>
      </p:sp>
      <p:sp>
        <p:nvSpPr>
          <p:cNvPr id="4" name="Content Placeholder 3">
            <a:extLst>
              <a:ext uri="{FF2B5EF4-FFF2-40B4-BE49-F238E27FC236}">
                <a16:creationId xmlns:a16="http://schemas.microsoft.com/office/drawing/2014/main" id="{95F666B4-B051-4645-BAAC-D3B1DD9B3FC0}"/>
              </a:ext>
            </a:extLst>
          </p:cNvPr>
          <p:cNvSpPr>
            <a:spLocks noGrp="1"/>
          </p:cNvSpPr>
          <p:nvPr>
            <p:ph sz="quarter" idx="4"/>
          </p:nvPr>
        </p:nvSpPr>
        <p:spPr>
          <a:xfrm>
            <a:off x="4629150" y="1143000"/>
            <a:ext cx="4286250" cy="5410200"/>
          </a:xfrm>
        </p:spPr>
        <p:txBody>
          <a:bodyPr/>
          <a:lstStyle/>
          <a:p>
            <a:r>
              <a:rPr lang="en-US" dirty="0"/>
              <a:t>You shall love the Lord your God with all your heart, with all your soul, and with all your mind. (Mt 22:37)</a:t>
            </a:r>
          </a:p>
          <a:p>
            <a:r>
              <a:rPr lang="en-US" dirty="0"/>
              <a:t>You shall love your neighbor as yourself.</a:t>
            </a:r>
            <a:r>
              <a:rPr lang="en-CA" dirty="0"/>
              <a:t> (Mt 22:39)</a:t>
            </a:r>
            <a:endParaRPr lang="en-US" dirty="0"/>
          </a:p>
        </p:txBody>
      </p:sp>
      <p:sp>
        <p:nvSpPr>
          <p:cNvPr id="12" name="TextBox 11">
            <a:extLst>
              <a:ext uri="{FF2B5EF4-FFF2-40B4-BE49-F238E27FC236}">
                <a16:creationId xmlns:a16="http://schemas.microsoft.com/office/drawing/2014/main" id="{AED59903-F258-4E5D-9F9C-2BD337E98512}"/>
              </a:ext>
            </a:extLst>
          </p:cNvPr>
          <p:cNvSpPr txBox="1"/>
          <p:nvPr/>
        </p:nvSpPr>
        <p:spPr>
          <a:xfrm>
            <a:off x="533400" y="5789531"/>
            <a:ext cx="3619902" cy="769441"/>
          </a:xfrm>
          <a:prstGeom prst="rect">
            <a:avLst/>
          </a:prstGeom>
          <a:solidFill>
            <a:schemeClr val="accent2"/>
          </a:solidFill>
        </p:spPr>
        <p:txBody>
          <a:bodyPr wrap="none" rtlCol="0">
            <a:spAutoFit/>
          </a:bodyPr>
          <a:lstStyle/>
          <a:p>
            <a:r>
              <a:rPr lang="en-CA" sz="4400" dirty="0">
                <a:solidFill>
                  <a:schemeClr val="bg1"/>
                </a:solidFill>
              </a:rPr>
              <a:t>Love </a:t>
            </a:r>
            <a:r>
              <a:rPr lang="en-CA" sz="4400" dirty="0">
                <a:solidFill>
                  <a:schemeClr val="bg1"/>
                </a:solidFill>
                <a:sym typeface="Wingdings" panose="05000000000000000000" pitchFamily="2" charset="2"/>
              </a:rPr>
              <a:t> Honor</a:t>
            </a:r>
            <a:endParaRPr lang="en-CA" sz="4400" dirty="0">
              <a:solidFill>
                <a:schemeClr val="bg1"/>
              </a:solidFill>
            </a:endParaRPr>
          </a:p>
        </p:txBody>
      </p:sp>
      <p:sp>
        <p:nvSpPr>
          <p:cNvPr id="14" name="TextBox 13">
            <a:extLst>
              <a:ext uri="{FF2B5EF4-FFF2-40B4-BE49-F238E27FC236}">
                <a16:creationId xmlns:a16="http://schemas.microsoft.com/office/drawing/2014/main" id="{2A18E0AC-9207-4FDC-9EC5-E0894B2D9246}"/>
              </a:ext>
            </a:extLst>
          </p:cNvPr>
          <p:cNvSpPr txBox="1"/>
          <p:nvPr/>
        </p:nvSpPr>
        <p:spPr>
          <a:xfrm>
            <a:off x="5298282" y="5783759"/>
            <a:ext cx="3159918" cy="769441"/>
          </a:xfrm>
          <a:prstGeom prst="rect">
            <a:avLst/>
          </a:prstGeom>
          <a:solidFill>
            <a:schemeClr val="accent2"/>
          </a:solidFill>
        </p:spPr>
        <p:txBody>
          <a:bodyPr wrap="square" rtlCol="0">
            <a:spAutoFit/>
          </a:bodyPr>
          <a:lstStyle/>
          <a:p>
            <a:pPr algn="ctr"/>
            <a:r>
              <a:rPr lang="zh-TW" altLang="en-US" sz="4400" dirty="0">
                <a:solidFill>
                  <a:srgbClr val="FF0000"/>
                </a:solidFill>
                <a:latin typeface="SimHei" panose="02010609060101010101" pitchFamily="49" charset="-122"/>
                <a:ea typeface="SimHei" panose="02010609060101010101" pitchFamily="49" charset="-122"/>
              </a:rPr>
              <a:t>愛</a:t>
            </a:r>
            <a:r>
              <a:rPr lang="en-CA" sz="4400" dirty="0">
                <a:solidFill>
                  <a:schemeClr val="bg1"/>
                </a:solidFill>
                <a:sym typeface="Wingdings" panose="05000000000000000000" pitchFamily="2" charset="2"/>
              </a:rPr>
              <a:t></a:t>
            </a:r>
            <a:r>
              <a:rPr lang="zh-TW" altLang="en-US" sz="4400" dirty="0">
                <a:solidFill>
                  <a:srgbClr val="FF0000"/>
                </a:solidFill>
                <a:latin typeface="SimHei" panose="02010609060101010101" pitchFamily="49" charset="-122"/>
                <a:ea typeface="SimHei" panose="02010609060101010101" pitchFamily="49" charset="-122"/>
              </a:rPr>
              <a:t>孝順</a:t>
            </a:r>
            <a:endParaRPr lang="en-CA" altLang="zh-TW" sz="4400" dirty="0">
              <a:solidFill>
                <a:srgbClr val="FF0000"/>
              </a:solidFill>
            </a:endParaRPr>
          </a:p>
        </p:txBody>
      </p:sp>
    </p:spTree>
    <p:extLst>
      <p:ext uri="{BB962C8B-B14F-4D97-AF65-F5344CB8AC3E}">
        <p14:creationId xmlns:p14="http://schemas.microsoft.com/office/powerpoint/2010/main" val="495098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768F78CA-5CDD-455B-B79B-6E54C16F7DF9}"/>
              </a:ext>
            </a:extLst>
          </p:cNvPr>
          <p:cNvSpPr>
            <a:spLocks noGrp="1"/>
          </p:cNvSpPr>
          <p:nvPr>
            <p:ph idx="4294967295"/>
          </p:nvPr>
        </p:nvSpPr>
        <p:spPr>
          <a:xfrm>
            <a:off x="0" y="2743200"/>
            <a:ext cx="8686800" cy="3657600"/>
          </a:xfrm>
        </p:spPr>
        <p:txBody>
          <a:bodyPr>
            <a:normAutofit/>
          </a:bodyPr>
          <a:lstStyle/>
          <a:p>
            <a:r>
              <a:rPr lang="en-CA" dirty="0"/>
              <a:t>Riddle: How can something be old and new at the same time? </a:t>
            </a:r>
          </a:p>
          <a:p>
            <a:r>
              <a:rPr lang="en-CA" dirty="0"/>
              <a:t>… If it is forgotten.</a:t>
            </a:r>
          </a:p>
        </p:txBody>
      </p:sp>
      <p:sp>
        <p:nvSpPr>
          <p:cNvPr id="10" name="TextBox 9">
            <a:extLst>
              <a:ext uri="{FF2B5EF4-FFF2-40B4-BE49-F238E27FC236}">
                <a16:creationId xmlns:a16="http://schemas.microsoft.com/office/drawing/2014/main" id="{B2F46D99-B2DD-4995-BF59-9C24CB98C8EC}"/>
              </a:ext>
            </a:extLst>
          </p:cNvPr>
          <p:cNvSpPr txBox="1"/>
          <p:nvPr/>
        </p:nvSpPr>
        <p:spPr>
          <a:xfrm>
            <a:off x="1066800" y="381000"/>
            <a:ext cx="7543800" cy="2062103"/>
          </a:xfrm>
          <a:prstGeom prst="rect">
            <a:avLst/>
          </a:prstGeom>
          <a:solidFill>
            <a:schemeClr val="tx1"/>
          </a:solidFill>
        </p:spPr>
        <p:txBody>
          <a:bodyPr wrap="square" rtlCol="0">
            <a:spAutoFit/>
          </a:bodyPr>
          <a:lstStyle/>
          <a:p>
            <a:r>
              <a:rPr lang="en-US" sz="3200" dirty="0">
                <a:solidFill>
                  <a:srgbClr val="FF66FF"/>
                </a:solidFill>
              </a:rPr>
              <a:t> I write no new commandment to you, but an old commandment which you had from the beginning. … I write a new commandment to you, …Love one another.  (John)</a:t>
            </a:r>
          </a:p>
        </p:txBody>
      </p:sp>
    </p:spTree>
    <p:extLst>
      <p:ext uri="{BB962C8B-B14F-4D97-AF65-F5344CB8AC3E}">
        <p14:creationId xmlns:p14="http://schemas.microsoft.com/office/powerpoint/2010/main" val="106411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left)">
                                      <p:cBhvr>
                                        <p:cTn id="1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a:extLst>
              <a:ext uri="{FF2B5EF4-FFF2-40B4-BE49-F238E27FC236}">
                <a16:creationId xmlns:a16="http://schemas.microsoft.com/office/drawing/2014/main" id="{A336BBE4-8296-4449-ABD3-375D66B3E57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465" t="9091" r="23899"/>
          <a:stretch/>
        </p:blipFill>
        <p:spPr bwMode="auto">
          <a:xfrm>
            <a:off x="2642616" y="10"/>
            <a:ext cx="6501384"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ectangle 12">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62B8A4C0-E809-440D-A405-72FA8B619FA6}"/>
              </a:ext>
            </a:extLst>
          </p:cNvPr>
          <p:cNvSpPr>
            <a:spLocks noGrp="1"/>
          </p:cNvSpPr>
          <p:nvPr>
            <p:ph type="title"/>
          </p:nvPr>
        </p:nvSpPr>
        <p:spPr>
          <a:xfrm>
            <a:off x="358484" y="1122363"/>
            <a:ext cx="4670715" cy="3204134"/>
          </a:xfrm>
        </p:spPr>
        <p:txBody>
          <a:bodyPr vert="horz" lIns="91440" tIns="45720" rIns="91440" bIns="45720" rtlCol="0" anchor="b">
            <a:normAutofit/>
          </a:bodyPr>
          <a:lstStyle/>
          <a:p>
            <a:pPr algn="l" eaLnBrk="1" hangingPunct="1">
              <a:lnSpc>
                <a:spcPct val="90000"/>
              </a:lnSpc>
            </a:pPr>
            <a:r>
              <a:rPr lang="en-US" sz="4200" dirty="0">
                <a:solidFill>
                  <a:schemeClr val="tx1"/>
                </a:solidFill>
              </a:rPr>
              <a:t>We outwardly demonstrate filial piety towards God. Is this underpinned by love?</a:t>
            </a:r>
          </a:p>
        </p:txBody>
      </p:sp>
      <p:sp>
        <p:nvSpPr>
          <p:cNvPr id="5" name="Text Placeholder 4">
            <a:extLst>
              <a:ext uri="{FF2B5EF4-FFF2-40B4-BE49-F238E27FC236}">
                <a16:creationId xmlns:a16="http://schemas.microsoft.com/office/drawing/2014/main" id="{F9D6C89F-10B4-4A81-B7D2-EC89BA0BD249}"/>
              </a:ext>
            </a:extLst>
          </p:cNvPr>
          <p:cNvSpPr>
            <a:spLocks noGrp="1"/>
          </p:cNvSpPr>
          <p:nvPr>
            <p:ph type="body" idx="1"/>
          </p:nvPr>
        </p:nvSpPr>
        <p:spPr>
          <a:xfrm>
            <a:off x="358485" y="4872923"/>
            <a:ext cx="5432715" cy="308678"/>
          </a:xfrm>
        </p:spPr>
        <p:txBody>
          <a:bodyPr vert="horz" lIns="91440" tIns="45720" rIns="91440" bIns="45720" rtlCol="0">
            <a:normAutofit lnSpcReduction="10000"/>
          </a:bodyPr>
          <a:lstStyle/>
          <a:p>
            <a:pPr algn="l" eaLnBrk="1" hangingPunct="1">
              <a:lnSpc>
                <a:spcPct val="90000"/>
              </a:lnSpc>
              <a:spcBef>
                <a:spcPts val="1000"/>
              </a:spcBef>
            </a:pPr>
            <a:r>
              <a:rPr lang="en-US" sz="1700" dirty="0">
                <a:solidFill>
                  <a:schemeClr val="tx1"/>
                </a:solidFill>
              </a:rPr>
              <a:t>(including to those closest to us!)</a:t>
            </a: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5372914"/>
      </p:ext>
    </p:extLst>
  </p:cSld>
  <p:clrMapOvr>
    <a:masterClrMapping/>
  </p:clrMapOvr>
</p:sld>
</file>

<file path=ppt/theme/theme1.xml><?xml version="1.0" encoding="utf-8"?>
<a:theme xmlns:a="http://schemas.openxmlformats.org/drawingml/2006/main" name="ecp1026.pot">
  <a:themeElements>
    <a:clrScheme name="Custom 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B2B2B2"/>
      </a:folHlink>
    </a:clrScheme>
    <a:fontScheme name="ecp1026.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ecp1026.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cp1026.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cp1026.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cp1026.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cp1026.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cp1026.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cp1026.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D:\template\MS\ecp1026.pot</Template>
  <TotalTime>3413</TotalTime>
  <Words>4254</Words>
  <Application>Microsoft Office PowerPoint</Application>
  <PresentationFormat>On-screen Show (4:3)</PresentationFormat>
  <Paragraphs>187</Paragraphs>
  <Slides>15</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Times New Roman</vt:lpstr>
      <vt:lpstr>Han Wang Ming Medium ChuIn</vt:lpstr>
      <vt:lpstr>Calibri</vt:lpstr>
      <vt:lpstr>Arial</vt:lpstr>
      <vt:lpstr>SimHei</vt:lpstr>
      <vt:lpstr>ecp1026.pot</vt:lpstr>
      <vt:lpstr>Beyond Confucius: Jesus’ Most Famous Parable Luke 15</vt:lpstr>
      <vt:lpstr>Know Your Audience 了解你的聽眾</vt:lpstr>
      <vt:lpstr>Object  Image</vt:lpstr>
      <vt:lpstr>Mirrors in Creation 創造的鏡子</vt:lpstr>
      <vt:lpstr>Filial Piety孝順 Pharisees (Confucius)</vt:lpstr>
      <vt:lpstr>Filial Piety孝順 Pharisees (Confucius)</vt:lpstr>
      <vt:lpstr>Jesus, as a fellow teacher, is addressing them directly</vt:lpstr>
      <vt:lpstr>Sheep 羊</vt:lpstr>
      <vt:lpstr>Coins錢</vt:lpstr>
      <vt:lpstr>Son 兒</vt:lpstr>
      <vt:lpstr>Son 兒</vt:lpstr>
      <vt:lpstr>Correcting Confucius: Filial Piety is not the whole story...</vt:lpstr>
      <vt:lpstr>Jesus reminds us…耶穌提醒我們……</vt:lpstr>
      <vt:lpstr>PowerPoint Presentation</vt:lpstr>
      <vt:lpstr>We outwardly demonstrate filial piety towards God. Is this underpinned by love?</vt:lpstr>
    </vt:vector>
  </TitlesOfParts>
  <Company/>
  <LinksUpToDate>false</LinksUpToDate>
  <SharedDoc>false</SharedDoc>
  <HyperlinkBase>http://rc.xiaotu.com/extra/090729.pps</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to Communicate</dc:title>
  <dc:subject>Research Communication</dc:subject>
  <dc:creator>Jonathon David White</dc:creator>
  <cp:lastModifiedBy>Jonathon David White</cp:lastModifiedBy>
  <cp:revision>162</cp:revision>
  <cp:lastPrinted>2001-10-23T02:48:11Z</cp:lastPrinted>
  <dcterms:created xsi:type="dcterms:W3CDTF">2001-02-20T10:09:37Z</dcterms:created>
  <dcterms:modified xsi:type="dcterms:W3CDTF">2021-10-03T09:07:43Z</dcterms:modified>
</cp:coreProperties>
</file>