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8" r:id="rId3"/>
    <p:sldId id="297" r:id="rId4"/>
    <p:sldId id="300" r:id="rId5"/>
    <p:sldId id="303" r:id="rId6"/>
    <p:sldId id="302" r:id="rId7"/>
    <p:sldId id="263" r:id="rId8"/>
    <p:sldId id="301" r:id="rId9"/>
    <p:sldId id="304" r:id="rId10"/>
    <p:sldId id="305" r:id="rId11"/>
    <p:sldId id="306" r:id="rId12"/>
    <p:sldId id="307" r:id="rId13"/>
    <p:sldId id="308" r:id="rId14"/>
  </p:sldIdLst>
  <p:sldSz cx="9144000" cy="6858000" type="screen4x3"/>
  <p:notesSz cx="6661150" cy="9871075"/>
  <p:embeddedFontLst>
    <p:embeddedFont>
      <p:font typeface="Algerian" panose="04020705040A02060702" pitchFamily="82" charset="0"/>
      <p:regular r:id="rId17"/>
    </p:embeddedFont>
    <p:embeddedFont>
      <p:font typeface="Galatia SIL" panose="02000600020000020004" pitchFamily="2" charset="0"/>
      <p:regular r:id="rId18"/>
      <p:bold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14" autoAdjust="0"/>
  </p:normalViewPr>
  <p:slideViewPr>
    <p:cSldViewPr>
      <p:cViewPr varScale="1">
        <p:scale>
          <a:sx n="151" d="100"/>
          <a:sy n="151" d="100"/>
        </p:scale>
        <p:origin x="1356" y="8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2021年11月30日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2021年11月30日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2021年11月30日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give</a:t>
            </a:r>
            <a:r>
              <a:rPr lang="en-US" baseline="0" dirty="0"/>
              <a:t> Jesus Joy – when he presents us to his Father as those he has redeemed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2021年11月30日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968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43200" cy="69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aizhu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err="1">
                <a:solidFill>
                  <a:schemeClr val="tx2"/>
                </a:solidFill>
                <a:ea typeface="新細明體" panose="02020500000000000000" pitchFamily="18" charset="-120"/>
              </a:rPr>
              <a:t>Zhong</a:t>
            </a: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6"/>
              </a:rPr>
              <a:t>http://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6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792" r:id="rId7"/>
    <p:sldLayoutId id="2147483801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slide" Target="slide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photos.google.com/photo/AF1QipM5SQs-zgOEd9Lf0THBuN99TZ4dxkCi7RApKpXt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610600" cy="2387600"/>
          </a:xfrm>
        </p:spPr>
        <p:txBody>
          <a:bodyPr>
            <a:normAutofit fontScale="90000"/>
          </a:bodyPr>
          <a:lstStyle/>
          <a:p>
            <a:r>
              <a:rPr lang="zh-CN" altLang="en-US" sz="14400" dirty="0">
                <a:ea typeface="宋体" panose="02010600030101010101" pitchFamily="2" charset="-122"/>
              </a:rPr>
              <a:t>喜樂</a:t>
            </a:r>
            <a:r>
              <a:rPr lang="zh-CN" altLang="en-US" sz="16600" dirty="0">
                <a:ea typeface="宋体" panose="02010600030101010101" pitchFamily="2" charset="-122"/>
              </a:rPr>
              <a:t> </a:t>
            </a:r>
            <a:r>
              <a:rPr lang="en-US" altLang="zh-TW" sz="13800" dirty="0">
                <a:latin typeface="Algerian" panose="04020705040A02060702" pitchFamily="82" charset="0"/>
                <a:ea typeface="新細明體" panose="02020500000000000000" pitchFamily="18" charset="-120"/>
              </a:rPr>
              <a:t>Joy</a:t>
            </a:r>
            <a:r>
              <a:rPr lang="en-US" altLang="zh-TW" sz="13800" baseline="30000" dirty="0">
                <a:latin typeface="Algerian" panose="04020705040A02060702" pitchFamily="82" charset="0"/>
                <a:ea typeface="新細明體" panose="02020500000000000000" pitchFamily="18" charset="-120"/>
              </a:rPr>
              <a:t>4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05400" y="76200"/>
            <a:ext cx="396240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1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2017-12-10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2018-12-09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3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2019-12-08</a:t>
            </a: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4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2020-12-06</a:t>
            </a: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1981200" y="4419600"/>
            <a:ext cx="579120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χαρά</a:t>
            </a:r>
            <a:r>
              <a:rPr lang="en-US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 / </a:t>
            </a:r>
            <a:r>
              <a:rPr lang="el-GR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χαίρω</a:t>
            </a:r>
            <a:endParaRPr lang="en-US" altLang="en-US" sz="4400" dirty="0">
              <a:solidFill>
                <a:srgbClr val="FF0000"/>
              </a:solidFill>
              <a:latin typeface="Galatia SIL" panose="02000600020000020004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rgbClr val="FF0000"/>
                </a:solidFill>
                <a:latin typeface="Galatia SIL" panose="02000600020000020004" pitchFamily="2" charset="0"/>
              </a:rPr>
              <a:t>57/74 </a:t>
            </a:r>
            <a:endParaRPr lang="en-US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C9035A-3643-46CB-B9D6-F035E140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Reflecting </a:t>
            </a:r>
            <a:r>
              <a:rPr lang="zh-TW" altLang="en-US" dirty="0"/>
              <a:t>思考</a:t>
            </a:r>
            <a:r>
              <a:rPr lang="en-US" altLang="zh-TW" dirty="0"/>
              <a:t>...</a:t>
            </a:r>
            <a:endParaRPr lang="en-CA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9FDDF8E-7C3E-40F6-B77E-7589723914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66" y="914400"/>
            <a:ext cx="7316468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19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9BBF-4BFF-4D44-9924-0C634BBC7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>
            <a:normAutofit fontScale="90000"/>
          </a:bodyPr>
          <a:lstStyle/>
          <a:p>
            <a:r>
              <a:rPr lang="en-CA" dirty="0"/>
              <a:t>Reflecting </a:t>
            </a:r>
            <a:r>
              <a:rPr lang="zh-TW" altLang="en-US" dirty="0"/>
              <a:t>思考</a:t>
            </a:r>
            <a:r>
              <a:rPr lang="en-US" altLang="zh-TW" dirty="0"/>
              <a:t>...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7B9A0-BFE9-4D36-8840-9E0751EF6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1" y="706438"/>
            <a:ext cx="4203138" cy="43656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Joy (</a:t>
            </a:r>
            <a:r>
              <a:rPr lang="zh-TW" altLang="en-US" dirty="0"/>
              <a:t>喜樂</a:t>
            </a:r>
            <a:r>
              <a:rPr lang="en-CA" dirty="0"/>
              <a:t>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6E8F7E7-A258-40FC-B0CC-D00FB46068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Relationship (</a:t>
            </a:r>
            <a:r>
              <a:rPr lang="zh-TW" altLang="en-US" dirty="0"/>
              <a:t>關係</a:t>
            </a:r>
            <a:r>
              <a:rPr lang="en-US" altLang="zh-TW" dirty="0"/>
              <a:t>)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7579D8-4C42-468A-91A6-2AC453799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8114" y="706438"/>
            <a:ext cx="4277286" cy="43656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Despair (</a:t>
            </a:r>
            <a:r>
              <a:rPr lang="zh-TW" altLang="en-US" dirty="0"/>
              <a:t>絕望</a:t>
            </a:r>
            <a:r>
              <a:rPr lang="en-CA" dirty="0"/>
              <a:t>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460A1E6-9C80-411F-AD94-A3DD3508F6A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/>
              <a:t>Separation (</a:t>
            </a:r>
            <a:r>
              <a:rPr lang="zh-TW" altLang="en-US" dirty="0"/>
              <a:t>距離</a:t>
            </a:r>
            <a:r>
              <a:rPr lang="en-US" altLang="zh-TW" dirty="0"/>
              <a:t>)</a:t>
            </a:r>
            <a:endParaRPr lang="en-CA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68EAB62-AB68-4D89-AA25-390089032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2827955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B0059426-596B-42A9-BDDB-108FC5DC1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25802"/>
            <a:ext cx="4528256" cy="340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119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A3BB-0BFD-43D1-8D2D-93E49499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Times of Greatest </a:t>
            </a:r>
            <a:r>
              <a:rPr lang="zh-TW" altLang="en-US" dirty="0"/>
              <a:t>最大的</a:t>
            </a:r>
            <a:r>
              <a:rPr lang="en-US" altLang="zh-TW" dirty="0"/>
              <a:t>...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96EDB-561D-488B-9C6B-55A0E4BBD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86400"/>
          </a:xfrm>
        </p:spPr>
        <p:txBody>
          <a:bodyPr/>
          <a:lstStyle/>
          <a:p>
            <a:r>
              <a:rPr lang="en-CA" dirty="0">
                <a:hlinkClick r:id="rId2" action="ppaction://hlinksldjump"/>
              </a:rPr>
              <a:t>In the Garden </a:t>
            </a:r>
            <a:r>
              <a:rPr lang="zh-TW" altLang="en-US" dirty="0">
                <a:hlinkClick r:id="rId2" action="ppaction://hlinksldjump"/>
              </a:rPr>
              <a:t>在花園裡</a:t>
            </a:r>
            <a:endParaRPr lang="en-CA" altLang="zh-TW" dirty="0"/>
          </a:p>
          <a:p>
            <a:pPr lvl="1"/>
            <a:r>
              <a:rPr lang="en-US" altLang="zh-CN" dirty="0"/>
              <a:t>Walking with God (Genesis 3)</a:t>
            </a:r>
          </a:p>
          <a:p>
            <a:pPr lvl="1"/>
            <a:r>
              <a:rPr lang="en-US" altLang="zh-CN" dirty="0"/>
              <a:t>Going our Own Way (Genesis 3)</a:t>
            </a:r>
          </a:p>
          <a:p>
            <a:r>
              <a:rPr lang="en-CA" dirty="0">
                <a:hlinkClick r:id="rId3" action="ppaction://hlinksldjump"/>
              </a:rPr>
              <a:t>The Moment of Decision </a:t>
            </a:r>
            <a:r>
              <a:rPr lang="zh-TW" altLang="en-US" dirty="0">
                <a:hlinkClick r:id="rId3" action="ppaction://hlinksldjump"/>
              </a:rPr>
              <a:t>決定的時刻</a:t>
            </a:r>
            <a:endParaRPr lang="en-CA" altLang="zh-TW" dirty="0"/>
          </a:p>
          <a:p>
            <a:pPr lvl="1"/>
            <a:r>
              <a:rPr lang="en-CA" altLang="zh-TW" dirty="0"/>
              <a:t>Entering into New Life (Luke 15:10)</a:t>
            </a:r>
          </a:p>
          <a:p>
            <a:pPr lvl="1"/>
            <a:r>
              <a:rPr lang="en-CA" altLang="zh-TW" dirty="0"/>
              <a:t>Rejecting the Call (Mark 10:22)</a:t>
            </a:r>
          </a:p>
          <a:p>
            <a:r>
              <a:rPr lang="en-CA" dirty="0">
                <a:hlinkClick r:id="rId4" action="ppaction://hlinksldjump"/>
              </a:rPr>
              <a:t>Eternity </a:t>
            </a:r>
            <a:r>
              <a:rPr lang="zh-TW" altLang="en-US" dirty="0">
                <a:hlinkClick r:id="rId4" action="ppaction://hlinksldjump"/>
              </a:rPr>
              <a:t>永恆</a:t>
            </a:r>
            <a:endParaRPr lang="en-CA" altLang="zh-TW" dirty="0"/>
          </a:p>
          <a:p>
            <a:pPr lvl="1"/>
            <a:r>
              <a:rPr lang="en-CA" dirty="0"/>
              <a:t>Heaven: entering into his presence (Revelation 21:4)</a:t>
            </a:r>
          </a:p>
          <a:p>
            <a:pPr lvl="1"/>
            <a:r>
              <a:rPr lang="en-CA" dirty="0"/>
              <a:t>Hell: Separation (Matthew 33:13)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BDB3B9-EE00-43BC-AB40-D63C48570330}"/>
              </a:ext>
            </a:extLst>
          </p:cNvPr>
          <p:cNvGrpSpPr/>
          <p:nvPr/>
        </p:nvGrpSpPr>
        <p:grpSpPr>
          <a:xfrm>
            <a:off x="152400" y="5715000"/>
            <a:ext cx="8924925" cy="1066800"/>
            <a:chOff x="152400" y="5715000"/>
            <a:chExt cx="8924925" cy="1066800"/>
          </a:xfrm>
        </p:grpSpPr>
        <p:sp>
          <p:nvSpPr>
            <p:cNvPr id="4" name="Text Placeholder 2">
              <a:extLst>
                <a:ext uri="{FF2B5EF4-FFF2-40B4-BE49-F238E27FC236}">
                  <a16:creationId xmlns:a16="http://schemas.microsoft.com/office/drawing/2014/main" id="{ED64B2E1-BB0D-402F-ABCE-0D28B7047A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400" y="5715000"/>
              <a:ext cx="33528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2800" b="1" dirty="0"/>
                <a:t>Joy (</a:t>
              </a:r>
              <a:r>
                <a:rPr lang="zh-TW" altLang="en-US" sz="2800" b="1" dirty="0"/>
                <a:t>喜樂</a:t>
              </a:r>
              <a:r>
                <a:rPr lang="en-CA" sz="2800" b="1" dirty="0"/>
                <a:t>) </a:t>
              </a:r>
            </a:p>
            <a:p>
              <a:pPr marL="0" indent="0" algn="ctr">
                <a:buNone/>
              </a:pPr>
              <a:r>
                <a:rPr lang="en-CA" sz="2800" b="1" dirty="0"/>
                <a:t>Relationship (</a:t>
              </a:r>
              <a:r>
                <a:rPr lang="zh-TW" altLang="en-US" sz="2800" b="1" dirty="0"/>
                <a:t>關係</a:t>
              </a:r>
              <a:r>
                <a:rPr lang="en-US" altLang="zh-TW" sz="2800" b="1" dirty="0"/>
                <a:t>)</a:t>
              </a:r>
              <a:endParaRPr lang="en-CA" sz="2800" b="1" dirty="0"/>
            </a:p>
          </p:txBody>
        </p:sp>
        <p:sp>
          <p:nvSpPr>
            <p:cNvPr id="5" name="Text Placeholder 4">
              <a:extLst>
                <a:ext uri="{FF2B5EF4-FFF2-40B4-BE49-F238E27FC236}">
                  <a16:creationId xmlns:a16="http://schemas.microsoft.com/office/drawing/2014/main" id="{2D55BACF-3CF7-471E-B2F9-2B571C1F3B4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172200" y="5715000"/>
              <a:ext cx="2905125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Tx/>
                <a:buNone/>
              </a:pPr>
              <a:r>
                <a:rPr lang="en-CA" sz="2800" b="1" dirty="0"/>
                <a:t>Despair (</a:t>
              </a:r>
              <a:r>
                <a:rPr lang="zh-TW" altLang="en-US" sz="2800" b="1" dirty="0"/>
                <a:t>絕望</a:t>
              </a:r>
              <a:r>
                <a:rPr lang="en-CA" sz="2800" b="1" dirty="0"/>
                <a:t>)</a:t>
              </a:r>
            </a:p>
            <a:p>
              <a:pPr marL="0" indent="0" algn="ctr">
                <a:buNone/>
              </a:pPr>
              <a:r>
                <a:rPr lang="en-CA" sz="2800" b="1" dirty="0"/>
                <a:t>Separation (</a:t>
              </a:r>
              <a:r>
                <a:rPr lang="zh-TW" altLang="en-US" sz="2800" b="1" dirty="0"/>
                <a:t>距離</a:t>
              </a:r>
              <a:r>
                <a:rPr lang="en-US" altLang="zh-TW" sz="2800" b="1" dirty="0"/>
                <a:t>)</a:t>
              </a:r>
              <a:endParaRPr lang="en-CA" sz="2800" b="1" dirty="0"/>
            </a:p>
            <a:p>
              <a:pPr marL="0" indent="0" algn="ctr">
                <a:buFontTx/>
                <a:buNone/>
              </a:pPr>
              <a:endParaRPr lang="en-C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5604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B8A4C0-E809-440D-A405-72FA8B61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do I</a:t>
            </a:r>
            <a:br>
              <a:rPr lang="en-CA" dirty="0"/>
            </a:br>
            <a:r>
              <a:rPr lang="en-CA" dirty="0"/>
              <a:t> Experience Joy</a:t>
            </a:r>
            <a:r>
              <a:rPr lang="en-CA" baseline="30000" dirty="0"/>
              <a:t>4</a:t>
            </a:r>
            <a:r>
              <a:rPr lang="en-CA" dirty="0"/>
              <a:t>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6C89F-10B4-4A81-B7D2-EC89BA0BD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0499E8-948B-498E-B482-7C175B6D918A}"/>
              </a:ext>
            </a:extLst>
          </p:cNvPr>
          <p:cNvGrpSpPr/>
          <p:nvPr/>
        </p:nvGrpSpPr>
        <p:grpSpPr>
          <a:xfrm>
            <a:off x="152400" y="5715000"/>
            <a:ext cx="8924925" cy="1066800"/>
            <a:chOff x="152400" y="5715000"/>
            <a:chExt cx="8924925" cy="1066800"/>
          </a:xfrm>
        </p:grpSpPr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008C96F5-227A-43C8-A5C9-3B9DD8E00F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400" y="5715000"/>
              <a:ext cx="33528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2800" b="1" dirty="0"/>
                <a:t>Joy (</a:t>
              </a:r>
              <a:r>
                <a:rPr lang="zh-TW" altLang="en-US" sz="2800" b="1" dirty="0"/>
                <a:t>喜樂</a:t>
              </a:r>
              <a:r>
                <a:rPr lang="en-CA" sz="2800" b="1" dirty="0"/>
                <a:t>) </a:t>
              </a:r>
            </a:p>
            <a:p>
              <a:pPr marL="0" indent="0" algn="ctr">
                <a:buNone/>
              </a:pPr>
              <a:r>
                <a:rPr lang="en-CA" sz="2800" b="1" dirty="0"/>
                <a:t>Relationship (</a:t>
              </a:r>
              <a:r>
                <a:rPr lang="zh-TW" altLang="en-US" sz="2800" b="1" dirty="0"/>
                <a:t>關係</a:t>
              </a:r>
              <a:r>
                <a:rPr lang="en-US" altLang="zh-TW" sz="2800" b="1" dirty="0"/>
                <a:t>)</a:t>
              </a:r>
              <a:endParaRPr lang="en-CA" sz="2800" b="1" dirty="0"/>
            </a:p>
          </p:txBody>
        </p:sp>
        <p:sp>
          <p:nvSpPr>
            <p:cNvPr id="8" name="Text Placeholder 4">
              <a:extLst>
                <a:ext uri="{FF2B5EF4-FFF2-40B4-BE49-F238E27FC236}">
                  <a16:creationId xmlns:a16="http://schemas.microsoft.com/office/drawing/2014/main" id="{C700EE67-418E-4798-B515-6A11DE73BDC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172200" y="5715000"/>
              <a:ext cx="2905125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Tx/>
                <a:buNone/>
              </a:pPr>
              <a:r>
                <a:rPr lang="en-CA" sz="2800" b="1" dirty="0"/>
                <a:t>Despair (</a:t>
              </a:r>
              <a:r>
                <a:rPr lang="zh-TW" altLang="en-US" sz="2800" b="1" dirty="0"/>
                <a:t>絕望</a:t>
              </a:r>
              <a:r>
                <a:rPr lang="en-CA" sz="2800" b="1" dirty="0"/>
                <a:t>)</a:t>
              </a:r>
            </a:p>
            <a:p>
              <a:pPr marL="0" indent="0" algn="ctr">
                <a:buNone/>
              </a:pPr>
              <a:r>
                <a:rPr lang="en-CA" sz="2800" b="1" dirty="0"/>
                <a:t>Separation (</a:t>
              </a:r>
              <a:r>
                <a:rPr lang="zh-TW" altLang="en-US" sz="2800" b="1" dirty="0"/>
                <a:t>距離</a:t>
              </a:r>
              <a:r>
                <a:rPr lang="en-US" altLang="zh-TW" sz="2800" b="1" dirty="0"/>
                <a:t>)</a:t>
              </a:r>
              <a:endParaRPr lang="en-CA" sz="2800" b="1" dirty="0"/>
            </a:p>
            <a:p>
              <a:pPr marL="0" indent="0" algn="ctr">
                <a:buFontTx/>
                <a:buNone/>
              </a:pPr>
              <a:endParaRPr lang="en-C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42997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A3BB-0BFD-43D1-8D2D-93E49499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Build the Relationship </a:t>
            </a:r>
            <a:r>
              <a:rPr lang="zh-TW" altLang="en-US" dirty="0"/>
              <a:t>建立關係的決定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96EDB-561D-488B-9C6B-55A0E4BBD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8640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War is fought in the mind</a:t>
            </a:r>
          </a:p>
          <a:p>
            <a:pPr lvl="1"/>
            <a:r>
              <a:rPr lang="en-CA" dirty="0"/>
              <a:t>Have we each and all gone blind? Is the war inside your mind? (John Lennon, I believe)</a:t>
            </a:r>
          </a:p>
          <a:p>
            <a:r>
              <a:rPr lang="en-CA" dirty="0"/>
              <a:t>Conscious decision </a:t>
            </a:r>
            <a:r>
              <a:rPr lang="zh-TW" altLang="en-US" dirty="0"/>
              <a:t>有意識</a:t>
            </a:r>
            <a:endParaRPr lang="en-CA" altLang="zh-TW" dirty="0"/>
          </a:p>
          <a:p>
            <a:pPr lvl="1"/>
            <a:r>
              <a:rPr lang="en-CA" dirty="0"/>
              <a:t>to reject idle thoughts</a:t>
            </a:r>
          </a:p>
          <a:p>
            <a:pPr lvl="1"/>
            <a:r>
              <a:rPr lang="en-CA" dirty="0"/>
              <a:t>to focus on Jesus (Hb12:2)</a:t>
            </a:r>
          </a:p>
          <a:p>
            <a:r>
              <a:rPr lang="en-CA" dirty="0"/>
              <a:t>In the now </a:t>
            </a:r>
            <a:r>
              <a:rPr lang="zh-TW" altLang="en-US" dirty="0"/>
              <a:t>在現在</a:t>
            </a:r>
            <a:endParaRPr lang="en-CA" altLang="zh-TW" dirty="0"/>
          </a:p>
          <a:p>
            <a:pPr lvl="1"/>
            <a:r>
              <a:rPr lang="en-CA" altLang="zh-TW" dirty="0"/>
              <a:t>Sin separates (Isaiah 59:2)</a:t>
            </a:r>
          </a:p>
          <a:p>
            <a:pPr lvl="1"/>
            <a:r>
              <a:rPr lang="en-CA" altLang="zh-TW" dirty="0"/>
              <a:t>not just 1X/day devotions (necessary NOT sufficient)</a:t>
            </a:r>
            <a:endParaRPr lang="zh-TW" altLang="en-US" dirty="0"/>
          </a:p>
          <a:p>
            <a:pPr lvl="1"/>
            <a:endParaRPr lang="zh-TW" altLang="en-US" dirty="0"/>
          </a:p>
          <a:p>
            <a:r>
              <a:rPr lang="en-CA" dirty="0"/>
              <a:t>Continuous </a:t>
            </a:r>
            <a:r>
              <a:rPr lang="zh-TW" altLang="en-US" dirty="0"/>
              <a:t>不斷</a:t>
            </a:r>
            <a:endParaRPr lang="en-CA" dirty="0"/>
          </a:p>
          <a:p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55266C-7B87-4A06-B782-9FD6C21D9745}"/>
              </a:ext>
            </a:extLst>
          </p:cNvPr>
          <p:cNvGrpSpPr/>
          <p:nvPr/>
        </p:nvGrpSpPr>
        <p:grpSpPr>
          <a:xfrm>
            <a:off x="152400" y="5715000"/>
            <a:ext cx="8924925" cy="1066800"/>
            <a:chOff x="152400" y="5715000"/>
            <a:chExt cx="8924925" cy="1066800"/>
          </a:xfrm>
        </p:grpSpPr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DC99E2E2-A3D7-4B77-9AFE-965660D4D4B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400" y="5715000"/>
              <a:ext cx="33528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2800" b="1" dirty="0"/>
                <a:t>Joy (</a:t>
              </a:r>
              <a:r>
                <a:rPr lang="zh-TW" altLang="en-US" sz="2800" b="1" dirty="0"/>
                <a:t>喜樂</a:t>
              </a:r>
              <a:r>
                <a:rPr lang="en-CA" sz="2800" b="1" dirty="0"/>
                <a:t>) </a:t>
              </a:r>
            </a:p>
            <a:p>
              <a:pPr marL="0" indent="0" algn="ctr">
                <a:buNone/>
              </a:pPr>
              <a:r>
                <a:rPr lang="en-CA" sz="2800" b="1" dirty="0"/>
                <a:t>Relationship (</a:t>
              </a:r>
              <a:r>
                <a:rPr lang="zh-TW" altLang="en-US" sz="2800" b="1" dirty="0"/>
                <a:t>關係</a:t>
              </a:r>
              <a:r>
                <a:rPr lang="en-US" altLang="zh-TW" sz="2800" b="1" dirty="0"/>
                <a:t>)</a:t>
              </a:r>
              <a:endParaRPr lang="en-CA" sz="2800" b="1" dirty="0"/>
            </a:p>
          </p:txBody>
        </p:sp>
        <p:sp>
          <p:nvSpPr>
            <p:cNvPr id="8" name="Text Placeholder 4">
              <a:extLst>
                <a:ext uri="{FF2B5EF4-FFF2-40B4-BE49-F238E27FC236}">
                  <a16:creationId xmlns:a16="http://schemas.microsoft.com/office/drawing/2014/main" id="{B66F2C71-D502-42C6-AA7F-FB16CE6D59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172200" y="5715000"/>
              <a:ext cx="2905125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Tx/>
                <a:buNone/>
              </a:pPr>
              <a:r>
                <a:rPr lang="en-CA" sz="2800" b="1" dirty="0"/>
                <a:t>Despair (</a:t>
              </a:r>
              <a:r>
                <a:rPr lang="zh-TW" altLang="en-US" sz="2800" b="1" dirty="0"/>
                <a:t>絕望</a:t>
              </a:r>
              <a:r>
                <a:rPr lang="en-CA" sz="2800" b="1" dirty="0"/>
                <a:t>)</a:t>
              </a:r>
            </a:p>
            <a:p>
              <a:pPr marL="0" indent="0" algn="ctr">
                <a:buNone/>
              </a:pPr>
              <a:r>
                <a:rPr lang="en-CA" sz="2800" b="1" dirty="0"/>
                <a:t>Separation (</a:t>
              </a:r>
              <a:r>
                <a:rPr lang="zh-TW" altLang="en-US" sz="2800" b="1" dirty="0"/>
                <a:t>距離</a:t>
              </a:r>
              <a:r>
                <a:rPr lang="en-US" altLang="zh-TW" sz="2800" b="1" dirty="0"/>
                <a:t>)</a:t>
              </a:r>
              <a:endParaRPr lang="en-CA" sz="2800" b="1" dirty="0"/>
            </a:p>
            <a:p>
              <a:pPr marL="0" indent="0" algn="ctr">
                <a:buFontTx/>
                <a:buNone/>
              </a:pPr>
              <a:endParaRPr lang="en-C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01976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Benediction: </a:t>
            </a:r>
            <a:r>
              <a:rPr lang="en-US" altLang="en-US">
                <a:latin typeface="Algerian" panose="04020705040A02060702" pitchFamily="82" charset="0"/>
              </a:rPr>
              <a:t>Joy</a:t>
            </a:r>
            <a:r>
              <a:rPr lang="en-US" altLang="en-US"/>
              <a:t> of Jesus</a:t>
            </a:r>
          </a:p>
        </p:txBody>
      </p:sp>
      <p:sp>
        <p:nvSpPr>
          <p:cNvPr id="22531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Now unto him that is able to keep you from falling, and to present </a:t>
            </a:r>
            <a:r>
              <a:rPr lang="en-US" altLang="en-US" i="1" dirty="0"/>
              <a:t>you</a:t>
            </a:r>
            <a:r>
              <a:rPr lang="en-US" altLang="en-US" dirty="0"/>
              <a:t> faultless before the presence of his glory with </a:t>
            </a:r>
            <a:r>
              <a:rPr lang="en-US" altLang="en-US" b="1" dirty="0">
                <a:solidFill>
                  <a:srgbClr val="FF0000"/>
                </a:solidFill>
              </a:rPr>
              <a:t>exceeding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joy</a:t>
            </a:r>
            <a:r>
              <a:rPr lang="en-US" altLang="en-US" dirty="0"/>
              <a:t>, </a:t>
            </a:r>
          </a:p>
          <a:p>
            <a:r>
              <a:rPr lang="en-US" altLang="en-US" dirty="0"/>
              <a:t>To the only wise God our </a:t>
            </a:r>
            <a:r>
              <a:rPr lang="en-US" altLang="en-US" dirty="0" err="1"/>
              <a:t>Saviour</a:t>
            </a:r>
            <a:r>
              <a:rPr lang="en-US" altLang="en-US" dirty="0"/>
              <a:t>, </a:t>
            </a:r>
            <a:r>
              <a:rPr lang="en-US" altLang="en-US" i="1" dirty="0"/>
              <a:t>be</a:t>
            </a:r>
            <a:r>
              <a:rPr lang="en-US" altLang="en-US" dirty="0"/>
              <a:t> glory and majesty, dominion and power, both now and ever. Amen. </a:t>
            </a:r>
          </a:p>
          <a:p>
            <a:r>
              <a:rPr lang="en-US" altLang="en-US" dirty="0"/>
              <a:t>(Jude 1:24-25)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>
                <a:ea typeface="新細明體" panose="02020500000000000000" pitchFamily="18" charset="-120"/>
              </a:rPr>
              <a:t>那能保守你們不失腳、叫你們無瑕無疵、</a:t>
            </a:r>
            <a:r>
              <a:rPr lang="zh-TW" altLang="en-US" b="1" dirty="0">
                <a:solidFill>
                  <a:srgbClr val="FF0000"/>
                </a:solidFill>
                <a:ea typeface="新細明體" panose="02020500000000000000" pitchFamily="18" charset="-120"/>
              </a:rPr>
              <a:t>歡歡喜喜</a:t>
            </a:r>
            <a:r>
              <a:rPr lang="zh-TW" altLang="en-US" dirty="0">
                <a:ea typeface="新細明體" panose="02020500000000000000" pitchFamily="18" charset="-120"/>
              </a:rPr>
              <a:t>站在他榮耀之前的我們的救主獨一的神， 願榮耀、威嚴、能力、權柄，因我們的主耶穌基督歸與他，從萬古以前並現今，直到永永遠遠。阿們。 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algn="r"/>
            <a:r>
              <a:rPr lang="en-US" altLang="zh-TW" dirty="0">
                <a:ea typeface="新細明體" panose="02020500000000000000" pitchFamily="18" charset="-120"/>
              </a:rPr>
              <a:t>(</a:t>
            </a:r>
            <a:r>
              <a:rPr lang="zh-CN" altLang="en-US" dirty="0">
                <a:ea typeface="新細明體" panose="02020500000000000000" pitchFamily="18" charset="-120"/>
              </a:rPr>
              <a:t>猶大</a:t>
            </a:r>
            <a:r>
              <a:rPr lang="en-US" altLang="zh-CN" dirty="0">
                <a:ea typeface="新細明體" panose="02020500000000000000" pitchFamily="18" charset="-120"/>
              </a:rPr>
              <a:t>1:24-25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>
              <a:ea typeface="新細明體" panose="02020500000000000000" pitchFamily="18" charset="-120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04F7FC-F529-47C7-86A4-860B7B79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In the Garden </a:t>
            </a:r>
            <a:r>
              <a:rPr lang="zh-TW" altLang="en-US" dirty="0"/>
              <a:t>在花園裡</a:t>
            </a:r>
            <a:endParaRPr lang="en-CA" altLang="zh-TW" dirty="0"/>
          </a:p>
        </p:txBody>
      </p:sp>
      <p:sp>
        <p:nvSpPr>
          <p:cNvPr id="11" name="Action Button: Return 10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D7C7C958-FD08-4650-9FDE-AD7987895EC0}"/>
              </a:ext>
            </a:extLst>
          </p:cNvPr>
          <p:cNvSpPr/>
          <p:nvPr/>
        </p:nvSpPr>
        <p:spPr bwMode="auto">
          <a:xfrm>
            <a:off x="7696200" y="6057900"/>
            <a:ext cx="737616" cy="685800"/>
          </a:xfrm>
          <a:prstGeom prst="actionButtonReturn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7D5F66C2-45C2-40FA-832D-DC7B1A2C53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57800" y="2200275"/>
            <a:ext cx="3886200" cy="2914650"/>
          </a:xfrm>
          <a:prstGeom prst="rect">
            <a:avLst/>
          </a:prstGeom>
        </p:spPr>
      </p:pic>
      <p:pic>
        <p:nvPicPr>
          <p:cNvPr id="3078" name="Picture 6" descr="The Catholic Talks: Article: Seven lessons from the Garden of Eden">
            <a:extLst>
              <a:ext uri="{FF2B5EF4-FFF2-40B4-BE49-F238E27FC236}">
                <a16:creationId xmlns:a16="http://schemas.microsoft.com/office/drawing/2014/main" id="{EE4391B9-D152-4CE3-9231-22DEF7CD071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1219200"/>
            <a:ext cx="431482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DDEE19-ACAD-42A1-8EA8-230DC80C9F79}"/>
              </a:ext>
            </a:extLst>
          </p:cNvPr>
          <p:cNvSpPr txBox="1"/>
          <p:nvPr/>
        </p:nvSpPr>
        <p:spPr>
          <a:xfrm>
            <a:off x="298730" y="6088626"/>
            <a:ext cx="4780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>
                    <a:lumMod val="65000"/>
                  </a:schemeClr>
                </a:solidFill>
              </a:rPr>
              <a:t>Ref: http://thecatholictalks.com/articles_post.asp?id=19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917B09-3F38-48AB-816C-37FADB09ADE5}"/>
              </a:ext>
            </a:extLst>
          </p:cNvPr>
          <p:cNvSpPr txBox="1"/>
          <p:nvPr/>
        </p:nvSpPr>
        <p:spPr>
          <a:xfrm>
            <a:off x="6172200" y="5155525"/>
            <a:ext cx="25815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solidFill>
                  <a:schemeClr val="bg1">
                    <a:lumMod val="65000"/>
                  </a:schemeClr>
                </a:solidFill>
              </a:rPr>
              <a:t>http://weiseracademy.com/wp-content/uploads/2014/07/DSC01784.jpg</a:t>
            </a:r>
          </a:p>
        </p:txBody>
      </p:sp>
    </p:spTree>
    <p:extLst>
      <p:ext uri="{BB962C8B-B14F-4D97-AF65-F5344CB8AC3E}">
        <p14:creationId xmlns:p14="http://schemas.microsoft.com/office/powerpoint/2010/main" val="3172744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04F7FC-F529-47C7-86A4-860B7B79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Moment of Decision </a:t>
            </a:r>
            <a:r>
              <a:rPr lang="zh-TW" altLang="en-US" dirty="0"/>
              <a:t>決定的時刻</a:t>
            </a:r>
            <a:endParaRPr lang="en-C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3F931C-F350-42D3-ADA5-1C485BB23E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1600" y="914400"/>
            <a:ext cx="2743200" cy="5486400"/>
          </a:xfrm>
        </p:spPr>
      </p:pic>
      <p:pic>
        <p:nvPicPr>
          <p:cNvPr id="3076" name="Picture 4" descr="hard-decision-richyoungruler">
            <a:extLst>
              <a:ext uri="{FF2B5EF4-FFF2-40B4-BE49-F238E27FC236}">
                <a16:creationId xmlns:a16="http://schemas.microsoft.com/office/drawing/2014/main" id="{B7732034-5A5C-4BF7-9097-EB04DE015C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09700"/>
            <a:ext cx="3716528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7535CD-28D6-4CC5-8E8D-9DCF26F8E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892" y="919316"/>
            <a:ext cx="1154908" cy="1540572"/>
          </a:xfrm>
          <a:prstGeom prst="rect">
            <a:avLst/>
          </a:prstGeom>
        </p:spPr>
      </p:pic>
      <p:sp>
        <p:nvSpPr>
          <p:cNvPr id="11" name="Action Button: Return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7C7C958-FD08-4650-9FDE-AD7987895EC0}"/>
              </a:ext>
            </a:extLst>
          </p:cNvPr>
          <p:cNvSpPr/>
          <p:nvPr/>
        </p:nvSpPr>
        <p:spPr bwMode="auto">
          <a:xfrm>
            <a:off x="7696200" y="6057900"/>
            <a:ext cx="737616" cy="685800"/>
          </a:xfrm>
          <a:prstGeom prst="actionButtonReturn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02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04F7FC-F529-47C7-86A4-860B7B79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Eternity </a:t>
            </a:r>
            <a:r>
              <a:rPr lang="zh-TW" altLang="en-US" dirty="0"/>
              <a:t>永恆</a:t>
            </a:r>
            <a:endParaRPr lang="en-CA" altLang="zh-TW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F1CBF-9A93-4FF2-8A27-506CCA542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endParaRPr lang="en-CA" dirty="0">
              <a:hlinkClick r:id="rId2"/>
            </a:endParaRPr>
          </a:p>
          <a:p>
            <a:endParaRPr lang="en-CA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7C05D5-B941-4815-AF09-0CD0C140C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  <a:solidFill>
            <a:schemeClr val="tx1"/>
          </a:solidFill>
        </p:spPr>
        <p:txBody>
          <a:bodyPr/>
          <a:lstStyle/>
          <a:p>
            <a:r>
              <a:rPr lang="en-CA" dirty="0"/>
              <a:t>Hell</a:t>
            </a:r>
          </a:p>
          <a:p>
            <a:endParaRPr lang="en-CA" dirty="0"/>
          </a:p>
        </p:txBody>
      </p:sp>
      <p:sp>
        <p:nvSpPr>
          <p:cNvPr id="11" name="Action Button: Return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7C7C958-FD08-4650-9FDE-AD7987895EC0}"/>
              </a:ext>
            </a:extLst>
          </p:cNvPr>
          <p:cNvSpPr/>
          <p:nvPr/>
        </p:nvSpPr>
        <p:spPr bwMode="auto">
          <a:xfrm>
            <a:off x="7772400" y="6519446"/>
            <a:ext cx="737616" cy="338554"/>
          </a:xfrm>
          <a:prstGeom prst="actionButtonReturn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67EA132-9629-4C13-95CA-D21854551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912434"/>
            <a:ext cx="5036692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2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15DF-FAC4-4C93-973C-C3CDF55B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Notes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ABC1A-32BA-4179-A980-BEC1D732F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Title: Joy4</a:t>
            </a:r>
          </a:p>
          <a:p>
            <a:r>
              <a:rPr lang="en-CA" dirty="0"/>
              <a:t>Reflecting...</a:t>
            </a:r>
          </a:p>
          <a:p>
            <a:r>
              <a:rPr lang="en-CA" dirty="0"/>
              <a:t>- What does God want Justin and me to learn?  This is the 4th time I am been given this week!</a:t>
            </a:r>
          </a:p>
          <a:p>
            <a:r>
              <a:rPr lang="en-CA" dirty="0"/>
              <a:t>- The wellspring of Joy: Flowers</a:t>
            </a:r>
          </a:p>
          <a:p>
            <a:r>
              <a:rPr lang="en-CA" dirty="0"/>
              <a:t>     -- receive a flower from Significant Other --&gt; JOY</a:t>
            </a:r>
          </a:p>
          <a:p>
            <a:r>
              <a:rPr lang="en-CA" dirty="0"/>
              <a:t>     -- receive a 1000 flowers from </a:t>
            </a:r>
            <a:r>
              <a:rPr lang="en-CA" dirty="0" err="1"/>
              <a:t>Signicant</a:t>
            </a:r>
            <a:r>
              <a:rPr lang="en-CA" dirty="0"/>
              <a:t> Other --&gt; 100x JOY?</a:t>
            </a:r>
          </a:p>
          <a:p>
            <a:r>
              <a:rPr lang="en-CA" dirty="0"/>
              <a:t>     -- receive 1 flower from an Insurance Salesman  --&gt; same JOY as from your Significant Other</a:t>
            </a:r>
          </a:p>
          <a:p>
            <a:r>
              <a:rPr lang="en-CA" dirty="0"/>
              <a:t> -- CONCLUSION: JOY is based in relationship!</a:t>
            </a:r>
          </a:p>
          <a:p>
            <a:r>
              <a:rPr lang="en-CA" dirty="0"/>
              <a:t>OPPOSITES</a:t>
            </a:r>
          </a:p>
          <a:p>
            <a:r>
              <a:rPr lang="en-CA" dirty="0"/>
              <a:t>- Joy (</a:t>
            </a:r>
            <a:r>
              <a:rPr lang="zh-TW" altLang="en-US" dirty="0"/>
              <a:t>喜樂</a:t>
            </a:r>
            <a:r>
              <a:rPr lang="en-US" altLang="zh-TW" dirty="0"/>
              <a:t>) </a:t>
            </a:r>
            <a:r>
              <a:rPr lang="en-CA" dirty="0"/>
              <a:t>VS Despair (</a:t>
            </a:r>
            <a:r>
              <a:rPr lang="zh-TW" altLang="en-US" dirty="0"/>
              <a:t>絕望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</a:t>
            </a:r>
            <a:r>
              <a:rPr lang="en-CA" dirty="0"/>
              <a:t>If we want to talk about Joy we also need to consider its opposite</a:t>
            </a:r>
          </a:p>
          <a:p>
            <a:r>
              <a:rPr lang="en-CA" dirty="0"/>
              <a:t>- Relationship (</a:t>
            </a:r>
            <a:r>
              <a:rPr lang="zh-TW" altLang="en-US" dirty="0"/>
              <a:t>關係</a:t>
            </a:r>
            <a:r>
              <a:rPr lang="en-US" altLang="zh-TW" dirty="0"/>
              <a:t>) </a:t>
            </a:r>
            <a:r>
              <a:rPr lang="en-CA" dirty="0"/>
              <a:t>VS Separation (</a:t>
            </a:r>
            <a:r>
              <a:rPr lang="zh-TW" altLang="en-US" dirty="0"/>
              <a:t>距離</a:t>
            </a:r>
            <a:r>
              <a:rPr lang="en-US" altLang="zh-TW" dirty="0"/>
              <a:t>) : </a:t>
            </a:r>
            <a:r>
              <a:rPr lang="en-CA" dirty="0"/>
              <a:t>the basis of Despair is separation.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0647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15DF-FAC4-4C93-973C-C3CDF55B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Notes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ABC1A-32BA-4179-A980-BEC1D732F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CA" dirty="0"/>
              <a:t>2 Times of Greatest... </a:t>
            </a:r>
            <a:r>
              <a:rPr lang="zh-TW" altLang="en-US" dirty="0"/>
              <a:t>最大的</a:t>
            </a:r>
            <a:r>
              <a:rPr lang="en-US" altLang="zh-TW" dirty="0"/>
              <a:t>...</a:t>
            </a:r>
          </a:p>
          <a:p>
            <a:r>
              <a:rPr lang="en-US" altLang="zh-TW" dirty="0"/>
              <a:t>2</a:t>
            </a:r>
            <a:r>
              <a:rPr lang="en-CA" dirty="0"/>
              <a:t>a In the Garden </a:t>
            </a:r>
            <a:r>
              <a:rPr lang="zh-TW" altLang="en-US" dirty="0"/>
              <a:t>在花園裡</a:t>
            </a:r>
          </a:p>
          <a:p>
            <a:r>
              <a:rPr lang="zh-TW" altLang="en-US" dirty="0"/>
              <a:t>    </a:t>
            </a:r>
            <a:r>
              <a:rPr lang="en-US" altLang="zh-TW" dirty="0"/>
              <a:t>- </a:t>
            </a:r>
            <a:r>
              <a:rPr lang="en-CA" dirty="0"/>
              <a:t>walking with God</a:t>
            </a:r>
          </a:p>
          <a:p>
            <a:r>
              <a:rPr lang="en-CA" dirty="0"/>
              <a:t>    - going our own way.</a:t>
            </a:r>
          </a:p>
          <a:p>
            <a:r>
              <a:rPr lang="en-CA" dirty="0"/>
              <a:t>2b The Moment of Decision </a:t>
            </a:r>
            <a:r>
              <a:rPr lang="zh-TW" altLang="en-US" dirty="0"/>
              <a:t>決定的時刻</a:t>
            </a:r>
          </a:p>
          <a:p>
            <a:r>
              <a:rPr lang="zh-TW" altLang="en-US" dirty="0"/>
              <a:t>    </a:t>
            </a:r>
            <a:r>
              <a:rPr lang="en-US" altLang="zh-TW" dirty="0"/>
              <a:t>- </a:t>
            </a:r>
            <a:r>
              <a:rPr lang="en-CA" dirty="0"/>
              <a:t>entering into eternal life (we rejoiced, angels rejoice: night to day)</a:t>
            </a:r>
          </a:p>
          <a:p>
            <a:r>
              <a:rPr lang="en-CA" dirty="0"/>
              <a:t>2c Eternity </a:t>
            </a:r>
            <a:r>
              <a:rPr lang="zh-TW" altLang="en-US" dirty="0"/>
              <a:t>永恆</a:t>
            </a:r>
          </a:p>
          <a:p>
            <a:r>
              <a:rPr lang="zh-TW" altLang="en-US" dirty="0"/>
              <a:t>    </a:t>
            </a:r>
            <a:r>
              <a:rPr lang="en-US" altLang="zh-TW" dirty="0"/>
              <a:t>- </a:t>
            </a:r>
            <a:r>
              <a:rPr lang="en-CA" dirty="0"/>
              <a:t>Heaven: no crying (Revelation 21:4), relationship with God, with others</a:t>
            </a:r>
          </a:p>
          <a:p>
            <a:r>
              <a:rPr lang="en-CA" dirty="0"/>
              <a:t>    - Hell: outer darkness, </a:t>
            </a:r>
            <a:r>
              <a:rPr lang="en-CA" dirty="0" err="1"/>
              <a:t>separationweeping</a:t>
            </a:r>
            <a:r>
              <a:rPr lang="en-CA" dirty="0"/>
              <a:t> </a:t>
            </a:r>
            <a:r>
              <a:rPr lang="en-CA" dirty="0" err="1"/>
              <a:t>knashing</a:t>
            </a:r>
            <a:r>
              <a:rPr lang="en-CA" dirty="0"/>
              <a:t> of </a:t>
            </a:r>
            <a:r>
              <a:rPr lang="en-CA" dirty="0" err="1"/>
              <a:t>teath</a:t>
            </a:r>
            <a:r>
              <a:rPr lang="en-CA" dirty="0"/>
              <a:t> (Matthew 22:13)</a:t>
            </a:r>
          </a:p>
          <a:p>
            <a:r>
              <a:rPr lang="en-CA" dirty="0"/>
              <a:t>3 How to Experience Joy?</a:t>
            </a:r>
          </a:p>
          <a:p>
            <a:r>
              <a:rPr lang="en-CA" dirty="0"/>
              <a:t>Decide to Build the Relationship </a:t>
            </a:r>
            <a:r>
              <a:rPr lang="zh-TW" altLang="en-US" dirty="0"/>
              <a:t>建立關係的決定</a:t>
            </a:r>
          </a:p>
          <a:p>
            <a:r>
              <a:rPr lang="en-US" altLang="zh-TW" dirty="0"/>
              <a:t>- </a:t>
            </a:r>
            <a:r>
              <a:rPr lang="en-CA" dirty="0"/>
              <a:t>War is fought in the mind</a:t>
            </a:r>
          </a:p>
          <a:p>
            <a:r>
              <a:rPr lang="en-CA" dirty="0"/>
              <a:t>   : Have we each and all gone blind? Is not the war inside your mind? (John Lennon)</a:t>
            </a:r>
          </a:p>
          <a:p>
            <a:r>
              <a:rPr lang="en-CA" dirty="0"/>
              <a:t>- conscious decision </a:t>
            </a:r>
            <a:r>
              <a:rPr lang="zh-TW" altLang="en-US" dirty="0"/>
              <a:t>有意識</a:t>
            </a:r>
          </a:p>
          <a:p>
            <a:r>
              <a:rPr lang="zh-TW" altLang="en-US" dirty="0"/>
              <a:t>   </a:t>
            </a:r>
            <a:r>
              <a:rPr lang="en-US" altLang="zh-TW" dirty="0"/>
              <a:t>: </a:t>
            </a:r>
            <a:r>
              <a:rPr lang="en-CA" dirty="0"/>
              <a:t>to reject idle thoughts</a:t>
            </a:r>
          </a:p>
          <a:p>
            <a:r>
              <a:rPr lang="en-CA" dirty="0"/>
              <a:t>   : to focus on Jesus (Hb12:2)</a:t>
            </a:r>
          </a:p>
          <a:p>
            <a:r>
              <a:rPr lang="en-CA" dirty="0"/>
              <a:t>- in the now </a:t>
            </a:r>
            <a:r>
              <a:rPr lang="zh-TW" altLang="en-US" dirty="0"/>
              <a:t>在現在</a:t>
            </a:r>
          </a:p>
          <a:p>
            <a:r>
              <a:rPr lang="zh-TW" altLang="en-US" dirty="0"/>
              <a:t>   </a:t>
            </a:r>
            <a:r>
              <a:rPr lang="en-US" altLang="zh-TW" dirty="0"/>
              <a:t>: </a:t>
            </a:r>
            <a:r>
              <a:rPr lang="en-CA" dirty="0"/>
              <a:t>Sin separates (Isaiah 59:2)</a:t>
            </a:r>
          </a:p>
          <a:p>
            <a:r>
              <a:rPr lang="en-CA" dirty="0"/>
              <a:t>   : not just once a day devotions (necessary NOT sufficient)</a:t>
            </a:r>
          </a:p>
          <a:p>
            <a:r>
              <a:rPr lang="en-CA" dirty="0"/>
              <a:t>   : easy to slip away as the sin is in the mind.</a:t>
            </a:r>
          </a:p>
          <a:p>
            <a:r>
              <a:rPr lang="en-CA" dirty="0"/>
              <a:t>4 O come of come </a:t>
            </a:r>
            <a:r>
              <a:rPr lang="en-CA" dirty="0" err="1"/>
              <a:t>emanuel</a:t>
            </a:r>
            <a:endParaRPr lang="en-CA" dirty="0"/>
          </a:p>
          <a:p>
            <a:r>
              <a:rPr lang="en-CA" dirty="0"/>
              <a:t>   : joy relationship (coming </a:t>
            </a:r>
            <a:r>
              <a:rPr lang="en-CA" dirty="0" err="1"/>
              <a:t>emanuel</a:t>
            </a:r>
            <a:r>
              <a:rPr lang="en-CA" dirty="0"/>
              <a:t>)</a:t>
            </a:r>
          </a:p>
          <a:p>
            <a:r>
              <a:rPr lang="en-CA" dirty="0"/>
              <a:t>   : despair of separation (exile...)</a:t>
            </a:r>
          </a:p>
          <a:p>
            <a:r>
              <a:rPr lang="en-CA" dirty="0"/>
              <a:t>--</a:t>
            </a:r>
          </a:p>
          <a:p>
            <a:r>
              <a:rPr lang="en-CA" dirty="0"/>
              <a:t> presentation sequence : 1 joy - despair   2 choice   3 despair-joy</a:t>
            </a:r>
          </a:p>
        </p:txBody>
      </p:sp>
    </p:spTree>
    <p:extLst>
      <p:ext uri="{BB962C8B-B14F-4D97-AF65-F5344CB8AC3E}">
        <p14:creationId xmlns:p14="http://schemas.microsoft.com/office/powerpoint/2010/main" val="763864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15DF-FAC4-4C93-973C-C3CDF55B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Notes (3) --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ABC1A-32BA-4179-A980-BEC1D732F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1 Reflecting </a:t>
            </a:r>
            <a:r>
              <a:rPr lang="zh-TW" altLang="en-US" dirty="0"/>
              <a:t>思考</a:t>
            </a:r>
            <a:r>
              <a:rPr lang="en-US" altLang="zh-TW" dirty="0"/>
              <a:t>...</a:t>
            </a:r>
          </a:p>
          <a:p>
            <a:r>
              <a:rPr lang="en-US" altLang="zh-TW" dirty="0"/>
              <a:t>- </a:t>
            </a:r>
            <a:r>
              <a:rPr lang="en-CA" dirty="0"/>
              <a:t>Joy (</a:t>
            </a:r>
            <a:r>
              <a:rPr lang="zh-TW" altLang="en-US" dirty="0"/>
              <a:t>喜樂</a:t>
            </a:r>
            <a:r>
              <a:rPr lang="en-US" altLang="zh-TW" dirty="0"/>
              <a:t>) </a:t>
            </a:r>
            <a:r>
              <a:rPr lang="en-CA" dirty="0"/>
              <a:t>VS Despair (</a:t>
            </a:r>
            <a:r>
              <a:rPr lang="zh-TW" altLang="en-US" dirty="0"/>
              <a:t>絕望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- </a:t>
            </a:r>
            <a:r>
              <a:rPr lang="en-CA" dirty="0"/>
              <a:t>Relationship (</a:t>
            </a:r>
            <a:r>
              <a:rPr lang="zh-TW" altLang="en-US" dirty="0"/>
              <a:t>關係</a:t>
            </a:r>
            <a:r>
              <a:rPr lang="en-US" altLang="zh-TW" dirty="0"/>
              <a:t>) </a:t>
            </a:r>
            <a:r>
              <a:rPr lang="en-CA" dirty="0"/>
              <a:t>VS Separation(</a:t>
            </a:r>
            <a:r>
              <a:rPr lang="zh-TW" altLang="en-US" dirty="0"/>
              <a:t>距離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2 </a:t>
            </a:r>
            <a:r>
              <a:rPr lang="en-CA" dirty="0"/>
              <a:t>Times of Greatest... </a:t>
            </a:r>
            <a:r>
              <a:rPr lang="zh-TW" altLang="en-US" dirty="0"/>
              <a:t>最大的</a:t>
            </a:r>
            <a:r>
              <a:rPr lang="en-US" altLang="zh-TW" dirty="0"/>
              <a:t>...</a:t>
            </a:r>
          </a:p>
          <a:p>
            <a:r>
              <a:rPr lang="en-US" altLang="zh-TW" dirty="0"/>
              <a:t>2</a:t>
            </a:r>
            <a:r>
              <a:rPr lang="en-CA" dirty="0"/>
              <a:t>a In the Garden </a:t>
            </a:r>
            <a:r>
              <a:rPr lang="zh-TW" altLang="en-US" dirty="0"/>
              <a:t>在花園裡</a:t>
            </a:r>
          </a:p>
          <a:p>
            <a:r>
              <a:rPr lang="en-US" altLang="zh-TW" dirty="0"/>
              <a:t>2</a:t>
            </a:r>
            <a:r>
              <a:rPr lang="en-CA" dirty="0"/>
              <a:t>b The Moment of Decision </a:t>
            </a:r>
            <a:r>
              <a:rPr lang="zh-TW" altLang="en-US" dirty="0"/>
              <a:t>決定的時刻</a:t>
            </a:r>
          </a:p>
          <a:p>
            <a:r>
              <a:rPr lang="en-US" altLang="zh-TW" dirty="0"/>
              <a:t>2</a:t>
            </a:r>
            <a:r>
              <a:rPr lang="en-CA" dirty="0"/>
              <a:t>c Eternity </a:t>
            </a:r>
            <a:r>
              <a:rPr lang="zh-TW" altLang="en-US" dirty="0"/>
              <a:t>永恆</a:t>
            </a:r>
          </a:p>
          <a:p>
            <a:r>
              <a:rPr lang="en-US" altLang="zh-TW" dirty="0"/>
              <a:t>3 </a:t>
            </a:r>
            <a:r>
              <a:rPr lang="en-CA" dirty="0"/>
              <a:t>How to Experience Joy?</a:t>
            </a:r>
          </a:p>
          <a:p>
            <a:r>
              <a:rPr lang="en-CA" dirty="0"/>
              <a:t>Decide to Build the Relationship </a:t>
            </a:r>
            <a:r>
              <a:rPr lang="zh-TW" altLang="en-US" dirty="0"/>
              <a:t>建立關係的決定</a:t>
            </a:r>
          </a:p>
          <a:p>
            <a:r>
              <a:rPr lang="en-US" altLang="zh-TW" dirty="0"/>
              <a:t>- </a:t>
            </a:r>
            <a:r>
              <a:rPr lang="en-CA" dirty="0"/>
              <a:t>in the now </a:t>
            </a:r>
            <a:r>
              <a:rPr lang="zh-TW" altLang="en-US" dirty="0"/>
              <a:t>在現在</a:t>
            </a:r>
          </a:p>
          <a:p>
            <a:r>
              <a:rPr lang="zh-TW" altLang="en-US" dirty="0"/>
              <a:t>   </a:t>
            </a:r>
            <a:r>
              <a:rPr lang="en-US" altLang="zh-TW" dirty="0"/>
              <a:t>: </a:t>
            </a:r>
            <a:r>
              <a:rPr lang="en-CA" dirty="0"/>
              <a:t>Have we each and all gone blind is the war inside your mind?</a:t>
            </a:r>
          </a:p>
          <a:p>
            <a:r>
              <a:rPr lang="en-CA" dirty="0"/>
              <a:t>   : Sin separates</a:t>
            </a:r>
          </a:p>
          <a:p>
            <a:r>
              <a:rPr lang="en-CA" dirty="0"/>
              <a:t>- conscious decision </a:t>
            </a:r>
            <a:r>
              <a:rPr lang="zh-TW" altLang="en-US" dirty="0"/>
              <a:t>有意識</a:t>
            </a:r>
          </a:p>
          <a:p>
            <a:r>
              <a:rPr lang="zh-TW" altLang="en-US" dirty="0"/>
              <a:t>   </a:t>
            </a:r>
            <a:r>
              <a:rPr lang="en-US" altLang="zh-TW" dirty="0"/>
              <a:t>: </a:t>
            </a:r>
            <a:r>
              <a:rPr lang="en-CA" dirty="0"/>
              <a:t>decide to focus on Jesus and reject idle thoughts</a:t>
            </a:r>
          </a:p>
          <a:p>
            <a:r>
              <a:rPr lang="en-CA" dirty="0"/>
              <a:t>- continuous </a:t>
            </a:r>
            <a:r>
              <a:rPr lang="zh-TW" altLang="en-US" dirty="0"/>
              <a:t>不斷</a:t>
            </a:r>
          </a:p>
          <a:p>
            <a:r>
              <a:rPr lang="zh-TW" altLang="en-US" dirty="0"/>
              <a:t>   </a:t>
            </a:r>
            <a:r>
              <a:rPr lang="en-US" altLang="zh-TW" dirty="0"/>
              <a:t>: </a:t>
            </a:r>
            <a:r>
              <a:rPr lang="en-CA" dirty="0"/>
              <a:t>not just once a day devotions (necessary NOT sufficient)</a:t>
            </a:r>
          </a:p>
        </p:txBody>
      </p:sp>
    </p:spTree>
    <p:extLst>
      <p:ext uri="{BB962C8B-B14F-4D97-AF65-F5344CB8AC3E}">
        <p14:creationId xmlns:p14="http://schemas.microsoft.com/office/powerpoint/2010/main" val="2302886088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2731</TotalTime>
  <Words>1148</Words>
  <Application>Microsoft Office PowerPoint</Application>
  <PresentationFormat>On-screen Show (4:3)</PresentationFormat>
  <Paragraphs>124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Galatia SIL</vt:lpstr>
      <vt:lpstr>Algerian</vt:lpstr>
      <vt:lpstr>Times New Roman</vt:lpstr>
      <vt:lpstr>ecp1026.pot</vt:lpstr>
      <vt:lpstr>喜樂 Joy4</vt:lpstr>
      <vt:lpstr>Reflecting 思考...</vt:lpstr>
      <vt:lpstr>Reflecting 思考...</vt:lpstr>
      <vt:lpstr>Times of Greatest 最大的...</vt:lpstr>
      <vt:lpstr>How do I  Experience Joy4?</vt:lpstr>
      <vt:lpstr>Build the Relationship 建立關係的決定</vt:lpstr>
      <vt:lpstr>Benediction: Joy of Jesus</vt:lpstr>
      <vt:lpstr>In the Garden 在花園裡</vt:lpstr>
      <vt:lpstr>The Moment of Decision 決定的時刻</vt:lpstr>
      <vt:lpstr>Eternity 永恆</vt:lpstr>
      <vt:lpstr>Notes (1)</vt:lpstr>
      <vt:lpstr>Notes (2)</vt:lpstr>
      <vt:lpstr>Notes (3) -- Outline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149</cp:revision>
  <cp:lastPrinted>2001-10-23T02:48:11Z</cp:lastPrinted>
  <dcterms:created xsi:type="dcterms:W3CDTF">2001-02-20T10:09:37Z</dcterms:created>
  <dcterms:modified xsi:type="dcterms:W3CDTF">2021-11-30T07:18:24Z</dcterms:modified>
</cp:coreProperties>
</file>