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"/>
  </p:notesMasterIdLst>
  <p:handoutMasterIdLst>
    <p:handoutMasterId r:id="rId8"/>
  </p:handoutMasterIdLst>
  <p:sldIdLst>
    <p:sldId id="256" r:id="rId2"/>
    <p:sldId id="371" r:id="rId3"/>
    <p:sldId id="373" r:id="rId4"/>
    <p:sldId id="372" r:id="rId5"/>
    <p:sldId id="374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2A778841-0806-4C56-B5BE-5840041F16D9}">
          <p14:sldIdLst>
            <p14:sldId id="256"/>
            <p14:sldId id="371"/>
            <p14:sldId id="373"/>
            <p14:sldId id="372"/>
            <p14:sldId id="37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99FF"/>
    <a:srgbClr val="FF0066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146" autoAdjust="0"/>
    <p:restoredTop sz="94660"/>
  </p:normalViewPr>
  <p:slideViewPr>
    <p:cSldViewPr snapToGrid="0">
      <p:cViewPr varScale="1">
        <p:scale>
          <a:sx n="90" d="100"/>
          <a:sy n="90" d="100"/>
        </p:scale>
        <p:origin x="68" y="66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22" d="100"/>
          <a:sy n="122" d="100"/>
        </p:scale>
        <p:origin x="3952" y="1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45AE5AC-33C5-4037-A635-65E5AB83A1C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8C9735-97F5-4D1E-A2FE-F11281A5F9D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CF5062-520C-4340-B773-D299E53070AD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F599C9-8501-44EC-B25B-C8DCA6A151C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BE1049-32F2-4E46-B2FD-B37AD975BCF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396F1E-0001-48D2-9CC7-7D6078524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5491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AF0745-C57D-4E6A-80D3-20B2E29B9989}" type="datetimeFigureOut">
              <a:rPr lang="en-CA" smtClean="0"/>
              <a:t>2025-05-27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882BC7-1040-40C6-9580-738231D1FA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9783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DAA03D-754B-3E39-BBE4-0FB0D31E4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BF958F-6827-7645-0922-B52E3F7D57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067FB0-D453-BF71-C1A3-AB33A42940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altLang="zh-TW" dirty="0"/>
              <a:t>TA reminder: To upload to Portal notification of post and pre reading assignment on day of class.</a:t>
            </a:r>
            <a:endParaRPr lang="zh-TW" alt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9E691F-ADE1-3541-CC10-6B1E8E62C6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82BC7-1040-40C6-9580-738231D1FACC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26765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B3CC8-43FF-84F4-FE48-61D9603847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34C58B-8533-C20A-3502-864FEFEA14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04BBD3-5F06-77AF-400F-A35BA241D4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altLang="zh-TW" dirty="0"/>
              <a:t>TA reminder: To upload to Portal notification of post and pre reading assignment on day of class.</a:t>
            </a:r>
            <a:endParaRPr lang="zh-TW" alt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8E81AC-B4D2-FEAA-064A-6F0A6D1E34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82BC7-1040-40C6-9580-738231D1FACC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40612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846928"/>
            <a:ext cx="8610600" cy="2616200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A599C2-341A-5AE9-194E-CC8C0008CCB9}"/>
              </a:ext>
            </a:extLst>
          </p:cNvPr>
          <p:cNvSpPr txBox="1"/>
          <p:nvPr userDrawn="1"/>
        </p:nvSpPr>
        <p:spPr>
          <a:xfrm>
            <a:off x="827640" y="140987"/>
            <a:ext cx="81569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TW" sz="3600" dirty="0">
                <a:solidFill>
                  <a:srgbClr val="FF0000"/>
                </a:solidFill>
                <a:ea typeface="新細明體" panose="02020500000000000000" pitchFamily="18" charset="-120"/>
              </a:rPr>
              <a:t>From Problem to Solution using UML &amp; C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EDA5D9-57DE-5AAA-C8EA-71D7DAE1FB4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958850" y="3462338"/>
            <a:ext cx="7226300" cy="2833687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dirty="0"/>
              <a:t>Subsection</a:t>
            </a:r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35340"/>
            <a:ext cx="4572000" cy="56924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00" y="935340"/>
            <a:ext cx="4572000" cy="569326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-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35340"/>
            <a:ext cx="4572000" cy="56924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2893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alf-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490" y="216919"/>
            <a:ext cx="8285256" cy="457200"/>
          </a:xfrm>
        </p:spPr>
        <p:txBody>
          <a:bodyPr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B849C5C-2A62-4C58-76F6-E47342EE670C}"/>
              </a:ext>
            </a:extLst>
          </p:cNvPr>
          <p:cNvGrpSpPr/>
          <p:nvPr userDrawn="1"/>
        </p:nvGrpSpPr>
        <p:grpSpPr>
          <a:xfrm>
            <a:off x="156031" y="1700458"/>
            <a:ext cx="3540728" cy="3806980"/>
            <a:chOff x="635383" y="1700458"/>
            <a:chExt cx="3540728" cy="3806980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1E3815C6-CA51-BF1B-DBDB-FEFE033CF2E5}"/>
                </a:ext>
              </a:extLst>
            </p:cNvPr>
            <p:cNvSpPr/>
            <p:nvPr/>
          </p:nvSpPr>
          <p:spPr bwMode="auto">
            <a:xfrm>
              <a:off x="2646771" y="3307229"/>
              <a:ext cx="1529340" cy="66963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CA" sz="3200" dirty="0">
                  <a:solidFill>
                    <a:schemeClr val="tx2"/>
                  </a:solidFill>
                  <a:latin typeface="Consolas" panose="020B0609020204030204" pitchFamily="49" charset="0"/>
                </a:rPr>
                <a:t>c=a;</a:t>
              </a:r>
            </a:p>
          </p:txBody>
        </p:sp>
        <p:sp>
          <p:nvSpPr>
            <p:cNvPr id="6" name="Diamond 5">
              <a:extLst>
                <a:ext uri="{FF2B5EF4-FFF2-40B4-BE49-F238E27FC236}">
                  <a16:creationId xmlns:a16="http://schemas.microsoft.com/office/drawing/2014/main" id="{B14F0807-D7AA-A14A-91A3-C210BED1B409}"/>
                </a:ext>
              </a:extLst>
            </p:cNvPr>
            <p:cNvSpPr/>
            <p:nvPr/>
          </p:nvSpPr>
          <p:spPr bwMode="auto">
            <a:xfrm>
              <a:off x="2204748" y="2393180"/>
              <a:ext cx="430799" cy="470364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00CC7497-D175-4C74-68B0-21854F504C8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15832" y="1700458"/>
              <a:ext cx="0" cy="69272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145DC69-B34A-316F-F0C4-9F8BF9BB5C9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439477" y="2637315"/>
              <a:ext cx="76527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85B8BF39-8961-3FE1-99BE-54F9C23E4FB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635547" y="2637315"/>
              <a:ext cx="836833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9551CD83-2028-5129-8B6E-AE0C73DE4F7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63661" y="2619127"/>
              <a:ext cx="0" cy="69272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7D24DDA6-4101-7224-2716-D0394C2EEE0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72380" y="2614508"/>
              <a:ext cx="0" cy="69272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622906C3-D899-56BE-F59F-76163580EED5}"/>
                </a:ext>
              </a:extLst>
            </p:cNvPr>
            <p:cNvSpPr/>
            <p:nvPr/>
          </p:nvSpPr>
          <p:spPr bwMode="auto">
            <a:xfrm>
              <a:off x="635383" y="3318857"/>
              <a:ext cx="1529340" cy="66963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3200" dirty="0">
                  <a:solidFill>
                    <a:schemeClr val="tx2"/>
                  </a:solidFill>
                  <a:latin typeface="Consolas" panose="020B0609020204030204" pitchFamily="49" charset="0"/>
                </a:rPr>
                <a:t>c=b;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FA35531-EB10-5E7D-0DD4-D3B09A50C662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439477" y="3985817"/>
              <a:ext cx="0" cy="59188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C38C7CD9-28CA-7E77-C696-601288427B89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512795" y="3985817"/>
              <a:ext cx="0" cy="59188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" name="Diamond 14">
              <a:extLst>
                <a:ext uri="{FF2B5EF4-FFF2-40B4-BE49-F238E27FC236}">
                  <a16:creationId xmlns:a16="http://schemas.microsoft.com/office/drawing/2014/main" id="{5A0A29B4-88F8-B25B-DCC8-CE442F0BD283}"/>
                </a:ext>
              </a:extLst>
            </p:cNvPr>
            <p:cNvSpPr/>
            <p:nvPr/>
          </p:nvSpPr>
          <p:spPr bwMode="auto">
            <a:xfrm>
              <a:off x="2204748" y="4344352"/>
              <a:ext cx="430799" cy="470364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D88DC328-DDBD-BAE7-E358-9E20F8153B8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39477" y="4577705"/>
              <a:ext cx="765270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E980C2B8-0DD9-1BFD-F865-70FCF32A2F5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635547" y="4572813"/>
              <a:ext cx="877248" cy="816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9DF7798E-8FCE-FDF0-48DB-B123F423327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20148" y="4814716"/>
              <a:ext cx="0" cy="69272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164E8004-74B1-B41E-70A2-60FC264B6667}"/>
              </a:ext>
            </a:extLst>
          </p:cNvPr>
          <p:cNvSpPr txBox="1"/>
          <p:nvPr userDrawn="1"/>
        </p:nvSpPr>
        <p:spPr>
          <a:xfrm>
            <a:off x="2167419" y="2203485"/>
            <a:ext cx="9071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2800" dirty="0">
                <a:solidFill>
                  <a:schemeClr val="tx2"/>
                </a:solidFill>
                <a:latin typeface="Consolas" panose="020B0609020204030204" pitchFamily="49" charset="0"/>
              </a:rPr>
              <a:t>a&gt;b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731875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alf-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9A4F2653-0CB2-A22C-6D06-190EB738D73E}"/>
              </a:ext>
            </a:extLst>
          </p:cNvPr>
          <p:cNvSpPr/>
          <p:nvPr/>
        </p:nvSpPr>
        <p:spPr bwMode="auto">
          <a:xfrm>
            <a:off x="500340" y="4013207"/>
            <a:ext cx="2307176" cy="907046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5" name="Diamond 24">
            <a:extLst>
              <a:ext uri="{FF2B5EF4-FFF2-40B4-BE49-F238E27FC236}">
                <a16:creationId xmlns:a16="http://schemas.microsoft.com/office/drawing/2014/main" id="{40A58840-83FB-4D5E-7291-A56A71E3AFA7}"/>
              </a:ext>
            </a:extLst>
          </p:cNvPr>
          <p:cNvSpPr/>
          <p:nvPr/>
        </p:nvSpPr>
        <p:spPr bwMode="auto">
          <a:xfrm>
            <a:off x="1326006" y="2512359"/>
            <a:ext cx="649908" cy="637129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CD1B3BB0-5E54-CD76-A34E-8A165720A20F}"/>
              </a:ext>
            </a:extLst>
          </p:cNvPr>
          <p:cNvCxnSpPr>
            <a:cxnSpLocks/>
          </p:cNvCxnSpPr>
          <p:nvPr/>
        </p:nvCxnSpPr>
        <p:spPr bwMode="auto">
          <a:xfrm>
            <a:off x="1656445" y="1574037"/>
            <a:ext cx="0" cy="93832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DC6A0EB-6CE1-0911-3E9D-08D01105D608}"/>
              </a:ext>
            </a:extLst>
          </p:cNvPr>
          <p:cNvCxnSpPr>
            <a:cxnSpLocks/>
          </p:cNvCxnSpPr>
          <p:nvPr/>
        </p:nvCxnSpPr>
        <p:spPr bwMode="auto">
          <a:xfrm flipV="1">
            <a:off x="1649500" y="4920253"/>
            <a:ext cx="0" cy="42510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A50A2BD-A35D-21A2-32E1-2EC053A3AC79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1975914" y="2843050"/>
            <a:ext cx="1113529" cy="1406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787388D-0D77-FD7C-1385-A4A42C6561D2}"/>
              </a:ext>
            </a:extLst>
          </p:cNvPr>
          <p:cNvCxnSpPr>
            <a:cxnSpLocks/>
          </p:cNvCxnSpPr>
          <p:nvPr/>
        </p:nvCxnSpPr>
        <p:spPr bwMode="auto">
          <a:xfrm>
            <a:off x="1650960" y="3074885"/>
            <a:ext cx="0" cy="93832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FA4EAAC-EBB2-1C02-FD9C-0191E4818CA6}"/>
              </a:ext>
            </a:extLst>
          </p:cNvPr>
          <p:cNvCxnSpPr>
            <a:cxnSpLocks/>
          </p:cNvCxnSpPr>
          <p:nvPr/>
        </p:nvCxnSpPr>
        <p:spPr bwMode="auto">
          <a:xfrm flipV="1">
            <a:off x="3089443" y="2857118"/>
            <a:ext cx="0" cy="275433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7F05A6D-111B-5D02-E382-7FF7F013F413}"/>
              </a:ext>
            </a:extLst>
          </p:cNvPr>
          <p:cNvCxnSpPr>
            <a:cxnSpLocks/>
          </p:cNvCxnSpPr>
          <p:nvPr/>
        </p:nvCxnSpPr>
        <p:spPr bwMode="auto">
          <a:xfrm>
            <a:off x="1675494" y="5611453"/>
            <a:ext cx="1413949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E993CCE6-C9A8-9020-D788-4ADB02706293}"/>
              </a:ext>
            </a:extLst>
          </p:cNvPr>
          <p:cNvCxnSpPr>
            <a:cxnSpLocks/>
          </p:cNvCxnSpPr>
          <p:nvPr/>
        </p:nvCxnSpPr>
        <p:spPr bwMode="auto">
          <a:xfrm>
            <a:off x="191010" y="1959581"/>
            <a:ext cx="145849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D732024-2540-E27C-118F-2D48C130673D}"/>
              </a:ext>
            </a:extLst>
          </p:cNvPr>
          <p:cNvCxnSpPr>
            <a:cxnSpLocks/>
          </p:cNvCxnSpPr>
          <p:nvPr/>
        </p:nvCxnSpPr>
        <p:spPr bwMode="auto">
          <a:xfrm>
            <a:off x="1667794" y="5611453"/>
            <a:ext cx="0" cy="93832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1A1470A-1799-974F-E079-485FE6570AC0}"/>
              </a:ext>
            </a:extLst>
          </p:cNvPr>
          <p:cNvCxnSpPr>
            <a:cxnSpLocks/>
          </p:cNvCxnSpPr>
          <p:nvPr/>
        </p:nvCxnSpPr>
        <p:spPr bwMode="auto">
          <a:xfrm>
            <a:off x="158516" y="5345359"/>
            <a:ext cx="151697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302E398-877E-E1E1-3E72-9E1FE2519957}"/>
              </a:ext>
            </a:extLst>
          </p:cNvPr>
          <p:cNvCxnSpPr>
            <a:cxnSpLocks/>
          </p:cNvCxnSpPr>
          <p:nvPr/>
        </p:nvCxnSpPr>
        <p:spPr bwMode="auto">
          <a:xfrm flipV="1">
            <a:off x="191010" y="1928306"/>
            <a:ext cx="0" cy="3417053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88EC837-D5BA-0FA5-FA0C-59E3ECA517B6}"/>
              </a:ext>
            </a:extLst>
          </p:cNvPr>
          <p:cNvSpPr>
            <a:spLocks noGrp="1"/>
          </p:cNvSpPr>
          <p:nvPr userDrawn="1">
            <p:ph sz="quarter" idx="10"/>
          </p:nvPr>
        </p:nvSpPr>
        <p:spPr>
          <a:xfrm>
            <a:off x="3166479" y="812710"/>
            <a:ext cx="5977522" cy="5473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94829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Half-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5C25DEA-EBC0-0E6F-EB1F-BC6AD26586E2}"/>
              </a:ext>
            </a:extLst>
          </p:cNvPr>
          <p:cNvSpPr/>
          <p:nvPr/>
        </p:nvSpPr>
        <p:spPr bwMode="auto">
          <a:xfrm>
            <a:off x="2439326" y="3750802"/>
            <a:ext cx="974683" cy="507250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value*=0.5;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F506145-23A8-89E4-C2F4-FB6F0FDDBB35}"/>
              </a:ext>
            </a:extLst>
          </p:cNvPr>
          <p:cNvCxnSpPr>
            <a:cxnSpLocks/>
            <a:endCxn id="29" idx="0"/>
          </p:cNvCxnSpPr>
          <p:nvPr/>
        </p:nvCxnSpPr>
        <p:spPr bwMode="auto">
          <a:xfrm>
            <a:off x="617411" y="793554"/>
            <a:ext cx="16947" cy="223465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7231BBE-0082-1DC4-CE3A-EEC4D3BF9E72}"/>
              </a:ext>
            </a:extLst>
          </p:cNvPr>
          <p:cNvCxnSpPr>
            <a:cxnSpLocks/>
          </p:cNvCxnSpPr>
          <p:nvPr/>
        </p:nvCxnSpPr>
        <p:spPr bwMode="auto">
          <a:xfrm>
            <a:off x="2935525" y="3219280"/>
            <a:ext cx="0" cy="52474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E6212CB-1BCF-98F7-420D-80B728603CAF}"/>
              </a:ext>
            </a:extLst>
          </p:cNvPr>
          <p:cNvSpPr/>
          <p:nvPr/>
        </p:nvSpPr>
        <p:spPr bwMode="auto">
          <a:xfrm>
            <a:off x="1271391" y="3757584"/>
            <a:ext cx="974683" cy="507250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value*=2.0;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C0049C-EC7B-403F-D97B-14112C4B5DD8}"/>
              </a:ext>
            </a:extLst>
          </p:cNvPr>
          <p:cNvCxnSpPr>
            <a:cxnSpLocks/>
          </p:cNvCxnSpPr>
          <p:nvPr/>
        </p:nvCxnSpPr>
        <p:spPr bwMode="auto">
          <a:xfrm flipV="1">
            <a:off x="1722949" y="4264834"/>
            <a:ext cx="0" cy="44836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BA80A98-5370-B4DC-5995-0B376C4CD7DD}"/>
              </a:ext>
            </a:extLst>
          </p:cNvPr>
          <p:cNvCxnSpPr>
            <a:cxnSpLocks/>
          </p:cNvCxnSpPr>
          <p:nvPr/>
        </p:nvCxnSpPr>
        <p:spPr bwMode="auto">
          <a:xfrm flipV="1">
            <a:off x="2935525" y="4264834"/>
            <a:ext cx="0" cy="44836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0968E41-B297-A128-20AF-AF0A86692E0E}"/>
              </a:ext>
            </a:extLst>
          </p:cNvPr>
          <p:cNvCxnSpPr>
            <a:cxnSpLocks/>
            <a:endCxn id="35" idx="3"/>
          </p:cNvCxnSpPr>
          <p:nvPr/>
        </p:nvCxnSpPr>
        <p:spPr bwMode="auto">
          <a:xfrm flipH="1">
            <a:off x="827269" y="4715670"/>
            <a:ext cx="3231132" cy="2661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9C3C538-2E29-DC80-342F-6B50B843538F}"/>
              </a:ext>
            </a:extLst>
          </p:cNvPr>
          <p:cNvCxnSpPr>
            <a:cxnSpLocks/>
            <a:stCxn id="35" idx="2"/>
          </p:cNvCxnSpPr>
          <p:nvPr/>
        </p:nvCxnSpPr>
        <p:spPr bwMode="auto">
          <a:xfrm flipH="1">
            <a:off x="617411" y="4938768"/>
            <a:ext cx="16947" cy="156273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1189C64-E437-EF3A-4BAA-1005828BF488}"/>
              </a:ext>
            </a:extLst>
          </p:cNvPr>
          <p:cNvSpPr/>
          <p:nvPr/>
        </p:nvSpPr>
        <p:spPr bwMode="auto">
          <a:xfrm>
            <a:off x="90868" y="3753311"/>
            <a:ext cx="974683" cy="507250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N" sz="1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value*=0.0;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8536599-C2A2-7205-71A5-C679948F1385}"/>
              </a:ext>
            </a:extLst>
          </p:cNvPr>
          <p:cNvCxnSpPr>
            <a:cxnSpLocks/>
          </p:cNvCxnSpPr>
          <p:nvPr/>
        </p:nvCxnSpPr>
        <p:spPr bwMode="auto">
          <a:xfrm>
            <a:off x="630367" y="3226062"/>
            <a:ext cx="0" cy="52474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41140463-1DE5-A99C-2AE1-37A32C86A84F}"/>
              </a:ext>
            </a:extLst>
          </p:cNvPr>
          <p:cNvCxnSpPr>
            <a:cxnSpLocks/>
          </p:cNvCxnSpPr>
          <p:nvPr/>
        </p:nvCxnSpPr>
        <p:spPr bwMode="auto">
          <a:xfrm>
            <a:off x="1730126" y="3226062"/>
            <a:ext cx="0" cy="52474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A3E3851-BE3C-194F-C1CB-745240B2450A}"/>
              </a:ext>
            </a:extLst>
          </p:cNvPr>
          <p:cNvCxnSpPr>
            <a:cxnSpLocks/>
          </p:cNvCxnSpPr>
          <p:nvPr/>
        </p:nvCxnSpPr>
        <p:spPr bwMode="auto">
          <a:xfrm flipV="1">
            <a:off x="642310" y="4258052"/>
            <a:ext cx="0" cy="45514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3645212E-413C-E435-DF81-11702EFF2AC7}"/>
              </a:ext>
            </a:extLst>
          </p:cNvPr>
          <p:cNvSpPr/>
          <p:nvPr/>
        </p:nvSpPr>
        <p:spPr bwMode="auto">
          <a:xfrm>
            <a:off x="3623011" y="3744020"/>
            <a:ext cx="974683" cy="507250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N" sz="1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value*=0.9;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0635442B-B87E-3D39-9339-4AF75D56894B}"/>
              </a:ext>
            </a:extLst>
          </p:cNvPr>
          <p:cNvCxnSpPr>
            <a:cxnSpLocks/>
          </p:cNvCxnSpPr>
          <p:nvPr/>
        </p:nvCxnSpPr>
        <p:spPr bwMode="auto">
          <a:xfrm flipH="1">
            <a:off x="630367" y="3236557"/>
            <a:ext cx="3428036" cy="678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019BB45C-E92C-9D0E-6561-532259F6F508}"/>
              </a:ext>
            </a:extLst>
          </p:cNvPr>
          <p:cNvCxnSpPr>
            <a:cxnSpLocks/>
          </p:cNvCxnSpPr>
          <p:nvPr/>
        </p:nvCxnSpPr>
        <p:spPr bwMode="auto">
          <a:xfrm>
            <a:off x="4048241" y="3228571"/>
            <a:ext cx="0" cy="52474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54C2B7F0-5CAE-32D9-FA74-34E38E1107AD}"/>
              </a:ext>
            </a:extLst>
          </p:cNvPr>
          <p:cNvCxnSpPr>
            <a:cxnSpLocks/>
          </p:cNvCxnSpPr>
          <p:nvPr/>
        </p:nvCxnSpPr>
        <p:spPr bwMode="auto">
          <a:xfrm flipV="1">
            <a:off x="4044478" y="4251268"/>
            <a:ext cx="0" cy="45514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Diamond 28">
            <a:extLst>
              <a:ext uri="{FF2B5EF4-FFF2-40B4-BE49-F238E27FC236}">
                <a16:creationId xmlns:a16="http://schemas.microsoft.com/office/drawing/2014/main" id="{D3574FB2-E2C1-3A94-2ABD-AEDA8510E32E}"/>
              </a:ext>
            </a:extLst>
          </p:cNvPr>
          <p:cNvSpPr/>
          <p:nvPr userDrawn="1"/>
        </p:nvSpPr>
        <p:spPr bwMode="auto">
          <a:xfrm>
            <a:off x="441447" y="3028212"/>
            <a:ext cx="385822" cy="392965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1" name="Diamond 30">
            <a:extLst>
              <a:ext uri="{FF2B5EF4-FFF2-40B4-BE49-F238E27FC236}">
                <a16:creationId xmlns:a16="http://schemas.microsoft.com/office/drawing/2014/main" id="{A59D1380-0B36-4A1E-B7A6-3BC0BB83D1AD}"/>
              </a:ext>
            </a:extLst>
          </p:cNvPr>
          <p:cNvSpPr/>
          <p:nvPr userDrawn="1"/>
        </p:nvSpPr>
        <p:spPr bwMode="auto">
          <a:xfrm>
            <a:off x="1528137" y="3041461"/>
            <a:ext cx="385822" cy="392965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2" name="Diamond 31">
            <a:extLst>
              <a:ext uri="{FF2B5EF4-FFF2-40B4-BE49-F238E27FC236}">
                <a16:creationId xmlns:a16="http://schemas.microsoft.com/office/drawing/2014/main" id="{1E9A663E-3A81-4203-2B36-D75701756231}"/>
              </a:ext>
            </a:extLst>
          </p:cNvPr>
          <p:cNvSpPr/>
          <p:nvPr userDrawn="1"/>
        </p:nvSpPr>
        <p:spPr bwMode="auto">
          <a:xfrm>
            <a:off x="2734098" y="3054710"/>
            <a:ext cx="385822" cy="392965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3" name="Diamond 32">
            <a:extLst>
              <a:ext uri="{FF2B5EF4-FFF2-40B4-BE49-F238E27FC236}">
                <a16:creationId xmlns:a16="http://schemas.microsoft.com/office/drawing/2014/main" id="{423E7B01-1CA4-A0F3-A487-8A8EF721931F}"/>
              </a:ext>
            </a:extLst>
          </p:cNvPr>
          <p:cNvSpPr/>
          <p:nvPr userDrawn="1"/>
        </p:nvSpPr>
        <p:spPr bwMode="auto">
          <a:xfrm>
            <a:off x="2742614" y="4517950"/>
            <a:ext cx="385822" cy="392965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4" name="Diamond 33">
            <a:extLst>
              <a:ext uri="{FF2B5EF4-FFF2-40B4-BE49-F238E27FC236}">
                <a16:creationId xmlns:a16="http://schemas.microsoft.com/office/drawing/2014/main" id="{187E6372-DBFC-DFAB-3556-D670E3A143B3}"/>
              </a:ext>
            </a:extLst>
          </p:cNvPr>
          <p:cNvSpPr/>
          <p:nvPr userDrawn="1"/>
        </p:nvSpPr>
        <p:spPr bwMode="auto">
          <a:xfrm>
            <a:off x="1517335" y="4535492"/>
            <a:ext cx="385822" cy="392965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5" name="Diamond 34">
            <a:extLst>
              <a:ext uri="{FF2B5EF4-FFF2-40B4-BE49-F238E27FC236}">
                <a16:creationId xmlns:a16="http://schemas.microsoft.com/office/drawing/2014/main" id="{BC9659C9-A766-3F88-8872-7AC3F0D1339C}"/>
              </a:ext>
            </a:extLst>
          </p:cNvPr>
          <p:cNvSpPr/>
          <p:nvPr userDrawn="1"/>
        </p:nvSpPr>
        <p:spPr bwMode="auto">
          <a:xfrm>
            <a:off x="441447" y="4545803"/>
            <a:ext cx="385822" cy="392965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" name="Rectangle: Single Corner Snipped 2">
            <a:extLst>
              <a:ext uri="{FF2B5EF4-FFF2-40B4-BE49-F238E27FC236}">
                <a16:creationId xmlns:a16="http://schemas.microsoft.com/office/drawing/2014/main" id="{DDB74EC3-879A-73FD-79ED-926A2AB4D6A5}"/>
              </a:ext>
            </a:extLst>
          </p:cNvPr>
          <p:cNvSpPr/>
          <p:nvPr userDrawn="1"/>
        </p:nvSpPr>
        <p:spPr bwMode="auto">
          <a:xfrm>
            <a:off x="986518" y="2364487"/>
            <a:ext cx="873462" cy="601411"/>
          </a:xfrm>
          <a:prstGeom prst="snip1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Check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N" sz="20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status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A506BB0-6314-D1A7-2577-6F2EE4F39926}"/>
              </a:ext>
            </a:extLst>
          </p:cNvPr>
          <p:cNvCxnSpPr>
            <a:cxnSpLocks/>
            <a:stCxn id="3" idx="2"/>
          </p:cNvCxnSpPr>
          <p:nvPr userDrawn="1"/>
        </p:nvCxnSpPr>
        <p:spPr bwMode="auto">
          <a:xfrm flipH="1">
            <a:off x="685778" y="2665193"/>
            <a:ext cx="300740" cy="488883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29B8A692-87A9-EFF6-9C5E-6D9F7A690002}"/>
              </a:ext>
            </a:extLst>
          </p:cNvPr>
          <p:cNvSpPr txBox="1"/>
          <p:nvPr userDrawn="1"/>
        </p:nvSpPr>
        <p:spPr>
          <a:xfrm>
            <a:off x="617411" y="3399225"/>
            <a:ext cx="83708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100" dirty="0">
                <a:solidFill>
                  <a:schemeClr val="tx2"/>
                </a:solidFill>
              </a:rPr>
              <a:t>MARRIED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AF76DD9-835B-D79F-EBB4-A38480A3C435}"/>
              </a:ext>
            </a:extLst>
          </p:cNvPr>
          <p:cNvSpPr txBox="1"/>
          <p:nvPr userDrawn="1"/>
        </p:nvSpPr>
        <p:spPr>
          <a:xfrm>
            <a:off x="1678438" y="3399225"/>
            <a:ext cx="68800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100" dirty="0">
                <a:solidFill>
                  <a:schemeClr val="tx2"/>
                </a:solidFill>
              </a:rPr>
              <a:t>SINGLE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D3985E0-1792-79B8-6F46-075231B0078C}"/>
              </a:ext>
            </a:extLst>
          </p:cNvPr>
          <p:cNvSpPr txBox="1"/>
          <p:nvPr userDrawn="1"/>
        </p:nvSpPr>
        <p:spPr>
          <a:xfrm>
            <a:off x="2896071" y="3390332"/>
            <a:ext cx="9172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100" dirty="0">
                <a:solidFill>
                  <a:schemeClr val="tx2"/>
                </a:solidFill>
              </a:rPr>
              <a:t>DIVORCED</a:t>
            </a:r>
            <a:endParaRPr lang="en-US" sz="11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2968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hyperlink" Target="https://www.bits2c.com/" TargetMode="External"/><Relationship Id="rId5" Type="http://schemas.openxmlformats.org/officeDocument/2006/relationships/slideLayout" Target="../slideLayouts/slideLayout5.xml"/><Relationship Id="rId10" Type="http://schemas.openxmlformats.org/officeDocument/2006/relationships/hyperlink" Target="https://www.sdba.info/" TargetMode="Externa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54346" y="230187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043" y="6623479"/>
            <a:ext cx="7709963" cy="26161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050" dirty="0">
                <a:solidFill>
                  <a:schemeClr val="tx2"/>
                </a:solidFill>
                <a:ea typeface="新細明體" panose="02020500000000000000" pitchFamily="18" charset="-120"/>
              </a:rPr>
              <a:t>©2025 by J. D. White. From Problem Definition to Solution, </a:t>
            </a:r>
            <a:r>
              <a:rPr lang="en-US" altLang="zh-TW" sz="1050" dirty="0">
                <a:solidFill>
                  <a:srgbClr val="FF0000"/>
                </a:solidFill>
                <a:ea typeface="新細明體" panose="02020500000000000000" pitchFamily="18" charset="-120"/>
                <a:hlinkClick r:id="rId10"/>
              </a:rPr>
              <a:t>https://www.sdba.info</a:t>
            </a:r>
            <a:r>
              <a:rPr lang="en-US" altLang="zh-TW" sz="105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1050" dirty="0">
                <a:solidFill>
                  <a:schemeClr val="tx2"/>
                </a:solidFill>
                <a:ea typeface="新細明體" panose="02020500000000000000" pitchFamily="18" charset="-120"/>
              </a:rPr>
              <a:t>and</a:t>
            </a:r>
            <a:r>
              <a:rPr lang="en-US" altLang="zh-TW" sz="105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1050" dirty="0">
                <a:solidFill>
                  <a:srgbClr val="FF0000"/>
                </a:solidFill>
                <a:ea typeface="新細明體" panose="02020500000000000000" pitchFamily="18" charset="-120"/>
                <a:hlinkClick r:id="rId11"/>
              </a:rPr>
              <a:t>https://www.</a:t>
            </a:r>
            <a:r>
              <a:rPr lang="en-US" altLang="zh-TW" sz="1100" dirty="0">
                <a:solidFill>
                  <a:srgbClr val="FF0000"/>
                </a:solidFill>
                <a:ea typeface="新細明體" panose="02020500000000000000" pitchFamily="18" charset="-120"/>
                <a:hlinkClick r:id="rId11"/>
              </a:rPr>
              <a:t>bits2c</a:t>
            </a:r>
            <a:r>
              <a:rPr lang="en-US" altLang="zh-TW" sz="1050" dirty="0">
                <a:solidFill>
                  <a:srgbClr val="FF0000"/>
                </a:solidFill>
                <a:ea typeface="新細明體" panose="02020500000000000000" pitchFamily="18" charset="-120"/>
                <a:hlinkClick r:id="rId11"/>
              </a:rPr>
              <a:t>.com</a:t>
            </a:r>
            <a:r>
              <a:rPr lang="en-US" altLang="zh-TW" sz="105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1050" dirty="0">
                <a:solidFill>
                  <a:schemeClr val="tx2"/>
                </a:solidFill>
                <a:ea typeface="新細明體" panose="02020500000000000000" pitchFamily="18" charset="-120"/>
              </a:rPr>
              <a:t>by VG by Raheem Qaiser</a:t>
            </a:r>
          </a:p>
        </p:txBody>
      </p:sp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-173213" y="777442"/>
            <a:ext cx="9490425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§9 Records</a:t>
            </a:r>
            <a:endParaRPr lang="en-CA" altLang="en-US" sz="2000" dirty="0">
              <a:solidFill>
                <a:schemeClr val="tx2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8FCDF6-7370-EA0D-28B1-262FE2FC511F}"/>
              </a:ext>
            </a:extLst>
          </p:cNvPr>
          <p:cNvGrpSpPr/>
          <p:nvPr userDrawn="1"/>
        </p:nvGrpSpPr>
        <p:grpSpPr>
          <a:xfrm>
            <a:off x="70413" y="57910"/>
            <a:ext cx="658690" cy="675214"/>
            <a:chOff x="70413" y="57910"/>
            <a:chExt cx="780290" cy="780290"/>
          </a:xfrm>
        </p:grpSpPr>
        <p:pic>
          <p:nvPicPr>
            <p:cNvPr id="5" name="Picture 4" descr="A circular black and white circular object with text&#10;&#10;Description automatically generated">
              <a:extLst>
                <a:ext uri="{FF2B5EF4-FFF2-40B4-BE49-F238E27FC236}">
                  <a16:creationId xmlns:a16="http://schemas.microsoft.com/office/drawing/2014/main" id="{889C64C7-D5D2-F109-D2C5-F49E0971F84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13" y="57910"/>
              <a:ext cx="780290" cy="780290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10E3872-B852-9190-1B3B-619625494B3D}"/>
                </a:ext>
              </a:extLst>
            </p:cNvPr>
            <p:cNvSpPr txBox="1"/>
            <p:nvPr userDrawn="1"/>
          </p:nvSpPr>
          <p:spPr>
            <a:xfrm>
              <a:off x="257803" y="256997"/>
              <a:ext cx="3209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>
                  <a:solidFill>
                    <a:srgbClr val="FF0000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C</a:t>
              </a:r>
              <a:endParaRPr lang="en-US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27419579-ECA6-369D-2F1A-820B7F5D7CF3}"/>
              </a:ext>
            </a:extLst>
          </p:cNvPr>
          <p:cNvSpPr txBox="1"/>
          <p:nvPr userDrawn="1"/>
        </p:nvSpPr>
        <p:spPr>
          <a:xfrm>
            <a:off x="8146183" y="6278665"/>
            <a:ext cx="11106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>
                <a:solidFill>
                  <a:schemeClr val="bg1"/>
                </a:solidFill>
              </a:rPr>
              <a:t>vs 2025.05.12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6" r:id="rId3"/>
    <p:sldLayoutId id="2147483786" r:id="rId4"/>
    <p:sldLayoutId id="2147483787" r:id="rId5"/>
    <p:sldLayoutId id="2147483788" r:id="rId6"/>
    <p:sldLayoutId id="2147483789" r:id="rId7"/>
    <p:sldLayoutId id="2147483679" r:id="rId8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AA3F2-AE48-4C1A-A904-18C6A84EA4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846928"/>
            <a:ext cx="8610600" cy="2616200"/>
          </a:xfrm>
        </p:spPr>
        <p:txBody>
          <a:bodyPr/>
          <a:lstStyle/>
          <a:p>
            <a:r>
              <a:rPr lang="en-CA" noProof="0" dirty="0"/>
              <a:t>Moving Past Basic Programming</a:t>
            </a:r>
            <a:br>
              <a:rPr lang="en-CA" noProof="0" dirty="0"/>
            </a:br>
            <a:r>
              <a:rPr lang="en-CA" noProof="0" dirty="0"/>
              <a:t>-- Records --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3E04D5B-E751-A5FB-DF90-AB7D1C763EA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CA" noProof="0" dirty="0"/>
              <a:t>Using only variables, pointers and files   we can do everything</a:t>
            </a:r>
          </a:p>
          <a:p>
            <a:r>
              <a:rPr lang="en-CA" dirty="0"/>
              <a:t>But this may make it simpler…</a:t>
            </a:r>
            <a:endParaRPr lang="en-CA" noProof="0" dirty="0"/>
          </a:p>
        </p:txBody>
      </p:sp>
    </p:spTree>
    <p:extLst>
      <p:ext uri="{BB962C8B-B14F-4D97-AF65-F5344CB8AC3E}">
        <p14:creationId xmlns:p14="http://schemas.microsoft.com/office/powerpoint/2010/main" val="2781359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5F28F0-5406-0288-9C60-CDCA76FAD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79A6521-28F3-EBCC-83B1-58C4304A19ED}"/>
              </a:ext>
            </a:extLst>
          </p:cNvPr>
          <p:cNvSpPr/>
          <p:nvPr/>
        </p:nvSpPr>
        <p:spPr>
          <a:xfrm>
            <a:off x="0" y="3315421"/>
            <a:ext cx="2617773" cy="46473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FBDAD75-00EA-7F99-871A-96BCA7F03CFC}"/>
              </a:ext>
            </a:extLst>
          </p:cNvPr>
          <p:cNvSpPr/>
          <p:nvPr/>
        </p:nvSpPr>
        <p:spPr>
          <a:xfrm>
            <a:off x="-36203" y="5061409"/>
            <a:ext cx="2642756" cy="43047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22B1F1-1E17-0EC8-F0BA-EF5D8A7E0C48}"/>
              </a:ext>
            </a:extLst>
          </p:cNvPr>
          <p:cNvSpPr/>
          <p:nvPr/>
        </p:nvSpPr>
        <p:spPr>
          <a:xfrm>
            <a:off x="93533" y="2132955"/>
            <a:ext cx="2513020" cy="46828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D0DA801-3711-3047-F5D1-CCF511107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346" y="230187"/>
            <a:ext cx="8153400" cy="457200"/>
          </a:xfrm>
        </p:spPr>
        <p:txBody>
          <a:bodyPr/>
          <a:lstStyle/>
          <a:p>
            <a:r>
              <a:rPr lang="en-CA" dirty="0"/>
              <a:t>Records Lesson 1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64A1EF1-0941-2EB1-0A6C-1979CDA8A3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3413"/>
          </a:xfrm>
        </p:spPr>
        <p:txBody>
          <a:bodyPr>
            <a:normAutofit/>
          </a:bodyPr>
          <a:lstStyle/>
          <a:p>
            <a:r>
              <a:rPr lang="en-CA" altLang="zh-TW" dirty="0"/>
              <a:t>Retry M4 || M5_flow || M6_Arrays</a:t>
            </a:r>
          </a:p>
          <a:p>
            <a:r>
              <a:rPr lang="en-CA" altLang="zh-TW" dirty="0"/>
              <a:t>Student </a:t>
            </a:r>
            <a:r>
              <a:rPr lang="en-CA" altLang="zh-TW" dirty="0">
                <a:sym typeface="Wingdings" panose="05000000000000000000" pitchFamily="2" charset="2"/>
              </a:rPr>
              <a:t> Student mentoring</a:t>
            </a:r>
            <a:endParaRPr lang="en-CA" altLang="zh-TW" dirty="0"/>
          </a:p>
          <a:p>
            <a:r>
              <a:rPr lang="en-CA" altLang="zh-TW" dirty="0"/>
              <a:t>Break (10’)</a:t>
            </a:r>
          </a:p>
          <a:p>
            <a:r>
              <a:rPr lang="en-CA" altLang="zh-TW" dirty="0">
                <a:sym typeface="Wingdings" panose="05000000000000000000" pitchFamily="2" charset="2"/>
              </a:rPr>
              <a:t>Theory: Introduction to Records (Raheem)</a:t>
            </a:r>
          </a:p>
          <a:p>
            <a:r>
              <a:rPr lang="en-CA" altLang="zh-TW" dirty="0"/>
              <a:t>Break (10’)</a:t>
            </a:r>
          </a:p>
          <a:p>
            <a:r>
              <a:rPr lang="en-CA" altLang="zh-TW" dirty="0">
                <a:sym typeface="Wingdings" panose="05000000000000000000" pitchFamily="2" charset="2"/>
              </a:rPr>
              <a:t>Theory: Introduction to Records (Raheem)</a:t>
            </a:r>
            <a:endParaRPr lang="en-CA" altLang="zh-TW" dirty="0"/>
          </a:p>
          <a:p>
            <a:r>
              <a:rPr lang="en-CA" altLang="zh-TW" dirty="0"/>
              <a:t>Retry  M5_flow || M6_Arrays</a:t>
            </a:r>
          </a:p>
          <a:p>
            <a:r>
              <a:rPr lang="en-CA" dirty="0"/>
              <a:t>Go Home</a:t>
            </a:r>
          </a:p>
        </p:txBody>
      </p:sp>
    </p:spTree>
    <p:extLst>
      <p:ext uri="{BB962C8B-B14F-4D97-AF65-F5344CB8AC3E}">
        <p14:creationId xmlns:p14="http://schemas.microsoft.com/office/powerpoint/2010/main" val="328396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6E6A4-FCE7-9450-2EBB-FE79CC5FE3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B134CE4-B2E5-96D9-5E15-B87DBCD1DE70}"/>
              </a:ext>
            </a:extLst>
          </p:cNvPr>
          <p:cNvSpPr/>
          <p:nvPr/>
        </p:nvSpPr>
        <p:spPr>
          <a:xfrm>
            <a:off x="0" y="3315421"/>
            <a:ext cx="2617773" cy="46473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275FF8E-B9F9-33C0-CC50-BF9ED403F1D4}"/>
              </a:ext>
            </a:extLst>
          </p:cNvPr>
          <p:cNvSpPr/>
          <p:nvPr/>
        </p:nvSpPr>
        <p:spPr>
          <a:xfrm>
            <a:off x="-1" y="5107932"/>
            <a:ext cx="4525951" cy="43047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22FF75A-8EE9-2C91-CBAE-C7DD558A2038}"/>
              </a:ext>
            </a:extLst>
          </p:cNvPr>
          <p:cNvSpPr/>
          <p:nvPr/>
        </p:nvSpPr>
        <p:spPr>
          <a:xfrm>
            <a:off x="11575" y="2186549"/>
            <a:ext cx="2513020" cy="46828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4C676EA-33D3-E7BF-49E6-1465771AF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346" y="230187"/>
            <a:ext cx="8153400" cy="457200"/>
          </a:xfrm>
        </p:spPr>
        <p:txBody>
          <a:bodyPr/>
          <a:lstStyle/>
          <a:p>
            <a:r>
              <a:rPr lang="en-CA" dirty="0"/>
              <a:t>Records Lesson 2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7B7D064-2195-C897-729F-DA2B2FF47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3413"/>
          </a:xfrm>
        </p:spPr>
        <p:txBody>
          <a:bodyPr>
            <a:normAutofit/>
          </a:bodyPr>
          <a:lstStyle/>
          <a:p>
            <a:r>
              <a:rPr lang="en-CA" altLang="zh-TW" dirty="0"/>
              <a:t>Student</a:t>
            </a:r>
            <a:r>
              <a:rPr lang="en-CA" altLang="zh-TW" dirty="0">
                <a:sym typeface="Wingdings" panose="05000000000000000000" pitchFamily="2" charset="2"/>
              </a:rPr>
              <a:t> Student mentoring</a:t>
            </a:r>
            <a:endParaRPr lang="en-CA" altLang="zh-TW" dirty="0"/>
          </a:p>
          <a:p>
            <a:r>
              <a:rPr lang="en-CA" altLang="zh-TW" dirty="0"/>
              <a:t>Retry: M5_flow || M6_Arrays</a:t>
            </a:r>
          </a:p>
          <a:p>
            <a:r>
              <a:rPr lang="en-CA" altLang="zh-TW" dirty="0"/>
              <a:t>Break (15’)</a:t>
            </a:r>
          </a:p>
          <a:p>
            <a:r>
              <a:rPr lang="en-CA" altLang="zh-TW" dirty="0">
                <a:sym typeface="Wingdings" panose="05000000000000000000" pitchFamily="2" charset="2"/>
              </a:rPr>
              <a:t>Theory: Intro to Arrays of Records &amp; Apply</a:t>
            </a:r>
            <a:endParaRPr lang="en-CA" altLang="zh-TW" dirty="0"/>
          </a:p>
          <a:p>
            <a:r>
              <a:rPr lang="en-CA" altLang="zh-TW" dirty="0"/>
              <a:t>Break (10’)</a:t>
            </a:r>
          </a:p>
          <a:p>
            <a:r>
              <a:rPr lang="en-CA" altLang="zh-TW" dirty="0"/>
              <a:t>Student </a:t>
            </a:r>
            <a:r>
              <a:rPr lang="en-CA" altLang="zh-TW" dirty="0">
                <a:sym typeface="Wingdings" panose="05000000000000000000" pitchFamily="2" charset="2"/>
              </a:rPr>
              <a:t> Student mentoring</a:t>
            </a:r>
            <a:endParaRPr lang="en-CA" altLang="zh-TW" dirty="0"/>
          </a:p>
          <a:p>
            <a:r>
              <a:rPr lang="en-CA" altLang="zh-TW" dirty="0"/>
              <a:t>Last Try:  M4_VP M5_flow || M6_Arrays</a:t>
            </a:r>
          </a:p>
          <a:p>
            <a:r>
              <a:rPr lang="en-CA" dirty="0"/>
              <a:t>Go Home for Vacation.</a:t>
            </a:r>
          </a:p>
        </p:txBody>
      </p:sp>
    </p:spTree>
    <p:extLst>
      <p:ext uri="{BB962C8B-B14F-4D97-AF65-F5344CB8AC3E}">
        <p14:creationId xmlns:p14="http://schemas.microsoft.com/office/powerpoint/2010/main" val="3910600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ECC5E-800B-87FA-03A9-F1CD07682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3C6AD-AA59-A6A7-56D5-C9473DB058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846928"/>
            <a:ext cx="8610600" cy="2616200"/>
          </a:xfrm>
        </p:spPr>
        <p:txBody>
          <a:bodyPr/>
          <a:lstStyle/>
          <a:p>
            <a:r>
              <a:rPr lang="en-CA" noProof="0" dirty="0"/>
              <a:t>Moving Past Basic Programming</a:t>
            </a:r>
            <a:br>
              <a:rPr lang="en-CA" noProof="0" dirty="0"/>
            </a:br>
            <a:r>
              <a:rPr lang="en-CA" noProof="0" dirty="0"/>
              <a:t>-- Records --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CC3E02-8879-8A34-1F8D-5C4E5E1ABDD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CA" dirty="0"/>
              <a:t>Basic Concepts: Using struct </a:t>
            </a:r>
          </a:p>
          <a:p>
            <a:r>
              <a:rPr lang="en-CA" dirty="0"/>
              <a:t>Reference SDBA§2.2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718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6D0818-3E0C-259D-E910-7973EE857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17858-8101-4CD6-A78F-42735ED422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846928"/>
            <a:ext cx="8610600" cy="2616200"/>
          </a:xfrm>
        </p:spPr>
        <p:txBody>
          <a:bodyPr/>
          <a:lstStyle/>
          <a:p>
            <a:r>
              <a:rPr lang="en-CA" noProof="0" dirty="0"/>
              <a:t>Moving Past Basic Programming</a:t>
            </a:r>
            <a:br>
              <a:rPr lang="en-CA" noProof="0" dirty="0"/>
            </a:br>
            <a:r>
              <a:rPr lang="en-CA" noProof="0" dirty="0"/>
              <a:t>-- Records --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8BF070-3E68-DB8D-292B-E6CBD0FC83D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CA" dirty="0"/>
              <a:t>Arrays of Records</a:t>
            </a:r>
          </a:p>
          <a:p>
            <a:r>
              <a:rPr lang="en-CA" dirty="0"/>
              <a:t>Reference SDBA§2.3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329714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C110FC45-D127-442D-A522-6648AA26FEF0}" vid="{7A308FB7-59D1-4068-83B7-F76DA01798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5479</TotalTime>
  <Words>204</Words>
  <Application>Microsoft Office PowerPoint</Application>
  <PresentationFormat>On-screen Show (4:3)</PresentationFormat>
  <Paragraphs>31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新細明體</vt:lpstr>
      <vt:lpstr>Aharoni</vt:lpstr>
      <vt:lpstr>Arial</vt:lpstr>
      <vt:lpstr>Calibri</vt:lpstr>
      <vt:lpstr>Consolas</vt:lpstr>
      <vt:lpstr>Times New Roman</vt:lpstr>
      <vt:lpstr>Wingdings</vt:lpstr>
      <vt:lpstr>ecp1026</vt:lpstr>
      <vt:lpstr>Moving Past Basic Programming -- Records --</vt:lpstr>
      <vt:lpstr>Records Lesson 1</vt:lpstr>
      <vt:lpstr>Records Lesson 2</vt:lpstr>
      <vt:lpstr>Moving Past Basic Programming -- Records --</vt:lpstr>
      <vt:lpstr>Moving Past Basic Programming -- Records --</vt:lpstr>
    </vt:vector>
  </TitlesOfParts>
  <Company>Research Communication: EFL for Science and Engineering Students</Company>
  <LinksUpToDate>false</LinksUpToDate>
  <SharedDoc>false</SharedDoc>
  <HyperlinkBase>http://www.kejiyingwen.com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0Title</dc:title>
  <dc:subject>Template for Lecture Slides for Kejiyingwen</dc:subject>
  <dc:creator>阿里</dc:creator>
  <cp:lastModifiedBy>Jonathon David White</cp:lastModifiedBy>
  <cp:revision>245</cp:revision>
  <dcterms:created xsi:type="dcterms:W3CDTF">2021-11-11T14:49:04Z</dcterms:created>
  <dcterms:modified xsi:type="dcterms:W3CDTF">2025-05-27T12:11:48Z</dcterms:modified>
  <cp:category>course</cp:category>
</cp:coreProperties>
</file>