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94" r:id="rId3"/>
    <p:sldId id="295" r:id="rId4"/>
    <p:sldId id="296" r:id="rId5"/>
    <p:sldId id="304" r:id="rId6"/>
    <p:sldId id="299" r:id="rId7"/>
    <p:sldId id="306" r:id="rId8"/>
    <p:sldId id="305" r:id="rId9"/>
    <p:sldId id="302" r:id="rId10"/>
    <p:sldId id="30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6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97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" y="888606"/>
            <a:ext cx="8610600" cy="2857614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749003" y="125188"/>
            <a:ext cx="8259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>
                <a:solidFill>
                  <a:srgbClr val="FF0000"/>
                </a:solidFill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DEAEF6-9861-2FB2-408B-A0DEA4B19DC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66787" y="3746500"/>
            <a:ext cx="7210426" cy="25654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3645F-0F18-06A6-B9F5-05EBFEE0B2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013" y="765357"/>
            <a:ext cx="8943282" cy="472104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Consolas" panose="020B0609020204030204" pitchFamily="49" charset="0"/>
              </a:defRPr>
            </a:lvl1pPr>
            <a:lvl2pPr marL="457200" indent="0">
              <a:buFontTx/>
              <a:buNone/>
              <a:defRPr sz="1800">
                <a:latin typeface="Consolas" panose="020B0609020204030204" pitchFamily="49" charset="0"/>
              </a:defRPr>
            </a:lvl2pPr>
            <a:lvl3pPr marL="914400" indent="0">
              <a:buFontTx/>
              <a:buNone/>
              <a:defRPr sz="1800">
                <a:latin typeface="Consolas" panose="020B0609020204030204" pitchFamily="49" charset="0"/>
              </a:defRPr>
            </a:lvl3pPr>
            <a:lvl4pPr marL="1371600" indent="0">
              <a:buFontTx/>
              <a:buNone/>
              <a:defRPr sz="1800">
                <a:latin typeface="Consolas" panose="020B0609020204030204" pitchFamily="49" charset="0"/>
              </a:defRPr>
            </a:lvl4pPr>
            <a:lvl5pPr marL="1828800" indent="0">
              <a:buFontTx/>
              <a:buNone/>
              <a:defRPr sz="1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19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85498"/>
            <a:ext cx="8686800" cy="30187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85498"/>
            <a:ext cx="4383011" cy="5842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785498"/>
            <a:ext cx="4267200" cy="58431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Sid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85498"/>
            <a:ext cx="4383011" cy="5842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291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470" y="128677"/>
            <a:ext cx="8362530" cy="5492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" y="769385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769385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8080" y="179915"/>
            <a:ext cx="80997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413" y="759121"/>
            <a:ext cx="8976910" cy="586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and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45183" y="737160"/>
            <a:ext cx="9570989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0" y="-70716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§1.4 Variables, Pointers &amp; </a:t>
            </a:r>
            <a:r>
              <a:rPr lang="en-US" altLang="zh-TW" sz="1800" dirty="0">
                <a:solidFill>
                  <a:schemeClr val="tx2"/>
                </a:solidFill>
                <a:ea typeface="新細明體" panose="02020500000000000000" pitchFamily="18" charset="-120"/>
              </a:rPr>
              <a:t>Functions</a:t>
            </a:r>
            <a:endParaRPr lang="en-CA" altLang="en-US" sz="18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7B9896-C3E0-DF7C-014A-0F768BFC80D1}"/>
              </a:ext>
            </a:extLst>
          </p:cNvPr>
          <p:cNvGrpSpPr>
            <a:grpSpLocks/>
          </p:cNvGrpSpPr>
          <p:nvPr userDrawn="1"/>
        </p:nvGrpSpPr>
        <p:grpSpPr>
          <a:xfrm>
            <a:off x="70413" y="57909"/>
            <a:ext cx="667668" cy="657285"/>
            <a:chOff x="70413" y="57910"/>
            <a:chExt cx="573746" cy="573746"/>
          </a:xfrm>
        </p:grpSpPr>
        <p:pic>
          <p:nvPicPr>
            <p:cNvPr id="5" name="Picture 4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889C64C7-D5D2-F109-D2C5-F49E0971F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573746" cy="57374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0E3872-B852-9190-1B3B-619625494B3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21056" y="186054"/>
              <a:ext cx="3064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600" b="1" dirty="0">
                  <a:solidFill>
                    <a:srgbClr val="FF0000"/>
                  </a:solidFill>
                  <a:latin typeface="Consolas" panose="020B0609020204030204" pitchFamily="49" charset="0"/>
                  <a:cs typeface="Aharoni" panose="02010803020104030203" pitchFamily="2" charset="-79"/>
                </a:rPr>
                <a:t>C</a:t>
              </a:r>
              <a:endPara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6" r:id="rId3"/>
    <p:sldLayoutId id="2147483774" r:id="rId4"/>
    <p:sldLayoutId id="2147483676" r:id="rId5"/>
    <p:sldLayoutId id="2147483777" r:id="rId6"/>
    <p:sldLayoutId id="2147483678" r:id="rId7"/>
    <p:sldLayoutId id="2147483679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§1.4 Variables, Pointers, &amp; Functions</a:t>
            </a:r>
            <a:endParaRPr lang="en-C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9632C7-6368-AD06-7A64-0E6544F9B9F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966788" y="4003741"/>
            <a:ext cx="7210425" cy="205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AD31-2DDD-BFF2-1F54-AD47DE1E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80" y="179915"/>
            <a:ext cx="8099777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Objectives  </a:t>
            </a:r>
            <a:r>
              <a:rPr lang="zh-TW" altLang="en-US" dirty="0"/>
              <a:t>學習目標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E3402-9C6C-E4CB-C46B-8D3ABE8A6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2678"/>
            <a:ext cx="4343401" cy="57251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 this module we will:</a:t>
            </a:r>
          </a:p>
          <a:p>
            <a:pPr lvl="1"/>
            <a:r>
              <a:rPr lang="en-US" dirty="0"/>
              <a:t>Explore the different behavior of variables and pointers as related to functions</a:t>
            </a:r>
          </a:p>
          <a:p>
            <a:r>
              <a:rPr lang="en-US" dirty="0"/>
              <a:t>After this module you should be able to distinguish:</a:t>
            </a:r>
          </a:p>
          <a:p>
            <a:pPr lvl="1"/>
            <a:r>
              <a:rPr lang="en-US" dirty="0"/>
              <a:t>When to pass the value of variable and when to pass its address (memory location)</a:t>
            </a:r>
          </a:p>
          <a:p>
            <a:pPr lvl="1"/>
            <a:r>
              <a:rPr lang="en-US" dirty="0"/>
              <a:t>When to use a variable in a function and when to use a pointer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AB2BA-5641-3D3B-D3D8-73837C08CD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902678"/>
            <a:ext cx="4267200" cy="5725929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在這個單元我們將學會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瞭解在函數下變數與指標的不同</a:t>
            </a:r>
          </a:p>
          <a:p>
            <a:r>
              <a:rPr lang="zh-TW" altLang="en-US" dirty="0"/>
              <a:t>在這個單元之後學生應該能夠分辨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何時傳遞變數的值以及何時傳遞他的位置 </a:t>
            </a:r>
            <a:r>
              <a:rPr lang="en-US" altLang="zh-TW" dirty="0"/>
              <a:t>(</a:t>
            </a:r>
            <a:r>
              <a:rPr lang="zh-TW" altLang="en-US" dirty="0"/>
              <a:t>記憶體區域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在一個函數之下</a:t>
            </a:r>
            <a:r>
              <a:rPr lang="en-US" altLang="zh-TW" dirty="0"/>
              <a:t>,</a:t>
            </a:r>
            <a:r>
              <a:rPr lang="zh-TW" altLang="en-US" dirty="0"/>
              <a:t>何時使用變數</a:t>
            </a:r>
            <a:r>
              <a:rPr lang="en-US" altLang="zh-TW" dirty="0"/>
              <a:t>,</a:t>
            </a:r>
            <a:r>
              <a:rPr lang="zh-TW" altLang="en-US" dirty="0"/>
              <a:t>何時使用指標器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7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EF77B0-6B96-98FE-329F-E7DDEC3BF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80" y="179915"/>
            <a:ext cx="8099777" cy="457200"/>
          </a:xfrm>
        </p:spPr>
        <p:txBody>
          <a:bodyPr/>
          <a:lstStyle/>
          <a:p>
            <a:r>
              <a:rPr lang="en-US" dirty="0"/>
              <a:t>This Module’s Code...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B5F57C-424B-3BBC-CB9B-0A9D56686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3" y="759121"/>
            <a:ext cx="8976910" cy="5868693"/>
          </a:xfrm>
        </p:spPr>
        <p:txBody>
          <a:bodyPr/>
          <a:lstStyle/>
          <a:p>
            <a:r>
              <a:rPr lang="en-US" dirty="0"/>
              <a:t>Declares and initializes two variables in the function main()</a:t>
            </a:r>
          </a:p>
          <a:p>
            <a:r>
              <a:rPr lang="en-US" dirty="0"/>
              <a:t>Passes the address of one variable and the value of the other to function </a:t>
            </a:r>
            <a:r>
              <a:rPr lang="en-US" dirty="0" err="1"/>
              <a:t>func</a:t>
            </a:r>
            <a:r>
              <a:rPr lang="en-US" dirty="0"/>
              <a:t>()</a:t>
            </a:r>
          </a:p>
          <a:p>
            <a:r>
              <a:rPr lang="en-US" dirty="0"/>
              <a:t>Uses a pointer and a variable in the function</a:t>
            </a:r>
          </a:p>
          <a:p>
            <a:r>
              <a:rPr lang="en-US" dirty="0"/>
              <a:t>Prints the value of each before, during and after the function call</a:t>
            </a:r>
          </a:p>
        </p:txBody>
      </p:sp>
    </p:spTree>
    <p:extLst>
      <p:ext uri="{BB962C8B-B14F-4D97-AF65-F5344CB8AC3E}">
        <p14:creationId xmlns:p14="http://schemas.microsoft.com/office/powerpoint/2010/main" val="310103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0691-B224-DD89-52E3-3CB75DA5B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(Preview)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4861E-9799-35EA-B3A6-964A7685B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I visualize with VP diagrams? </a:t>
            </a:r>
          </a:p>
          <a:p>
            <a:r>
              <a:rPr lang="en-US" dirty="0"/>
              <a:t>How can I change the value of a variable in a function?</a:t>
            </a:r>
          </a:p>
          <a:p>
            <a:r>
              <a:rPr lang="en-US" dirty="0"/>
              <a:t>Can I change the location a pointer points to within a function?</a:t>
            </a:r>
          </a:p>
          <a:p>
            <a:r>
              <a:rPr lang="en-US" dirty="0"/>
              <a:t>Can I change the value of a variable without passing its address? </a:t>
            </a:r>
          </a:p>
        </p:txBody>
      </p:sp>
    </p:spTree>
    <p:extLst>
      <p:ext uri="{BB962C8B-B14F-4D97-AF65-F5344CB8AC3E}">
        <p14:creationId xmlns:p14="http://schemas.microsoft.com/office/powerpoint/2010/main" val="4282350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E0691B-FB34-5B9D-B7C7-4F564E090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Code: vpfunc.c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4D15DB-E56D-BBE9-38B0-7B4F915487A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/* vpfunc.c: demo vars, ptrs &amp; functions */</a:t>
            </a:r>
          </a:p>
          <a:p>
            <a:r>
              <a:rPr lang="en-US"/>
              <a:t>/* (c)2001 J. D. White */</a:t>
            </a:r>
          </a:p>
          <a:p>
            <a:r>
              <a:rPr lang="en-US"/>
              <a:t>#include &lt;stdio.h&gt;</a:t>
            </a:r>
          </a:p>
          <a:p>
            <a:r>
              <a:rPr lang="en-US"/>
              <a:t>void func(long *ptr,long int var);</a:t>
            </a:r>
          </a:p>
          <a:p>
            <a:r>
              <a:rPr lang="en-US"/>
              <a:t>int main(void){</a:t>
            </a:r>
          </a:p>
          <a:p>
            <a:r>
              <a:rPr lang="en-US"/>
              <a:t>	long jon=0,ian=0;</a:t>
            </a:r>
          </a:p>
          <a:p>
            <a:r>
              <a:rPr lang="en-US"/>
              <a:t>	fprintf(stdout,"main(): jon=%ld; ian=%ld\n",jon,ian);</a:t>
            </a:r>
          </a:p>
          <a:p>
            <a:r>
              <a:rPr lang="en-US"/>
              <a:t>	func(&amp;jon,ian);</a:t>
            </a:r>
          </a:p>
          <a:p>
            <a:r>
              <a:rPr lang="en-US"/>
              <a:t>	fprintf(stdout,"main(): jon=%ld; ian=%ld\n",jon,ian);</a:t>
            </a:r>
          </a:p>
          <a:p>
            <a:r>
              <a:rPr lang="en-US"/>
              <a:t>	return(0);</a:t>
            </a:r>
          </a:p>
          <a:p>
            <a:r>
              <a:rPr lang="en-US"/>
              <a:t>}</a:t>
            </a:r>
          </a:p>
          <a:p>
            <a:r>
              <a:rPr lang="en-US"/>
              <a:t>void func(long *ptr, long var){</a:t>
            </a:r>
          </a:p>
          <a:p>
            <a:r>
              <a:rPr lang="en-US"/>
              <a:t>	var++;</a:t>
            </a:r>
          </a:p>
          <a:p>
            <a:r>
              <a:rPr lang="en-US"/>
              <a:t>	(*ptr)++;</a:t>
            </a:r>
          </a:p>
          <a:p>
            <a:r>
              <a:rPr lang="en-US"/>
              <a:t>	fprintf(stdout,"func(): *ptr=%ld; var=%ld\n",*ptr, var);</a:t>
            </a:r>
          </a:p>
          <a:p>
            <a:r>
              <a:rPr lang="en-US"/>
              <a:t>}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777E82-2DA1-40B0-8D8B-6C1F6685AE0F}"/>
              </a:ext>
            </a:extLst>
          </p:cNvPr>
          <p:cNvCxnSpPr/>
          <p:nvPr/>
        </p:nvCxnSpPr>
        <p:spPr bwMode="auto">
          <a:xfrm>
            <a:off x="71561" y="5489168"/>
            <a:ext cx="9072439" cy="397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BDFEAF3-12A1-49B4-891B-056777143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949" y="5449412"/>
            <a:ext cx="3452342" cy="943285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0608766-E753-4A78-BCED-A1A575C1131B}"/>
              </a:ext>
            </a:extLst>
          </p:cNvPr>
          <p:cNvSpPr/>
          <p:nvPr/>
        </p:nvSpPr>
        <p:spPr bwMode="auto">
          <a:xfrm>
            <a:off x="77315" y="5695202"/>
            <a:ext cx="3960804" cy="637620"/>
          </a:xfrm>
          <a:prstGeom prst="wedgeRoundRectCallout">
            <a:avLst>
              <a:gd name="adj1" fmla="val 59778"/>
              <a:gd name="adj2" fmla="val -39254"/>
              <a:gd name="adj3" fmla="val 16667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l" rtl="0"/>
            <a:r>
              <a:rPr lang="en-US" sz="18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value of </a:t>
            </a:r>
            <a:r>
              <a:rPr lang="en-US" sz="1800" b="0" i="0" u="none" strike="noStrike" dirty="0" err="1">
                <a:solidFill>
                  <a:srgbClr val="000000"/>
                </a:solidFill>
                <a:latin typeface="Courier New" panose="02070309020205020404" pitchFamily="49" charset="0"/>
                <a:ea typeface="Microsoft YaHei" panose="020B0503020204020204" pitchFamily="34" charset="-122"/>
              </a:rPr>
              <a:t>ian</a:t>
            </a:r>
            <a:r>
              <a:rPr lang="en-US" sz="1800" b="0" i="0" u="none" strike="noStrike" dirty="0">
                <a:solidFill>
                  <a:srgbClr val="000000"/>
                </a:solidFill>
                <a:latin typeface="Lucida Sans" panose="020B0602030504020204" pitchFamily="34" charset="0"/>
                <a:ea typeface="Microsoft YaHei" panose="020B0503020204020204" pitchFamily="34" charset="-122"/>
              </a:rPr>
              <a:t> not changed in </a:t>
            </a:r>
            <a:r>
              <a:rPr lang="en-US" sz="1800" b="0" i="1" u="none" strike="noStrike" dirty="0">
                <a:solidFill>
                  <a:srgbClr val="000000"/>
                </a:solidFill>
                <a:latin typeface="Lucida Sans" panose="020B0602030504020204" pitchFamily="34" charset="0"/>
                <a:ea typeface="Microsoft YaHei" panose="020B0503020204020204" pitchFamily="34" charset="-122"/>
              </a:rPr>
              <a:t>main()</a:t>
            </a:r>
            <a:r>
              <a:rPr lang="en-US" sz="1800" b="0" i="0" u="none" strike="noStrike" dirty="0">
                <a:solidFill>
                  <a:srgbClr val="000000"/>
                </a:solidFill>
                <a:latin typeface="Lucida Sans" panose="020B0602030504020204" pitchFamily="34" charset="0"/>
                <a:ea typeface="Microsoft YaHei" panose="020B0503020204020204" pitchFamily="34" charset="-122"/>
              </a:rPr>
              <a:t> </a:t>
            </a:r>
          </a:p>
          <a:p>
            <a:pPr marR="0" algn="l" rtl="0"/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but value of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  <a:ea typeface="Microsoft YaHei" panose="020B0503020204020204" pitchFamily="34" charset="-122"/>
              </a:rPr>
              <a:t>jon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Lucida Sans" panose="020B0602030504020204" pitchFamily="34" charset="0"/>
                <a:ea typeface="Microsoft YaHei" panose="020B0503020204020204" pitchFamily="34" charset="-122"/>
              </a:rPr>
              <a:t> is changed.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832CB3-94C2-4E4E-8F6B-10C06AB40F4E}"/>
              </a:ext>
            </a:extLst>
          </p:cNvPr>
          <p:cNvSpPr/>
          <p:nvPr/>
        </p:nvSpPr>
        <p:spPr bwMode="auto">
          <a:xfrm>
            <a:off x="5251435" y="1329076"/>
            <a:ext cx="3131389" cy="5865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Function prototype: input data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stored in 1 variable and 1 pointer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080D51-A478-48B7-8C91-24FDFD1213DA}"/>
              </a:ext>
            </a:extLst>
          </p:cNvPr>
          <p:cNvCxnSpPr>
            <a:cxnSpLocks/>
          </p:cNvCxnSpPr>
          <p:nvPr/>
        </p:nvCxnSpPr>
        <p:spPr bwMode="auto">
          <a:xfrm flipH="1">
            <a:off x="4304948" y="1786584"/>
            <a:ext cx="94648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EB2ADA-E818-4AA3-B5EB-DA528C18BA1D}"/>
              </a:ext>
            </a:extLst>
          </p:cNvPr>
          <p:cNvGrpSpPr/>
          <p:nvPr/>
        </p:nvGrpSpPr>
        <p:grpSpPr>
          <a:xfrm>
            <a:off x="2887341" y="2122099"/>
            <a:ext cx="6032753" cy="800296"/>
            <a:chOff x="2887341" y="2122099"/>
            <a:chExt cx="6032753" cy="8002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B1AF67-C21D-49E9-9543-DD60B8FCA75F}"/>
                </a:ext>
              </a:extLst>
            </p:cNvPr>
            <p:cNvSpPr/>
            <p:nvPr/>
          </p:nvSpPr>
          <p:spPr bwMode="auto">
            <a:xfrm>
              <a:off x="4304948" y="2122099"/>
              <a:ext cx="4615146" cy="3660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address of 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>
                      <a:lumMod val="50000"/>
                      <a:lumOff val="50000"/>
                    </a:schemeClr>
                  </a:solidFill>
                  <a:effectLst/>
                  <a:latin typeface="Consolas" panose="020B0609020204030204" pitchFamily="49" charset="0"/>
                </a:rPr>
                <a:t>jon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and value in 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>
                      <a:lumMod val="50000"/>
                      <a:lumOff val="50000"/>
                    </a:schemeClr>
                  </a:solidFill>
                  <a:effectLst/>
                  <a:latin typeface="Consolas" panose="020B0609020204030204" pitchFamily="49" charset="0"/>
                </a:rPr>
                <a:t>ian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passed to </a:t>
              </a:r>
              <a:r>
                <a:rPr kumimoji="0" lang="en-US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func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()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DB8DDCB-1D4B-4BA5-BE3A-F88362D480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887341" y="2922395"/>
              <a:ext cx="49799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5D1ECA-AE2F-4F70-BE2F-37339BD4DA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67291" y="2488133"/>
              <a:ext cx="0" cy="4342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8FB91B7-91C9-4479-9220-7F9CAAAD4D55}"/>
              </a:ext>
            </a:extLst>
          </p:cNvPr>
          <p:cNvSpPr/>
          <p:nvPr/>
        </p:nvSpPr>
        <p:spPr bwMode="auto">
          <a:xfrm>
            <a:off x="3971849" y="4187662"/>
            <a:ext cx="3131389" cy="5865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 stored in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and value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pointed to by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are changed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AD3145-49C6-4ECD-B48C-9087A0F1B4C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579298" y="4480960"/>
            <a:ext cx="1392552" cy="3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ight Brace 20">
            <a:extLst>
              <a:ext uri="{FF2B5EF4-FFF2-40B4-BE49-F238E27FC236}">
                <a16:creationId xmlns:a16="http://schemas.microsoft.com/office/drawing/2014/main" id="{35DBB625-1E31-423B-A3BE-654225F73A8A}"/>
              </a:ext>
            </a:extLst>
          </p:cNvPr>
          <p:cNvSpPr/>
          <p:nvPr/>
        </p:nvSpPr>
        <p:spPr bwMode="auto">
          <a:xfrm>
            <a:off x="2238283" y="4187662"/>
            <a:ext cx="220244" cy="586596"/>
          </a:xfrm>
          <a:prstGeom prst="rightBrace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01B3D99-5D05-4138-BE13-CBACC462A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528" y="6346511"/>
            <a:ext cx="1014717" cy="5128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84C47E-15B4-4BB7-81A2-FFBB42375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645" y="6351842"/>
            <a:ext cx="468810" cy="46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3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A74B-B25F-008A-BB4C-B0BD278D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Changing Contents in a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2D5D1-64F5-330F-1F67-5A6EE50F5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785498"/>
            <a:ext cx="4383011" cy="563255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From main(), you must pass the location (address) that the variable occupies in memory.  </a:t>
            </a:r>
          </a:p>
          <a:p>
            <a:pPr lvl="1"/>
            <a:r>
              <a:rPr lang="en-US" dirty="0"/>
              <a:t>int var;	</a:t>
            </a:r>
          </a:p>
          <a:p>
            <a:pPr lvl="1"/>
            <a:r>
              <a:rPr lang="en-US" dirty="0" err="1"/>
              <a:t>func</a:t>
            </a:r>
            <a:r>
              <a:rPr lang="en-US" dirty="0"/>
              <a:t>(&amp;var);</a:t>
            </a:r>
          </a:p>
          <a:p>
            <a:r>
              <a:rPr lang="en-US" dirty="0"/>
              <a:t>Within the called function, you must declare a pointer to accept the address that is being passed</a:t>
            </a:r>
          </a:p>
          <a:p>
            <a:pPr lvl="1"/>
            <a:r>
              <a:rPr lang="en-US" dirty="0" err="1"/>
              <a:t>func</a:t>
            </a:r>
            <a:r>
              <a:rPr lang="en-US" dirty="0"/>
              <a:t>(int *</a:t>
            </a:r>
            <a:r>
              <a:rPr lang="en-US" dirty="0" err="1"/>
              <a:t>ptr</a:t>
            </a:r>
            <a:r>
              <a:rPr lang="en-US" dirty="0"/>
              <a:t>);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2E7A91-6E45-7484-63F9-E245A55C5A5D}"/>
              </a:ext>
            </a:extLst>
          </p:cNvPr>
          <p:cNvGrpSpPr/>
          <p:nvPr/>
        </p:nvGrpSpPr>
        <p:grpSpPr>
          <a:xfrm>
            <a:off x="4604434" y="1224708"/>
            <a:ext cx="1257904" cy="1577959"/>
            <a:chOff x="5891877" y="3335462"/>
            <a:chExt cx="1257904" cy="285673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4A08F3-45A9-96D8-CBB9-DB8737346D61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E4EEE1A-3524-76A1-E5B3-A73CA9A1D503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DBCF4F-C632-C6C9-88CA-EC7F97BCA2E3}"/>
              </a:ext>
            </a:extLst>
          </p:cNvPr>
          <p:cNvGrpSpPr/>
          <p:nvPr/>
        </p:nvGrpSpPr>
        <p:grpSpPr>
          <a:xfrm>
            <a:off x="4649732" y="1618568"/>
            <a:ext cx="1167307" cy="841500"/>
            <a:chOff x="6877748" y="1750241"/>
            <a:chExt cx="1167307" cy="8415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8863618-932A-108C-9451-E231534847E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A1DF66-00B9-DA53-7BAC-3E909442F7F6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var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0418FE-DE5D-F2E5-004F-7769987F1C81}"/>
              </a:ext>
            </a:extLst>
          </p:cNvPr>
          <p:cNvGrpSpPr/>
          <p:nvPr/>
        </p:nvGrpSpPr>
        <p:grpSpPr>
          <a:xfrm>
            <a:off x="4604434" y="4292128"/>
            <a:ext cx="1257904" cy="1563934"/>
            <a:chOff x="5891877" y="3360853"/>
            <a:chExt cx="1257904" cy="28313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BEDE85-EECA-A2E1-F031-5189FB89738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17B375-9366-6FF0-BA6A-D36C74D88D1B}"/>
                </a:ext>
              </a:extLst>
            </p:cNvPr>
            <p:cNvSpPr txBox="1"/>
            <p:nvPr/>
          </p:nvSpPr>
          <p:spPr>
            <a:xfrm>
              <a:off x="5891877" y="3360853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8F594B-2948-F1FB-A658-A0CAAC5165DE}"/>
              </a:ext>
            </a:extLst>
          </p:cNvPr>
          <p:cNvGrpSpPr/>
          <p:nvPr/>
        </p:nvGrpSpPr>
        <p:grpSpPr>
          <a:xfrm>
            <a:off x="4649732" y="4671963"/>
            <a:ext cx="1167307" cy="841500"/>
            <a:chOff x="6877748" y="1750241"/>
            <a:chExt cx="1167307" cy="8415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ABDD57-0A97-B616-B314-20063BA4DD5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4939B0-31A2-0396-0A04-50D96A592B4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ptr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7EE70700-9208-03B3-71B4-2BD2BCA74528}"/>
              </a:ext>
            </a:extLst>
          </p:cNvPr>
          <p:cNvSpPr/>
          <p:nvPr/>
        </p:nvSpPr>
        <p:spPr bwMode="auto">
          <a:xfrm>
            <a:off x="5018552" y="5085390"/>
            <a:ext cx="486309" cy="435980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92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B9349-69A0-8643-E586-0A5DCFC6B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D0C0B-7DA2-339E-3116-C8843B69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Changing Contents in a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36B11-358A-61C7-475C-5C55FFC07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785498"/>
            <a:ext cx="4383011" cy="563255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From main(), you must pass the location (address) that the  pointer occupies in memory.  </a:t>
            </a:r>
          </a:p>
          <a:p>
            <a:pPr lvl="1"/>
            <a:r>
              <a:rPr lang="en-US" dirty="0"/>
              <a:t>int *</a:t>
            </a:r>
            <a:r>
              <a:rPr lang="en-US" dirty="0" err="1"/>
              <a:t>ptr</a:t>
            </a:r>
            <a:r>
              <a:rPr lang="en-US" dirty="0"/>
              <a:t>;	</a:t>
            </a:r>
          </a:p>
          <a:p>
            <a:pPr lvl="1"/>
            <a:r>
              <a:rPr lang="en-US" dirty="0" err="1"/>
              <a:t>func</a:t>
            </a:r>
            <a:r>
              <a:rPr lang="en-US" dirty="0"/>
              <a:t>(&amp;</a:t>
            </a:r>
            <a:r>
              <a:rPr lang="en-US" dirty="0" err="1"/>
              <a:t>ptr</a:t>
            </a:r>
            <a:r>
              <a:rPr lang="en-US" dirty="0"/>
              <a:t>);</a:t>
            </a:r>
          </a:p>
          <a:p>
            <a:r>
              <a:rPr lang="en-US" dirty="0"/>
              <a:t>Within the called function, you must declare a pointer to accept the address that is being passed</a:t>
            </a:r>
          </a:p>
          <a:p>
            <a:pPr lvl="1"/>
            <a:r>
              <a:rPr lang="en-US" dirty="0" err="1"/>
              <a:t>func</a:t>
            </a:r>
            <a:r>
              <a:rPr lang="en-US" dirty="0"/>
              <a:t>(int **ptr2);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CF3143-AF8A-41AA-ACC7-62C991B4E239}"/>
              </a:ext>
            </a:extLst>
          </p:cNvPr>
          <p:cNvGrpSpPr/>
          <p:nvPr/>
        </p:nvGrpSpPr>
        <p:grpSpPr>
          <a:xfrm>
            <a:off x="4604434" y="1224708"/>
            <a:ext cx="1257904" cy="1577959"/>
            <a:chOff x="5891877" y="3335462"/>
            <a:chExt cx="1257904" cy="28567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8462E4-EEC3-03E3-4564-A373EA7133C5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EDFF8D-0F79-0F06-FC3C-5124B328A4F3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DD7B2A-057E-56E4-1098-6F87A5049D2F}"/>
              </a:ext>
            </a:extLst>
          </p:cNvPr>
          <p:cNvGrpSpPr/>
          <p:nvPr/>
        </p:nvGrpSpPr>
        <p:grpSpPr>
          <a:xfrm>
            <a:off x="4649732" y="1618568"/>
            <a:ext cx="1167307" cy="841500"/>
            <a:chOff x="6877748" y="1750241"/>
            <a:chExt cx="1167307" cy="8415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CB93EA-A3EC-4B36-0894-C90D0C07CB6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C5F080-7501-A435-DCD3-682AD4D6E257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ptr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7ABC0C20-FFBD-85FF-C645-151B8AF83E3B}"/>
              </a:ext>
            </a:extLst>
          </p:cNvPr>
          <p:cNvSpPr/>
          <p:nvPr/>
        </p:nvSpPr>
        <p:spPr bwMode="auto">
          <a:xfrm>
            <a:off x="4990230" y="2031995"/>
            <a:ext cx="486309" cy="435980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9FDA22-A01B-0B3F-3E87-4E6C397E775C}"/>
              </a:ext>
            </a:extLst>
          </p:cNvPr>
          <p:cNvGrpSpPr/>
          <p:nvPr/>
        </p:nvGrpSpPr>
        <p:grpSpPr>
          <a:xfrm>
            <a:off x="4604434" y="4292128"/>
            <a:ext cx="1257904" cy="1563934"/>
            <a:chOff x="5891877" y="3360853"/>
            <a:chExt cx="1257904" cy="28313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8421189-F70A-837A-D775-3A05103CF5F7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212A0F6-8438-E764-607A-FFEE1661A5B9}"/>
                </a:ext>
              </a:extLst>
            </p:cNvPr>
            <p:cNvSpPr txBox="1"/>
            <p:nvPr/>
          </p:nvSpPr>
          <p:spPr>
            <a:xfrm>
              <a:off x="5891877" y="3360853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D86FB3-639F-FD90-4FF6-3E574E2AD0B3}"/>
              </a:ext>
            </a:extLst>
          </p:cNvPr>
          <p:cNvGrpSpPr/>
          <p:nvPr/>
        </p:nvGrpSpPr>
        <p:grpSpPr>
          <a:xfrm>
            <a:off x="4649732" y="4671963"/>
            <a:ext cx="1167307" cy="841500"/>
            <a:chOff x="6877748" y="1750241"/>
            <a:chExt cx="1167307" cy="8415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5614F41-9C2D-7A8D-74F4-1EAA0F131A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9FC72E7-8FAC-245F-FF0C-B0DD4739CA7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ptr2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1D9C6EF9-0AFB-0C2E-80F5-7C671C95E230}"/>
              </a:ext>
            </a:extLst>
          </p:cNvPr>
          <p:cNvSpPr/>
          <p:nvPr/>
        </p:nvSpPr>
        <p:spPr bwMode="auto">
          <a:xfrm>
            <a:off x="5018552" y="5085390"/>
            <a:ext cx="486309" cy="435980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2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E0691B-FB34-5B9D-B7C7-4F564E090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Changing Variable w/o Pointers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4D15DB-E56D-BBE9-38B0-7B4F915487A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/* varfunc.c : changing var w/o pointers */</a:t>
            </a:r>
          </a:p>
          <a:p>
            <a:r>
              <a:rPr lang="en-US"/>
              <a:t>/* (c)2001 J. D. White */</a:t>
            </a:r>
          </a:p>
          <a:p>
            <a:r>
              <a:rPr lang="en-US"/>
              <a:t>#include &lt;stdio.h&gt;</a:t>
            </a:r>
          </a:p>
          <a:p>
            <a:r>
              <a:rPr lang="en-US"/>
              <a:t>long func(long var);</a:t>
            </a:r>
          </a:p>
          <a:p>
            <a:r>
              <a:rPr lang="en-US"/>
              <a:t>int main(void){</a:t>
            </a:r>
          </a:p>
          <a:p>
            <a:r>
              <a:rPr lang="en-US"/>
              <a:t>	long jon=0;</a:t>
            </a:r>
          </a:p>
          <a:p>
            <a:r>
              <a:rPr lang="en-US"/>
              <a:t>	jon=func(jon);</a:t>
            </a:r>
          </a:p>
          <a:p>
            <a:r>
              <a:rPr lang="en-US"/>
              <a:t>	return(0);</a:t>
            </a:r>
          </a:p>
          <a:p>
            <a:r>
              <a:rPr lang="en-US"/>
              <a:t>}</a:t>
            </a:r>
          </a:p>
          <a:p>
            <a:r>
              <a:rPr lang="en-US"/>
              <a:t>long func(long var){</a:t>
            </a:r>
          </a:p>
          <a:p>
            <a:r>
              <a:rPr lang="en-US"/>
              <a:t>	var++;</a:t>
            </a:r>
          </a:p>
          <a:p>
            <a:r>
              <a:rPr lang="en-US"/>
              <a:t>       return(var); </a:t>
            </a:r>
          </a:p>
          <a:p>
            <a:r>
              <a:rPr lang="en-US"/>
              <a:t>}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2BF6B-2764-4398-990F-A617710C2A76}"/>
              </a:ext>
            </a:extLst>
          </p:cNvPr>
          <p:cNvSpPr/>
          <p:nvPr/>
        </p:nvSpPr>
        <p:spPr bwMode="auto">
          <a:xfrm>
            <a:off x="4135751" y="1660122"/>
            <a:ext cx="3131389" cy="5865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Function prototype: input data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stored in 1 variable and 1 pointer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8BDEBA-3497-4D2A-9895-D983E533BCE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743200" y="1953420"/>
            <a:ext cx="1392552" cy="3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A06F174-3D75-4137-8F88-DBB315200C86}"/>
              </a:ext>
            </a:extLst>
          </p:cNvPr>
          <p:cNvSpPr/>
          <p:nvPr/>
        </p:nvSpPr>
        <p:spPr bwMode="auto">
          <a:xfrm>
            <a:off x="4331283" y="2649284"/>
            <a:ext cx="3131389" cy="5865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 in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jon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sent to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func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()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, after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func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()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jon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takes value returned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B29F54-09CA-4E3B-AB13-287B043A7CB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38732" y="2942582"/>
            <a:ext cx="1392552" cy="3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192ABBA-EA9C-45BC-8D9E-ECB1B07F8357}"/>
              </a:ext>
            </a:extLst>
          </p:cNvPr>
          <p:cNvSpPr/>
          <p:nvPr/>
        </p:nvSpPr>
        <p:spPr bwMode="auto">
          <a:xfrm>
            <a:off x="3295701" y="4097399"/>
            <a:ext cx="2771955" cy="29268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 stored in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changed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BFD8267-6D25-49D3-A716-89F53DB1D2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03149" y="4243740"/>
            <a:ext cx="1392552" cy="3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DCCBFC2-3C63-4543-846C-A134EA198F4B}"/>
              </a:ext>
            </a:extLst>
          </p:cNvPr>
          <p:cNvSpPr/>
          <p:nvPr/>
        </p:nvSpPr>
        <p:spPr bwMode="auto">
          <a:xfrm>
            <a:off x="3991977" y="4454202"/>
            <a:ext cx="2771955" cy="29268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 stored in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returned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EA6A739-BEFF-426E-AC62-B04226F9DA2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599425" y="4600543"/>
            <a:ext cx="1392552" cy="3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7A4CCF-E4FF-4A14-9D7A-143CE45CEEE5}"/>
              </a:ext>
            </a:extLst>
          </p:cNvPr>
          <p:cNvSpPr txBox="1"/>
          <p:nvPr/>
        </p:nvSpPr>
        <p:spPr>
          <a:xfrm>
            <a:off x="4261191" y="5318875"/>
            <a:ext cx="4156960" cy="6463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Better Style then using pointers! </a:t>
            </a:r>
          </a:p>
          <a:p>
            <a:r>
              <a:rPr lang="en-US" dirty="0">
                <a:solidFill>
                  <a:schemeClr val="bg1"/>
                </a:solidFill>
              </a:rPr>
              <a:t>It is clear you are changing the variable!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80D691-CA07-4AA9-94E9-B23B32178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778" y="6299132"/>
            <a:ext cx="1108467" cy="5601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27953C-4C4F-440A-9B56-B82DE6218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331" y="6308528"/>
            <a:ext cx="512124" cy="51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66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E9214-27F9-752E-3125-918B03E5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Summary </a:t>
            </a:r>
            <a:r>
              <a:rPr lang="zh-TW" altLang="en-US" dirty="0"/>
              <a:t>總結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3E06C-631A-8DA6-0C6F-EBE77D44D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difference between pointers and variables are clear when one works with functions:</a:t>
            </a:r>
          </a:p>
          <a:p>
            <a:pPr lvl="1"/>
            <a:r>
              <a:rPr lang="en-US" dirty="0"/>
              <a:t>“Call by reference”  (uses pointers)</a:t>
            </a:r>
          </a:p>
          <a:p>
            <a:pPr lvl="1"/>
            <a:r>
              <a:rPr lang="en-US" dirty="0"/>
              <a:t>“Call by value” (makes a copy)</a:t>
            </a:r>
          </a:p>
          <a:p>
            <a:r>
              <a:rPr lang="en-US" dirty="0"/>
              <a:t>“call by value” and using the function return to change the variable avoids “functional side-effects”</a:t>
            </a:r>
          </a:p>
          <a:p>
            <a:r>
              <a:rPr lang="en-US" dirty="0"/>
              <a:t>All data structures are based on combining pointers and variables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CBA6FC-4C53-2B21-2809-797464A0EDD9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當使用函數時</a:t>
            </a:r>
            <a:r>
              <a:rPr lang="en-US" altLang="zh-TW" dirty="0"/>
              <a:t>,</a:t>
            </a:r>
            <a:r>
              <a:rPr lang="zh-TW" altLang="en-US" dirty="0"/>
              <a:t>變數和指標器有明顯的不同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“</a:t>
            </a:r>
            <a:r>
              <a:rPr lang="zh-TW" altLang="en-US" dirty="0"/>
              <a:t>呼叫藉由關連”  </a:t>
            </a:r>
            <a:r>
              <a:rPr lang="en-US" altLang="zh-TW" dirty="0"/>
              <a:t>(</a:t>
            </a:r>
            <a:r>
              <a:rPr lang="zh-TW" altLang="en-US" dirty="0"/>
              <a:t>使用指標器</a:t>
            </a:r>
            <a:r>
              <a:rPr lang="en-US" altLang="zh-TW" dirty="0"/>
              <a:t>)</a:t>
            </a:r>
          </a:p>
          <a:p>
            <a:pPr lvl="1"/>
            <a:r>
              <a:rPr lang="en-US" altLang="zh-TW" dirty="0"/>
              <a:t>“</a:t>
            </a:r>
            <a:r>
              <a:rPr lang="zh-TW" altLang="en-US" dirty="0"/>
              <a:t>呼叫藉由數值” </a:t>
            </a:r>
            <a:r>
              <a:rPr lang="en-US" altLang="zh-TW" dirty="0"/>
              <a:t>(</a:t>
            </a:r>
            <a:r>
              <a:rPr lang="zh-TW" altLang="en-US" dirty="0"/>
              <a:t>產生一份複製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“</a:t>
            </a:r>
            <a:r>
              <a:rPr lang="zh-TW" altLang="en-US" dirty="0"/>
              <a:t>呼叫藉由數值” </a:t>
            </a:r>
            <a:r>
              <a:rPr lang="en-US" altLang="zh-TW" dirty="0"/>
              <a:t>, </a:t>
            </a:r>
            <a:r>
              <a:rPr lang="zh-TW" altLang="en-US" dirty="0"/>
              <a:t>使用函數傳回值去改變變數</a:t>
            </a:r>
            <a:r>
              <a:rPr lang="en-US" altLang="zh-TW" dirty="0"/>
              <a:t>,</a:t>
            </a:r>
            <a:r>
              <a:rPr lang="zh-TW" altLang="en-US" dirty="0"/>
              <a:t>避免“函數副作用”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10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8B193-E0FA-8E8C-477A-191EC80B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Suggested Homework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053E2-320C-B6DF-559F-018641597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main program calling functions to calculate the volume of a sphere.  V= 4/3 pi * r^3.</a:t>
            </a:r>
          </a:p>
          <a:p>
            <a:r>
              <a:rPr lang="en-US" dirty="0"/>
              <a:t>Make two versions of the function: one </a:t>
            </a:r>
          </a:p>
          <a:p>
            <a:pPr lvl="1"/>
            <a:r>
              <a:rPr lang="en-US" dirty="0"/>
              <a:t>“call by reference”</a:t>
            </a:r>
          </a:p>
          <a:p>
            <a:pPr lvl="1"/>
            <a:r>
              <a:rPr lang="en-US" dirty="0"/>
              <a:t>“call by value.” </a:t>
            </a:r>
          </a:p>
          <a:p>
            <a:r>
              <a:rPr lang="en-US" dirty="0"/>
              <a:t>Use the following prototypes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volSphereRef</a:t>
            </a:r>
            <a:r>
              <a:rPr lang="en-US" dirty="0"/>
              <a:t>(double *v, double r);</a:t>
            </a:r>
          </a:p>
          <a:p>
            <a:pPr lvl="1"/>
            <a:r>
              <a:rPr lang="en-US" dirty="0"/>
              <a:t>double </a:t>
            </a:r>
            <a:r>
              <a:rPr lang="en-US" dirty="0" err="1"/>
              <a:t>volSphereValue</a:t>
            </a:r>
            <a:r>
              <a:rPr lang="en-US" dirty="0"/>
              <a:t>(double r);</a:t>
            </a:r>
          </a:p>
          <a:p>
            <a:r>
              <a:rPr lang="en-US" dirty="0"/>
              <a:t>Upload your work via the internet</a:t>
            </a:r>
          </a:p>
        </p:txBody>
      </p:sp>
    </p:spTree>
    <p:extLst>
      <p:ext uri="{BB962C8B-B14F-4D97-AF65-F5344CB8AC3E}">
        <p14:creationId xmlns:p14="http://schemas.microsoft.com/office/powerpoint/2010/main" val="3783869952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2362</TotalTime>
  <Words>940</Words>
  <Application>Microsoft Office PowerPoint</Application>
  <PresentationFormat>On-screen Show (4:3)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Consolas</vt:lpstr>
      <vt:lpstr>Courier New</vt:lpstr>
      <vt:lpstr>Lucida Sans</vt:lpstr>
      <vt:lpstr>Times New Roman</vt:lpstr>
      <vt:lpstr>ecp1026</vt:lpstr>
      <vt:lpstr>§1.4 Variables, Pointers, &amp; Functions</vt:lpstr>
      <vt:lpstr>Objectives  學習目標</vt:lpstr>
      <vt:lpstr>This Module’s Code...</vt:lpstr>
      <vt:lpstr>(Preview) Questions</vt:lpstr>
      <vt:lpstr>Code: vpfunc.c</vt:lpstr>
      <vt:lpstr>Changing Contents in a Function</vt:lpstr>
      <vt:lpstr>Changing Contents in a Function</vt:lpstr>
      <vt:lpstr>Changing Variable w/o Pointers</vt:lpstr>
      <vt:lpstr>Summary 總結</vt:lpstr>
      <vt:lpstr>Suggested Homework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73</cp:revision>
  <dcterms:created xsi:type="dcterms:W3CDTF">2021-11-11T14:49:04Z</dcterms:created>
  <dcterms:modified xsi:type="dcterms:W3CDTF">2025-04-21T09:09:36Z</dcterms:modified>
  <cp:category>course</cp:category>
</cp:coreProperties>
</file>