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349" r:id="rId2"/>
    <p:sldId id="347" r:id="rId3"/>
    <p:sldId id="272" r:id="rId4"/>
    <p:sldId id="348" r:id="rId5"/>
    <p:sldId id="289" r:id="rId6"/>
    <p:sldId id="337" r:id="rId7"/>
    <p:sldId id="313" r:id="rId8"/>
    <p:sldId id="335" r:id="rId9"/>
    <p:sldId id="314" r:id="rId10"/>
    <p:sldId id="315" r:id="rId11"/>
    <p:sldId id="316" r:id="rId12"/>
    <p:sldId id="317" r:id="rId13"/>
    <p:sldId id="318" r:id="rId14"/>
    <p:sldId id="346" r:id="rId15"/>
    <p:sldId id="320" r:id="rId16"/>
    <p:sldId id="321" r:id="rId17"/>
    <p:sldId id="339" r:id="rId18"/>
    <p:sldId id="340" r:id="rId19"/>
    <p:sldId id="341" r:id="rId20"/>
    <p:sldId id="342" r:id="rId21"/>
    <p:sldId id="326" r:id="rId22"/>
    <p:sldId id="328" r:id="rId23"/>
    <p:sldId id="327" r:id="rId24"/>
    <p:sldId id="333" r:id="rId25"/>
    <p:sldId id="343" r:id="rId26"/>
    <p:sldId id="34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49"/>
            <p14:sldId id="347"/>
            <p14:sldId id="272"/>
            <p14:sldId id="348"/>
            <p14:sldId id="289"/>
            <p14:sldId id="337"/>
            <p14:sldId id="313"/>
            <p14:sldId id="335"/>
            <p14:sldId id="314"/>
            <p14:sldId id="315"/>
            <p14:sldId id="316"/>
            <p14:sldId id="317"/>
            <p14:sldId id="318"/>
            <p14:sldId id="346"/>
            <p14:sldId id="320"/>
            <p14:sldId id="321"/>
            <p14:sldId id="339"/>
            <p14:sldId id="340"/>
            <p14:sldId id="341"/>
            <p14:sldId id="342"/>
            <p14:sldId id="326"/>
            <p14:sldId id="328"/>
            <p14:sldId id="327"/>
            <p14:sldId id="333"/>
            <p14:sldId id="343"/>
            <p14:sldId id="3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33CC"/>
    <a:srgbClr val="FF99FF"/>
    <a:srgbClr val="FF3399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5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6" y="6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2BA02-4FF8-3D3F-95EB-708E2C89A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6BCC0-E8FE-8713-74B2-D77D2BBB1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BE5A2-3373-7D78-EA81-E0D21B4FA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6B491-5D4A-3421-B17D-B2E45732C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264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7117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6EF40-D43D-D58C-CF30-B25A7C41C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E0A84E-7C80-8115-1723-AB98F07AF7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6FCD59-C037-9183-76B9-6E03B016F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1C241-57BB-B491-D668-A199DE6C9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3009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1090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Variables in C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434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9F48584-6001-4216-BABE-68854E0402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854" y="2462554"/>
            <a:ext cx="4378706" cy="22098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720FEA-50DA-4037-A543-9CEACACE6780}"/>
              </a:ext>
            </a:extLst>
          </p:cNvPr>
          <p:cNvSpPr/>
          <p:nvPr userDrawn="1"/>
        </p:nvSpPr>
        <p:spPr bwMode="auto">
          <a:xfrm>
            <a:off x="1027709" y="2644503"/>
            <a:ext cx="991565" cy="4572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BB3CAB-D189-4866-86AB-95B086FEF35F}"/>
              </a:ext>
            </a:extLst>
          </p:cNvPr>
          <p:cNvSpPr/>
          <p:nvPr userDrawn="1"/>
        </p:nvSpPr>
        <p:spPr bwMode="auto">
          <a:xfrm>
            <a:off x="1065967" y="3756298"/>
            <a:ext cx="991565" cy="4572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7BA6D6-3909-47DE-A01A-3EFF9CA73C03}"/>
              </a:ext>
            </a:extLst>
          </p:cNvPr>
          <p:cNvSpPr/>
          <p:nvPr userDrawn="1"/>
        </p:nvSpPr>
        <p:spPr bwMode="auto">
          <a:xfrm>
            <a:off x="2590522" y="2644503"/>
            <a:ext cx="991565" cy="4572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1504E2-415C-4B2E-AB84-3D7521D36E8B}"/>
              </a:ext>
            </a:extLst>
          </p:cNvPr>
          <p:cNvSpPr/>
          <p:nvPr userDrawn="1"/>
        </p:nvSpPr>
        <p:spPr bwMode="auto">
          <a:xfrm>
            <a:off x="2626368" y="3783618"/>
            <a:ext cx="991565" cy="4572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9D14DD-8CFA-45F6-BDA7-02ADF393C8A4}"/>
              </a:ext>
            </a:extLst>
          </p:cNvPr>
          <p:cNvSpPr txBox="1"/>
          <p:nvPr userDrawn="1"/>
        </p:nvSpPr>
        <p:spPr>
          <a:xfrm>
            <a:off x="1296506" y="2277888"/>
            <a:ext cx="21852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R1               </a:t>
            </a:r>
            <a:r>
              <a:rPr lang="en-US" sz="2400" dirty="0" err="1">
                <a:solidFill>
                  <a:schemeClr val="tx2"/>
                </a:solidFill>
              </a:rPr>
              <a:t>ann</a:t>
            </a:r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R2               sue</a:t>
            </a:r>
          </a:p>
          <a:p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EEF19-C789-4D28-A986-0DC3FE30670E}"/>
              </a:ext>
            </a:extLst>
          </p:cNvPr>
          <p:cNvSpPr/>
          <p:nvPr userDrawn="1"/>
        </p:nvSpPr>
        <p:spPr>
          <a:xfrm>
            <a:off x="1872948" y="214189"/>
            <a:ext cx="59683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4400" dirty="0">
                <a:solidFill>
                  <a:srgbClr val="0033CC"/>
                </a:solidFill>
              </a:rPr>
              <a:t>4. Computer Calculations</a:t>
            </a:r>
            <a:endParaRPr lang="en-IN" sz="4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19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A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="1">
                <a:solidFill>
                  <a:srgbClr val="FF0000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587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59" y="1043303"/>
            <a:ext cx="8894251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de Walkthrough 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B0627D-3D75-46AF-8195-88BBB2CA58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9269"/>
            <a:ext cx="4059324" cy="57459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E92926-964C-47F9-98F1-47DBDAC251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26182"/>
            <a:ext cx="4059324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18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de Walkthrough 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48CFAF-1F08-4887-81C7-07E7E88D699C}"/>
              </a:ext>
            </a:extLst>
          </p:cNvPr>
          <p:cNvGrpSpPr/>
          <p:nvPr userDrawn="1"/>
        </p:nvGrpSpPr>
        <p:grpSpPr>
          <a:xfrm>
            <a:off x="3809998" y="2469243"/>
            <a:ext cx="557932" cy="2401060"/>
            <a:chOff x="3809998" y="2469243"/>
            <a:chExt cx="557932" cy="2401060"/>
          </a:xfrm>
        </p:grpSpPr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467554B8-C34E-4CE0-976E-A95E982D78A5}"/>
                </a:ext>
              </a:extLst>
            </p:cNvPr>
            <p:cNvSpPr/>
            <p:nvPr/>
          </p:nvSpPr>
          <p:spPr bwMode="auto">
            <a:xfrm>
              <a:off x="3810000" y="2469243"/>
              <a:ext cx="275863" cy="1083124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EB5C8D09-30BA-4ED9-94DD-E67D8BE7F58A}"/>
                </a:ext>
              </a:extLst>
            </p:cNvPr>
            <p:cNvSpPr/>
            <p:nvPr/>
          </p:nvSpPr>
          <p:spPr bwMode="auto">
            <a:xfrm>
              <a:off x="3809999" y="3598127"/>
              <a:ext cx="275863" cy="83883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B57151C4-0E9B-4946-BC8B-977DA569F038}"/>
                </a:ext>
              </a:extLst>
            </p:cNvPr>
            <p:cNvSpPr/>
            <p:nvPr/>
          </p:nvSpPr>
          <p:spPr bwMode="auto">
            <a:xfrm>
              <a:off x="3809998" y="4569902"/>
              <a:ext cx="275863" cy="250103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35172F-2915-4834-8039-C6AAA42F2C06}"/>
                </a:ext>
              </a:extLst>
            </p:cNvPr>
            <p:cNvSpPr txBox="1"/>
            <p:nvPr/>
          </p:nvSpPr>
          <p:spPr>
            <a:xfrm>
              <a:off x="4006448" y="282517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endParaRPr lang="en-I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5BBB81-6DB5-471E-9DC5-7AF727D224FA}"/>
                </a:ext>
              </a:extLst>
            </p:cNvPr>
            <p:cNvSpPr txBox="1"/>
            <p:nvPr/>
          </p:nvSpPr>
          <p:spPr>
            <a:xfrm>
              <a:off x="4016552" y="383095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C558A7-53DA-4F83-ACC5-66C7556BD2FD}"/>
                </a:ext>
              </a:extLst>
            </p:cNvPr>
            <p:cNvSpPr txBox="1"/>
            <p:nvPr/>
          </p:nvSpPr>
          <p:spPr>
            <a:xfrm>
              <a:off x="4016552" y="450097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</a:t>
              </a:r>
              <a:endParaRPr lang="en-IN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824549E-79C4-411D-955C-20A25D98F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794"/>
            <a:ext cx="4646251" cy="572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5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de Walkthrough 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5E5BBCCD-AB73-4DE1-842A-6243F764D7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794"/>
            <a:ext cx="4646251" cy="57255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BBA0727-87CD-4C0F-9CF4-C2933B12946E}"/>
              </a:ext>
            </a:extLst>
          </p:cNvPr>
          <p:cNvGrpSpPr/>
          <p:nvPr userDrawn="1"/>
        </p:nvGrpSpPr>
        <p:grpSpPr>
          <a:xfrm>
            <a:off x="3809998" y="2469243"/>
            <a:ext cx="557932" cy="2401060"/>
            <a:chOff x="3809998" y="2469243"/>
            <a:chExt cx="557932" cy="2401060"/>
          </a:xfrm>
        </p:grpSpPr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8F09B862-89CC-4F9C-8916-D9F8978CA9C6}"/>
                </a:ext>
              </a:extLst>
            </p:cNvPr>
            <p:cNvSpPr/>
            <p:nvPr/>
          </p:nvSpPr>
          <p:spPr bwMode="auto">
            <a:xfrm>
              <a:off x="3810000" y="2469243"/>
              <a:ext cx="275863" cy="1083124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B1E6EDBA-2A06-4D2A-9507-A265328C3355}"/>
                </a:ext>
              </a:extLst>
            </p:cNvPr>
            <p:cNvSpPr/>
            <p:nvPr/>
          </p:nvSpPr>
          <p:spPr bwMode="auto">
            <a:xfrm>
              <a:off x="3809999" y="3598127"/>
              <a:ext cx="275863" cy="83883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10CAEA6A-A9DD-448F-BC74-9F3846C252C5}"/>
                </a:ext>
              </a:extLst>
            </p:cNvPr>
            <p:cNvSpPr/>
            <p:nvPr/>
          </p:nvSpPr>
          <p:spPr bwMode="auto">
            <a:xfrm>
              <a:off x="3809998" y="4569902"/>
              <a:ext cx="275863" cy="250103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4B8CB3-A144-437D-9590-5B42B59FBDB6}"/>
                </a:ext>
              </a:extLst>
            </p:cNvPr>
            <p:cNvSpPr txBox="1"/>
            <p:nvPr/>
          </p:nvSpPr>
          <p:spPr>
            <a:xfrm>
              <a:off x="4006448" y="282517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endParaRPr lang="en-IN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69F43D-C076-4C16-A55D-4D39A4D811C0}"/>
                </a:ext>
              </a:extLst>
            </p:cNvPr>
            <p:cNvSpPr txBox="1"/>
            <p:nvPr/>
          </p:nvSpPr>
          <p:spPr>
            <a:xfrm>
              <a:off x="4016552" y="383095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7921A3-10F2-4651-AD52-973FC03EB22F}"/>
                </a:ext>
              </a:extLst>
            </p:cNvPr>
            <p:cNvSpPr txBox="1"/>
            <p:nvPr/>
          </p:nvSpPr>
          <p:spPr>
            <a:xfrm>
              <a:off x="4016552" y="450097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</a:t>
              </a:r>
              <a:endParaRPr lang="en-IN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2265306-560D-F42F-D351-04DDE7B34940}"/>
              </a:ext>
            </a:extLst>
          </p:cNvPr>
          <p:cNvSpPr txBox="1"/>
          <p:nvPr userDrawn="1"/>
        </p:nvSpPr>
        <p:spPr>
          <a:xfrm>
            <a:off x="4731003" y="1029311"/>
            <a:ext cx="1477700" cy="3046988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FF8996-CA71-1902-DFA7-2E14DC42321C}"/>
              </a:ext>
            </a:extLst>
          </p:cNvPr>
          <p:cNvGrpSpPr/>
          <p:nvPr userDrawn="1"/>
        </p:nvGrpSpPr>
        <p:grpSpPr>
          <a:xfrm>
            <a:off x="4817812" y="1345493"/>
            <a:ext cx="1304081" cy="820744"/>
            <a:chOff x="-1539431" y="2559732"/>
            <a:chExt cx="1304081" cy="82074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BA39D69-61D8-BFE3-C60D-ECD305C823A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1AD5256-5CEC-9374-8BE5-2478D74D5655}"/>
                </a:ext>
              </a:extLst>
            </p:cNvPr>
            <p:cNvSpPr/>
            <p:nvPr/>
          </p:nvSpPr>
          <p:spPr>
            <a:xfrm>
              <a:off x="-1201740" y="2559732"/>
              <a:ext cx="6286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ann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6AAD298-E5EE-DDF7-953F-D95F5CFED10B}"/>
              </a:ext>
            </a:extLst>
          </p:cNvPr>
          <p:cNvGrpSpPr/>
          <p:nvPr userDrawn="1"/>
        </p:nvGrpSpPr>
        <p:grpSpPr>
          <a:xfrm>
            <a:off x="4817812" y="2218430"/>
            <a:ext cx="1304081" cy="820744"/>
            <a:chOff x="-1539431" y="2559732"/>
            <a:chExt cx="1304081" cy="82074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FFB4F7A-CC70-C5F0-F13E-C10CEE3B76A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2806BAC-0A64-B3AA-4D2B-FA3FC7B1D0E1}"/>
                </a:ext>
              </a:extLst>
            </p:cNvPr>
            <p:cNvSpPr/>
            <p:nvPr/>
          </p:nvSpPr>
          <p:spPr>
            <a:xfrm>
              <a:off x="-1184909" y="2559732"/>
              <a:ext cx="5950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sue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8ADE8E-BA60-0C65-FF55-0D9AFCE0FD87}"/>
              </a:ext>
            </a:extLst>
          </p:cNvPr>
          <p:cNvGrpSpPr/>
          <p:nvPr userDrawn="1"/>
        </p:nvGrpSpPr>
        <p:grpSpPr>
          <a:xfrm>
            <a:off x="4818870" y="3134527"/>
            <a:ext cx="1304081" cy="820744"/>
            <a:chOff x="-1539431" y="2559732"/>
            <a:chExt cx="1304081" cy="82074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C6DB35B-2A42-AB52-3071-0D165BE86370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17C6F82-464A-80CD-0FB5-33D222967CA0}"/>
                </a:ext>
              </a:extLst>
            </p:cNvPr>
            <p:cNvSpPr/>
            <p:nvPr/>
          </p:nvSpPr>
          <p:spPr>
            <a:xfrm>
              <a:off x="-1184107" y="2559732"/>
              <a:ext cx="593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jim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29D8819-763C-E81F-9B3D-447DD6AED515}"/>
              </a:ext>
            </a:extLst>
          </p:cNvPr>
          <p:cNvSpPr txBox="1"/>
          <p:nvPr userDrawn="1"/>
        </p:nvSpPr>
        <p:spPr>
          <a:xfrm>
            <a:off x="4817813" y="3528873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0.53e-1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EE6AE45-45EF-D2B0-C03E-A27BDDBA2783}"/>
              </a:ext>
            </a:extLst>
          </p:cNvPr>
          <p:cNvSpPr txBox="1"/>
          <p:nvPr userDrawn="1"/>
        </p:nvSpPr>
        <p:spPr>
          <a:xfrm>
            <a:off x="5224090" y="260760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65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58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de Walkthrough 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81980DB-D316-423F-AB91-E34F5E0062B3}"/>
              </a:ext>
            </a:extLst>
          </p:cNvPr>
          <p:cNvGrpSpPr/>
          <p:nvPr userDrawn="1"/>
        </p:nvGrpSpPr>
        <p:grpSpPr>
          <a:xfrm>
            <a:off x="2557746" y="2231786"/>
            <a:ext cx="1304081" cy="820744"/>
            <a:chOff x="-1539431" y="2559732"/>
            <a:chExt cx="1304081" cy="8207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18B15A7-A331-4780-A0A8-6B42CCC0F95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EFC5A7-6D55-42ED-8BC4-18DB29BDDBD6}"/>
                </a:ext>
              </a:extLst>
            </p:cNvPr>
            <p:cNvSpPr/>
            <p:nvPr/>
          </p:nvSpPr>
          <p:spPr>
            <a:xfrm>
              <a:off x="-1201740" y="2559732"/>
              <a:ext cx="6286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ann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B8EBC2C-799E-4FA0-8BA9-F1A2ECAD204E}"/>
              </a:ext>
            </a:extLst>
          </p:cNvPr>
          <p:cNvGrpSpPr/>
          <p:nvPr userDrawn="1"/>
        </p:nvGrpSpPr>
        <p:grpSpPr>
          <a:xfrm>
            <a:off x="524408" y="3700238"/>
            <a:ext cx="1304081" cy="820744"/>
            <a:chOff x="-1539431" y="2559732"/>
            <a:chExt cx="1304081" cy="8207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10726C-D906-49B9-8B53-72C39DBBAD7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9921BF-D357-4B46-9158-E9D27249EBFA}"/>
                </a:ext>
              </a:extLst>
            </p:cNvPr>
            <p:cNvSpPr/>
            <p:nvPr/>
          </p:nvSpPr>
          <p:spPr>
            <a:xfrm>
              <a:off x="-1159261" y="2559732"/>
              <a:ext cx="54374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R2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EFDA70B-9402-4271-9A3A-31938A694B56}"/>
              </a:ext>
            </a:extLst>
          </p:cNvPr>
          <p:cNvSpPr/>
          <p:nvPr userDrawn="1"/>
        </p:nvSpPr>
        <p:spPr bwMode="auto">
          <a:xfrm>
            <a:off x="530216" y="2616550"/>
            <a:ext cx="1304081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4B5131-5559-432B-B22A-6D0ECB5428EC}"/>
              </a:ext>
            </a:extLst>
          </p:cNvPr>
          <p:cNvSpPr/>
          <p:nvPr userDrawn="1"/>
        </p:nvSpPr>
        <p:spPr>
          <a:xfrm>
            <a:off x="910386" y="2231786"/>
            <a:ext cx="543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R1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189701-8E15-4A89-8718-3A63FB580C7D}"/>
              </a:ext>
            </a:extLst>
          </p:cNvPr>
          <p:cNvGrpSpPr/>
          <p:nvPr userDrawn="1"/>
        </p:nvGrpSpPr>
        <p:grpSpPr>
          <a:xfrm>
            <a:off x="2557744" y="3661656"/>
            <a:ext cx="1304081" cy="859326"/>
            <a:chOff x="-1896243" y="305243"/>
            <a:chExt cx="1304081" cy="85932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4E2262-D467-4035-BE8A-380260D1D6A6}"/>
                </a:ext>
              </a:extLst>
            </p:cNvPr>
            <p:cNvSpPr/>
            <p:nvPr/>
          </p:nvSpPr>
          <p:spPr bwMode="auto">
            <a:xfrm>
              <a:off x="-1896243" y="728589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44B906-648E-418E-BC20-698D30551BD1}"/>
                </a:ext>
              </a:extLst>
            </p:cNvPr>
            <p:cNvSpPr/>
            <p:nvPr/>
          </p:nvSpPr>
          <p:spPr>
            <a:xfrm>
              <a:off x="-1541722" y="305243"/>
              <a:ext cx="5950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sue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A15A324-7C25-474A-9ABC-525D27BFCF2C}"/>
              </a:ext>
            </a:extLst>
          </p:cNvPr>
          <p:cNvSpPr/>
          <p:nvPr userDrawn="1"/>
        </p:nvSpPr>
        <p:spPr>
          <a:xfrm>
            <a:off x="524408" y="1807905"/>
            <a:ext cx="3337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CPU                Memory</a:t>
            </a:r>
            <a:endParaRPr lang="en-IN" sz="2400" b="1" dirty="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CBAED6-AFA2-43DA-8CB0-FE2B28546E37}"/>
              </a:ext>
            </a:extLst>
          </p:cNvPr>
          <p:cNvSpPr/>
          <p:nvPr userDrawn="1"/>
        </p:nvSpPr>
        <p:spPr>
          <a:xfrm>
            <a:off x="326259" y="1092303"/>
            <a:ext cx="3733714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= 2*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+ sue;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5BE4EB6-35AD-4DDD-B338-A417F60E59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294" y="2389861"/>
            <a:ext cx="4378706" cy="220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79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printf(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AE789-9800-4B43-8554-6B0A4CAB2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F58C1E-C279-43F5-B06F-E960C27B4CCC}"/>
              </a:ext>
            </a:extLst>
          </p:cNvPr>
          <p:cNvSpPr/>
          <p:nvPr userDrawn="1"/>
        </p:nvSpPr>
        <p:spPr>
          <a:xfrm>
            <a:off x="0" y="931492"/>
            <a:ext cx="914400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fprintf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stdout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, “%ld,%d,%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lf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”, 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, sue, 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jim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);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200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Title" userDrawn="1">
  <p:cSld name="1_0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>
            <a:spLocks noGrp="1"/>
          </p:cNvSpPr>
          <p:nvPr>
            <p:ph type="ctrTitle"/>
          </p:nvPr>
        </p:nvSpPr>
        <p:spPr>
          <a:xfrm>
            <a:off x="304800" y="779262"/>
            <a:ext cx="8610600" cy="342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6A97AC-A224-ED02-499F-4A2A948B8692}"/>
              </a:ext>
            </a:extLst>
          </p:cNvPr>
          <p:cNvSpPr txBox="1"/>
          <p:nvPr userDrawn="1"/>
        </p:nvSpPr>
        <p:spPr>
          <a:xfrm>
            <a:off x="674569" y="132931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43764-5EF8-0F16-AE63-EECEE2D930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9488" y="4257675"/>
            <a:ext cx="7210425" cy="2324100"/>
          </a:xfrm>
        </p:spPr>
        <p:txBody>
          <a:bodyPr/>
          <a:lstStyle>
            <a:lvl1pPr marL="25400" indent="0" algn="ctr">
              <a:buFontTx/>
              <a:buNone/>
              <a:defRPr/>
            </a:lvl1pPr>
            <a:lvl2pPr marL="508000" indent="0" algn="ctr">
              <a:buFontTx/>
              <a:buNone/>
              <a:defRPr/>
            </a:lvl2pPr>
            <a:lvl3pPr marL="990600" indent="0" algn="ctr">
              <a:buFontTx/>
              <a:buNone/>
              <a:defRPr/>
            </a:lvl3pPr>
            <a:lvl4pPr marL="1473200" indent="0" algn="ctr">
              <a:buFontTx/>
              <a:buNone/>
              <a:defRPr/>
            </a:lvl4pPr>
            <a:lvl5pPr marL="1930400" indent="0" algn="ctr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558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sdba.info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0987" y="242094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6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7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8128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§5 Variables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3" y="67876"/>
            <a:ext cx="704088" cy="704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21369" y="24327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87" r:id="rId3"/>
    <p:sldLayoutId id="2147483779" r:id="rId4"/>
    <p:sldLayoutId id="2147483775" r:id="rId5"/>
    <p:sldLayoutId id="2147483774" r:id="rId6"/>
    <p:sldLayoutId id="2147483676" r:id="rId7"/>
    <p:sldLayoutId id="2147483785" r:id="rId8"/>
    <p:sldLayoutId id="2147483782" r:id="rId9"/>
    <p:sldLayoutId id="2147483783" r:id="rId10"/>
    <p:sldLayoutId id="2147483784" r:id="rId11"/>
    <p:sldLayoutId id="2147483678" r:id="rId12"/>
    <p:sldLayoutId id="2147483786" r:id="rId13"/>
    <p:sldLayoutId id="2147483788" r:id="rId14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ba.info/ansic/vg/var1/c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file:///B:\zane_them\6JonReviewPass\MakeTea_Variable.mp4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304800" y="779262"/>
            <a:ext cx="8610600" cy="342505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§5 Variables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E3222-3506-8E3B-92B2-8981352225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Pre-Reading: </a:t>
            </a:r>
          </a:p>
          <a:p>
            <a:r>
              <a:rPr lang="en-GB" dirty="0"/>
              <a:t>I. Chai, Structuring Data &amp; Building Algorithms §1.2, p. 3-16</a:t>
            </a:r>
            <a:endParaRPr lang="en-IN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3C5724-E9CD-5846-0BF1-56E551558A4E}"/>
              </a:ext>
            </a:extLst>
          </p:cNvPr>
          <p:cNvSpPr txBox="1"/>
          <p:nvPr/>
        </p:nvSpPr>
        <p:spPr>
          <a:xfrm>
            <a:off x="7909133" y="6550223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25.02.12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6C43D-C4B7-47DD-F9CF-63D8193B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5AEE073-0E6D-B351-F5BB-3298266C615E}"/>
              </a:ext>
            </a:extLst>
          </p:cNvPr>
          <p:cNvSpPr/>
          <p:nvPr/>
        </p:nvSpPr>
        <p:spPr>
          <a:xfrm>
            <a:off x="-8092" y="2184849"/>
            <a:ext cx="2617773" cy="3449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37BF5-DF87-6486-D613-42CEC554EE87}"/>
              </a:ext>
            </a:extLst>
          </p:cNvPr>
          <p:cNvSpPr/>
          <p:nvPr/>
        </p:nvSpPr>
        <p:spPr>
          <a:xfrm>
            <a:off x="0" y="6178628"/>
            <a:ext cx="2168665" cy="4046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67E91-DD87-22E7-C910-F77ABA67726A}"/>
              </a:ext>
            </a:extLst>
          </p:cNvPr>
          <p:cNvSpPr/>
          <p:nvPr/>
        </p:nvSpPr>
        <p:spPr>
          <a:xfrm>
            <a:off x="0" y="3945046"/>
            <a:ext cx="2690602" cy="4046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709005-6C71-F495-FCCE-576BAF58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Variables Lesson 1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B36EEF-79A8-FB10-A4B6-957EACA7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M2_UML Try 2</a:t>
            </a:r>
          </a:p>
          <a:p>
            <a:pPr lvl="1"/>
            <a:r>
              <a:rPr lang="en-CA" dirty="0"/>
              <a:t>Try 2 (20’)</a:t>
            </a:r>
          </a:p>
          <a:p>
            <a:pPr lvl="1"/>
            <a:r>
              <a:rPr lang="en-CA" dirty="0"/>
              <a:t>Walk through Solution (10’)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Take-up UML </a:t>
            </a:r>
            <a:r>
              <a:rPr lang="en-CA" altLang="zh-TW" dirty="0">
                <a:sym typeface="Wingdings" panose="05000000000000000000" pitchFamily="2" charset="2"/>
              </a:rPr>
              <a:t> Pseudo-code (10’)</a:t>
            </a:r>
          </a:p>
          <a:p>
            <a:r>
              <a:rPr lang="en-CA" altLang="zh-TW" dirty="0"/>
              <a:t>Variables (40’) – Pt 1 Basics and VP diagrams</a:t>
            </a:r>
          </a:p>
          <a:p>
            <a:r>
              <a:rPr lang="en-CA" altLang="zh-TW" dirty="0"/>
              <a:t>You Turn: Observe the value in a container change.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Variables – Pt 2</a:t>
            </a:r>
          </a:p>
          <a:p>
            <a:pPr lvl="1"/>
            <a:r>
              <a:rPr lang="en-CA" altLang="zh-TW" dirty="0"/>
              <a:t>Calculations: How the computer calculates</a:t>
            </a:r>
          </a:p>
          <a:p>
            <a:pPr lvl="1"/>
            <a:r>
              <a:rPr lang="en-CA" altLang="zh-TW" dirty="0"/>
              <a:t>Output: Using </a:t>
            </a:r>
            <a:r>
              <a:rPr lang="en-CA" altLang="zh-TW" dirty="0" err="1"/>
              <a:t>fprintf</a:t>
            </a:r>
            <a:r>
              <a:rPr lang="en-CA" altLang="zh-TW" dirty="0"/>
              <a:t>()</a:t>
            </a:r>
          </a:p>
          <a:p>
            <a:r>
              <a:rPr lang="en-CA" altLang="zh-TW" dirty="0"/>
              <a:t>Your Turn: Discern Common Variable Errors</a:t>
            </a:r>
          </a:p>
          <a:p>
            <a:r>
              <a:rPr lang="en-CA" dirty="0"/>
              <a:t>Go Home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A0321-F0F0-38F9-D61B-3EB4DD668400}"/>
              </a:ext>
            </a:extLst>
          </p:cNvPr>
          <p:cNvSpPr txBox="1"/>
          <p:nvPr/>
        </p:nvSpPr>
        <p:spPr>
          <a:xfrm>
            <a:off x="4069982" y="6084308"/>
            <a:ext cx="4271426" cy="4001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s-ES" altLang="zh-TW" sz="2000" b="1" dirty="0">
                <a:solidFill>
                  <a:srgbClr val="00B050"/>
                </a:solidFill>
              </a:rPr>
              <a:t>General </a:t>
            </a:r>
            <a:r>
              <a:rPr lang="es-ES" altLang="zh-TW" sz="2000" b="1" dirty="0" err="1">
                <a:solidFill>
                  <a:srgbClr val="00B050"/>
                </a:solidFill>
              </a:rPr>
              <a:t>Concepts</a:t>
            </a:r>
            <a:r>
              <a:rPr lang="es-ES" altLang="zh-TW" sz="2000" b="1" dirty="0">
                <a:solidFill>
                  <a:srgbClr val="00B050"/>
                </a:solidFill>
              </a:rPr>
              <a:t> §3 Variables </a:t>
            </a:r>
            <a:r>
              <a:rPr lang="es-ES" altLang="zh-TW" sz="2000" b="1" dirty="0" err="1">
                <a:solidFill>
                  <a:srgbClr val="00B050"/>
                </a:solidFill>
              </a:rPr>
              <a:t>pg</a:t>
            </a:r>
            <a:r>
              <a:rPr lang="es-ES" altLang="zh-TW" sz="2000" b="1" dirty="0">
                <a:solidFill>
                  <a:srgbClr val="00B050"/>
                </a:solidFill>
              </a:rPr>
              <a:t> 24 </a:t>
            </a:r>
          </a:p>
        </p:txBody>
      </p:sp>
    </p:spTree>
    <p:extLst>
      <p:ext uri="{BB962C8B-B14F-4D97-AF65-F5344CB8AC3E}">
        <p14:creationId xmlns:p14="http://schemas.microsoft.com/office/powerpoint/2010/main" val="354391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1BCF516-FC22-46A6-B541-5F33DA2D3052}"/>
              </a:ext>
            </a:extLst>
          </p:cNvPr>
          <p:cNvSpPr/>
          <p:nvPr/>
        </p:nvSpPr>
        <p:spPr>
          <a:xfrm>
            <a:off x="0" y="2189640"/>
            <a:ext cx="2374160" cy="42221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E064D-2935-4069-BF7A-BFFE1E32AA0C}"/>
              </a:ext>
            </a:extLst>
          </p:cNvPr>
          <p:cNvSpPr/>
          <p:nvPr/>
        </p:nvSpPr>
        <p:spPr>
          <a:xfrm>
            <a:off x="0" y="5720903"/>
            <a:ext cx="2035147" cy="3500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C26241-C0D3-41B1-A7DD-C060283E3A0F}"/>
              </a:ext>
            </a:extLst>
          </p:cNvPr>
          <p:cNvSpPr/>
          <p:nvPr/>
        </p:nvSpPr>
        <p:spPr>
          <a:xfrm>
            <a:off x="0" y="4078875"/>
            <a:ext cx="2570929" cy="3500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D5CCB7-A5A1-0EB2-AB7D-37AB5E9D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Variables Lesson 2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DCE8A-9088-865F-B29E-2C6B02CEF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85000" lnSpcReduction="10000"/>
          </a:bodyPr>
          <a:lstStyle/>
          <a:p>
            <a:r>
              <a:rPr lang="en-CA" dirty="0"/>
              <a:t>M2_UML Try 3</a:t>
            </a:r>
          </a:p>
          <a:p>
            <a:pPr lvl="1"/>
            <a:r>
              <a:rPr lang="en-CA" dirty="0"/>
              <a:t>Try 3 (30’)</a:t>
            </a:r>
          </a:p>
          <a:p>
            <a:pPr lvl="1"/>
            <a:r>
              <a:rPr lang="en-CA" dirty="0"/>
              <a:t>Walk through Solutions (20’)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Review Variables (20’)</a:t>
            </a:r>
          </a:p>
          <a:p>
            <a:r>
              <a:rPr lang="en-CA" altLang="zh-TW" dirty="0"/>
              <a:t>E.g. Cup of Tea: Variables &amp; Functions call-by-value (10’)</a:t>
            </a:r>
            <a:endParaRPr lang="en-US" dirty="0"/>
          </a:p>
          <a:p>
            <a:r>
              <a:rPr lang="en-US" dirty="0"/>
              <a:t>Apply: Live Coding Demo: Falling Objects</a:t>
            </a:r>
          </a:p>
          <a:p>
            <a:r>
              <a:rPr lang="en-CA" altLang="zh-TW" dirty="0"/>
              <a:t>Break (10’)</a:t>
            </a:r>
          </a:p>
          <a:p>
            <a:r>
              <a:rPr lang="en-US" dirty="0"/>
              <a:t>Apply Optics</a:t>
            </a:r>
          </a:p>
          <a:p>
            <a:pPr lvl="1"/>
            <a:r>
              <a:rPr lang="en-CA" altLang="zh-TW" dirty="0"/>
              <a:t>Your Turn</a:t>
            </a:r>
          </a:p>
          <a:p>
            <a:pPr lvl="1"/>
            <a:r>
              <a:rPr lang="en-CA" altLang="zh-TW" dirty="0"/>
              <a:t>Live Coding Demo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 (Your Turn): Root Finding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EFFFE9-5A19-A342-2EB3-A6F6A4D9804C}"/>
              </a:ext>
            </a:extLst>
          </p:cNvPr>
          <p:cNvSpPr txBox="1"/>
          <p:nvPr/>
        </p:nvSpPr>
        <p:spPr>
          <a:xfrm>
            <a:off x="6772723" y="3659882"/>
            <a:ext cx="1791388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CA" altLang="zh-TW" sz="2000" b="1" dirty="0">
                <a:solidFill>
                  <a:srgbClr val="00B050"/>
                </a:solidFill>
              </a:rPr>
              <a:t>§3 C-Code </a:t>
            </a:r>
          </a:p>
          <a:p>
            <a:r>
              <a:rPr lang="en-CA" altLang="zh-TW" sz="2000" b="1" dirty="0">
                <a:solidFill>
                  <a:srgbClr val="00B050"/>
                </a:solidFill>
              </a:rPr>
              <a:t>(</a:t>
            </a:r>
            <a:r>
              <a:rPr lang="en-CA" altLang="zh-TW" sz="2000" b="1" dirty="0" err="1">
                <a:solidFill>
                  <a:srgbClr val="00B050"/>
                </a:solidFill>
                <a:sym typeface="Wingdings" panose="05000000000000000000" pitchFamily="2" charset="2"/>
              </a:rPr>
              <a:t>g_var.c</a:t>
            </a:r>
            <a:r>
              <a:rPr lang="en-CA" altLang="zh-TW" sz="2000" b="1" dirty="0">
                <a:solidFill>
                  <a:srgbClr val="00B050"/>
                </a:solidFill>
              </a:rPr>
              <a:t>) </a:t>
            </a:r>
            <a:r>
              <a:rPr lang="en-CA" altLang="zh-TW" sz="2000" b="1" dirty="0" err="1">
                <a:solidFill>
                  <a:srgbClr val="00B050"/>
                </a:solidFill>
              </a:rPr>
              <a:t>pg</a:t>
            </a:r>
            <a:r>
              <a:rPr lang="en-CA" altLang="zh-TW" sz="2000" b="1" dirty="0">
                <a:solidFill>
                  <a:srgbClr val="00B050"/>
                </a:solidFill>
              </a:rPr>
              <a:t> 30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5156A9-7B92-F42A-0A5A-524D6E8D5FAC}"/>
              </a:ext>
            </a:extLst>
          </p:cNvPr>
          <p:cNvSpPr txBox="1"/>
          <p:nvPr/>
        </p:nvSpPr>
        <p:spPr>
          <a:xfrm>
            <a:off x="2686334" y="4538138"/>
            <a:ext cx="2868093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Simple Lens Formula</a:t>
            </a:r>
          </a:p>
          <a:p>
            <a:r>
              <a:rPr lang="pt-BR" altLang="zh-TW" sz="2000" b="1" dirty="0">
                <a:solidFill>
                  <a:srgbClr val="00B050"/>
                </a:solidFill>
              </a:rPr>
              <a:t> (o_var.c) pg 38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E49689-27AE-092B-0512-3B2110CAB342}"/>
              </a:ext>
            </a:extLst>
          </p:cNvPr>
          <p:cNvSpPr txBox="1"/>
          <p:nvPr/>
        </p:nvSpPr>
        <p:spPr>
          <a:xfrm>
            <a:off x="6159844" y="5845314"/>
            <a:ext cx="1776961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Core Code </a:t>
            </a:r>
          </a:p>
          <a:p>
            <a:r>
              <a:rPr lang="pt-BR" altLang="zh-TW" sz="2000" b="1" dirty="0">
                <a:solidFill>
                  <a:srgbClr val="00B050"/>
                </a:solidFill>
              </a:rPr>
              <a:t>(r_var.c) pg 50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07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1CB06-1FC0-FAE6-D557-AB798C244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7A1386-E1B1-22FC-6C0B-62CE2583354C}"/>
              </a:ext>
            </a:extLst>
          </p:cNvPr>
          <p:cNvSpPr/>
          <p:nvPr/>
        </p:nvSpPr>
        <p:spPr>
          <a:xfrm>
            <a:off x="66444" y="2897746"/>
            <a:ext cx="2504485" cy="4261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A78E11-AFF4-2EDD-93D5-303E89C8C858}"/>
              </a:ext>
            </a:extLst>
          </p:cNvPr>
          <p:cNvSpPr/>
          <p:nvPr/>
        </p:nvSpPr>
        <p:spPr>
          <a:xfrm>
            <a:off x="-19377" y="5767455"/>
            <a:ext cx="2269816" cy="472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6149BD-745E-E573-1B8E-542581854A36}"/>
              </a:ext>
            </a:extLst>
          </p:cNvPr>
          <p:cNvSpPr/>
          <p:nvPr/>
        </p:nvSpPr>
        <p:spPr>
          <a:xfrm>
            <a:off x="0" y="4600181"/>
            <a:ext cx="2570929" cy="42221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BCE981F-5C10-8217-6395-3E660FEF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Variables Lesson 3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6820B6-32BD-738E-6807-8BCF574A0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11420"/>
            <a:ext cx="8686800" cy="5713413"/>
          </a:xfrm>
        </p:spPr>
        <p:txBody>
          <a:bodyPr>
            <a:normAutofit/>
          </a:bodyPr>
          <a:lstStyle/>
          <a:p>
            <a:r>
              <a:rPr lang="en-CA" altLang="zh-TW" dirty="0"/>
              <a:t>Applications: Code Analysis (x3var.pptx)</a:t>
            </a:r>
          </a:p>
          <a:p>
            <a:r>
              <a:rPr lang="en-US" dirty="0"/>
              <a:t>Root: Rule Breaking</a:t>
            </a:r>
          </a:p>
          <a:p>
            <a:r>
              <a:rPr lang="en-US" dirty="0"/>
              <a:t>Optics: Need for Coordinate System</a:t>
            </a:r>
          </a:p>
          <a:p>
            <a:r>
              <a:rPr lang="en-CA" altLang="zh-TW" dirty="0"/>
              <a:t>Break (10’)</a:t>
            </a:r>
          </a:p>
          <a:p>
            <a:r>
              <a:rPr lang="en-US" dirty="0"/>
              <a:t>You Try to Modify Coordinate System Code</a:t>
            </a:r>
          </a:p>
          <a:p>
            <a:r>
              <a:rPr lang="en-US" dirty="0"/>
              <a:t>Taking up the Coordinate System Code</a:t>
            </a:r>
          </a:p>
          <a:p>
            <a:r>
              <a:rPr lang="en-CA" altLang="zh-TW" dirty="0"/>
              <a:t>Break (10’)</a:t>
            </a:r>
            <a:endParaRPr lang="en-US" dirty="0"/>
          </a:p>
          <a:p>
            <a:r>
              <a:rPr lang="en-CA" dirty="0"/>
              <a:t>Retry M2_UML-T4 ||  M3_Basic C Try 1</a:t>
            </a:r>
          </a:p>
          <a:p>
            <a:r>
              <a:rPr lang="en-CA" dirty="0"/>
              <a:t>Go Home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4FB514-D1D3-3144-4B1D-655169C31708}"/>
              </a:ext>
            </a:extLst>
          </p:cNvPr>
          <p:cNvSpPr txBox="1"/>
          <p:nvPr/>
        </p:nvSpPr>
        <p:spPr>
          <a:xfrm>
            <a:off x="5458546" y="2721114"/>
            <a:ext cx="2932213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Simple Lens Formula </a:t>
            </a:r>
          </a:p>
          <a:p>
            <a:pPr algn="ctr"/>
            <a:r>
              <a:rPr lang="pt-BR" altLang="zh-TW" sz="2000" b="1" dirty="0">
                <a:solidFill>
                  <a:srgbClr val="00B050"/>
                </a:solidFill>
              </a:rPr>
              <a:t>(o_coord.c) pg 39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729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Outline of the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Type </a:t>
            </a:r>
          </a:p>
          <a:p>
            <a:pPr lvl="1"/>
            <a:r>
              <a:rPr lang="en-GB" dirty="0"/>
              <a:t>Fixed point</a:t>
            </a:r>
          </a:p>
          <a:p>
            <a:pPr lvl="1"/>
            <a:r>
              <a:rPr lang="en-GB" dirty="0"/>
              <a:t>Floating Point</a:t>
            </a:r>
          </a:p>
          <a:p>
            <a:r>
              <a:rPr lang="en-GB" dirty="0"/>
              <a:t>Size (Memory)</a:t>
            </a:r>
          </a:p>
          <a:p>
            <a:r>
              <a:rPr lang="en-GB" dirty="0"/>
              <a:t>Declaring, Initializing &amp; Using</a:t>
            </a:r>
          </a:p>
          <a:p>
            <a:pPr lvl="1"/>
            <a:r>
              <a:rPr lang="en-GB" dirty="0"/>
              <a:t>Sample code &amp; VP diagrams</a:t>
            </a:r>
          </a:p>
          <a:p>
            <a:pPr lvl="1"/>
            <a:r>
              <a:rPr lang="en-GB" dirty="0"/>
              <a:t>Questions from code</a:t>
            </a:r>
          </a:p>
          <a:p>
            <a:r>
              <a:rPr lang="en-GB" dirty="0"/>
              <a:t>Application: Tutorial</a:t>
            </a:r>
          </a:p>
        </p:txBody>
      </p:sp>
      <p:pic>
        <p:nvPicPr>
          <p:cNvPr id="6" name="Content Placeholder 5" descr="A box of snacks and a backpack on a table">
            <a:extLst>
              <a:ext uri="{FF2B5EF4-FFF2-40B4-BE49-F238E27FC236}">
                <a16:creationId xmlns:a16="http://schemas.microsoft.com/office/drawing/2014/main" id="{4DF4F94F-D8F5-40ED-9962-27E84353FFE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78565"/>
            <a:ext cx="4572000" cy="3607308"/>
          </a:xfrm>
        </p:spPr>
      </p:pic>
    </p:spTree>
    <p:extLst>
      <p:ext uri="{BB962C8B-B14F-4D97-AF65-F5344CB8AC3E}">
        <p14:creationId xmlns:p14="http://schemas.microsoft.com/office/powerpoint/2010/main" val="2974713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Variable is a Container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11" y="1020418"/>
            <a:ext cx="4027956" cy="4572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4" y="1259252"/>
            <a:ext cx="4068417" cy="27031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529" y="3962400"/>
            <a:ext cx="4094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dirty="0">
                <a:solidFill>
                  <a:schemeClr val="tx1">
                    <a:lumMod val="75000"/>
                  </a:schemeClr>
                </a:solidFill>
              </a:rPr>
              <a:t>http://unitedcontainer.com/images/used_box_group_web.jpg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3428" y="5592418"/>
            <a:ext cx="40949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>
                <a:solidFill>
                  <a:schemeClr val="tx1">
                    <a:lumMod val="75000"/>
                  </a:schemeClr>
                </a:solidFill>
              </a:rPr>
              <a:t>https://www.mironglass.com/thumbnail/07/ec/4e/1646396189/EN_404%20NEW_800x800.png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4AAA43-2051-0E44-108E-FE0786F73D24}"/>
              </a:ext>
            </a:extLst>
          </p:cNvPr>
          <p:cNvSpPr txBox="1"/>
          <p:nvPr/>
        </p:nvSpPr>
        <p:spPr>
          <a:xfrm>
            <a:off x="2428026" y="4381085"/>
            <a:ext cx="2415473" cy="70788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Choose a container 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</a:rPr>
              <a:t>for its contents!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0D19A8-2885-67A7-A5F5-2D9CF0DED86B}"/>
              </a:ext>
            </a:extLst>
          </p:cNvPr>
          <p:cNvGrpSpPr/>
          <p:nvPr/>
        </p:nvGrpSpPr>
        <p:grpSpPr>
          <a:xfrm>
            <a:off x="335416" y="4381085"/>
            <a:ext cx="4441369" cy="2179469"/>
            <a:chOff x="335416" y="4381085"/>
            <a:chExt cx="4441369" cy="2179469"/>
          </a:xfrm>
        </p:grpSpPr>
        <p:pic>
          <p:nvPicPr>
            <p:cNvPr id="8" name="Picture 7" descr="A person holding a pink bucket&#10;&#10;AI-generated content may be incorrect.">
              <a:extLst>
                <a:ext uri="{FF2B5EF4-FFF2-40B4-BE49-F238E27FC236}">
                  <a16:creationId xmlns:a16="http://schemas.microsoft.com/office/drawing/2014/main" id="{8EA1CED9-74C0-56B4-E8C7-E8DC8869B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416" y="4381085"/>
              <a:ext cx="2019198" cy="217211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E10967-F3B8-74BC-153D-8D3E8ED2185B}"/>
                </a:ext>
              </a:extLst>
            </p:cNvPr>
            <p:cNvSpPr txBox="1"/>
            <p:nvPr/>
          </p:nvSpPr>
          <p:spPr>
            <a:xfrm>
              <a:off x="2347915" y="5914223"/>
              <a:ext cx="2428870" cy="646331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Container: Garbage Can</a:t>
              </a:r>
            </a:p>
            <a:p>
              <a:r>
                <a:rPr lang="en-CA" dirty="0">
                  <a:solidFill>
                    <a:schemeClr val="tx2"/>
                  </a:solidFill>
                </a:rPr>
                <a:t>Contents:  Garbage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794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GB" dirty="0"/>
              <a:t>Size &amp; Types of Containers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FB271AEB-2D4C-40CB-8B18-7C1F7E4608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134592"/>
              </p:ext>
            </p:extLst>
          </p:nvPr>
        </p:nvGraphicFramePr>
        <p:xfrm>
          <a:off x="136525" y="1042988"/>
          <a:ext cx="8686801" cy="2743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9069">
                  <a:extLst>
                    <a:ext uri="{9D8B030D-6E8A-4147-A177-3AD203B41FA5}">
                      <a16:colId xmlns:a16="http://schemas.microsoft.com/office/drawing/2014/main" val="3740964250"/>
                    </a:ext>
                  </a:extLst>
                </a:gridCol>
                <a:gridCol w="4151214">
                  <a:extLst>
                    <a:ext uri="{9D8B030D-6E8A-4147-A177-3AD203B41FA5}">
                      <a16:colId xmlns:a16="http://schemas.microsoft.com/office/drawing/2014/main" val="2602318927"/>
                    </a:ext>
                  </a:extLst>
                </a:gridCol>
                <a:gridCol w="1711466">
                  <a:extLst>
                    <a:ext uri="{9D8B030D-6E8A-4147-A177-3AD203B41FA5}">
                      <a16:colId xmlns:a16="http://schemas.microsoft.com/office/drawing/2014/main" val="1167562715"/>
                    </a:ext>
                  </a:extLst>
                </a:gridCol>
                <a:gridCol w="1675052">
                  <a:extLst>
                    <a:ext uri="{9D8B030D-6E8A-4147-A177-3AD203B41FA5}">
                      <a16:colId xmlns:a16="http://schemas.microsoft.com/office/drawing/2014/main" val="244621505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</a:rPr>
                        <a:t>Size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</a:rPr>
                        <a:t>Type</a:t>
                      </a:r>
                      <a:endParaRPr lang="en-US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33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Bytes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2"/>
                          </a:solidFill>
                        </a:rPr>
                        <a:t>Bits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Fixed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Floating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38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1              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char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83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2"/>
                          </a:solidFill>
                        </a:rPr>
                        <a:t>short int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float 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36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2"/>
                          </a:solidFill>
                        </a:rPr>
                        <a:t>long int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double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23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long double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46156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05A401-485B-409E-8612-435D01D70B52}"/>
                  </a:ext>
                </a:extLst>
              </p:cNvPr>
              <p:cNvSpPr txBox="1"/>
              <p:nvPr/>
            </p:nvSpPr>
            <p:spPr>
              <a:xfrm>
                <a:off x="161547" y="3888267"/>
                <a:ext cx="4566266" cy="1692771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</a:rPr>
                  <a:t>Size (Fixed, integers) </a:t>
                </a:r>
              </a:p>
              <a:p>
                <a:r>
                  <a:rPr lang="en-US" sz="2800" dirty="0">
                    <a:solidFill>
                      <a:schemeClr val="tx2"/>
                    </a:solidFill>
                  </a:rPr>
                  <a:t>±2</a:t>
                </a:r>
                <a:r>
                  <a:rPr lang="en-US" sz="2800" baseline="30000" dirty="0">
                    <a:solidFill>
                      <a:schemeClr val="tx2"/>
                    </a:solidFill>
                  </a:rPr>
                  <a:t>7</a:t>
                </a:r>
                <a:r>
                  <a:rPr lang="en-US" sz="2800" dirty="0">
                    <a:solidFill>
                      <a:schemeClr val="tx2"/>
                    </a:solidFill>
                  </a:rPr>
                  <a:t> [-</a:t>
                </a:r>
                <a:r>
                  <a:rPr lang="en-IN" sz="2800" dirty="0">
                    <a:solidFill>
                      <a:schemeClr val="tx2"/>
                    </a:solidFill>
                  </a:rPr>
                  <a:t>128  +128]</a:t>
                </a:r>
              </a:p>
              <a:p>
                <a:r>
                  <a:rPr lang="en-US" sz="2800" dirty="0">
                    <a:solidFill>
                      <a:schemeClr val="tx2"/>
                    </a:solidFill>
                  </a:rPr>
                  <a:t>± </a:t>
                </a:r>
                <a:r>
                  <a:rPr lang="en-IN" sz="2800" dirty="0">
                    <a:solidFill>
                      <a:schemeClr val="tx2"/>
                    </a:solidFill>
                  </a:rPr>
                  <a:t>2</a:t>
                </a:r>
                <a:r>
                  <a:rPr lang="en-IN" sz="2800" baseline="30000" dirty="0">
                    <a:solidFill>
                      <a:schemeClr val="tx2"/>
                    </a:solidFill>
                  </a:rPr>
                  <a:t>15 </a:t>
                </a:r>
                <a:r>
                  <a:rPr lang="en-IN" sz="28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IN" sz="280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 [-32,700  +32700]</a:t>
                </a:r>
              </a:p>
              <a:p>
                <a:r>
                  <a:rPr lang="en-US" altLang="zh-TW" sz="2000" dirty="0">
                    <a:solidFill>
                      <a:schemeClr val="tx2"/>
                    </a:solidFill>
                  </a:rPr>
                  <a:t>± </a:t>
                </a:r>
                <a:r>
                  <a:rPr lang="en-US" sz="20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2</a:t>
                </a:r>
                <a:r>
                  <a:rPr lang="en-US" sz="2000" baseline="300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31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CA" sz="2000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[−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2,140,000,000  + 2,140,000,000]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05A401-485B-409E-8612-435D01D70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47" y="3888267"/>
                <a:ext cx="4566266" cy="1692771"/>
              </a:xfrm>
              <a:prstGeom prst="rect">
                <a:avLst/>
              </a:prstGeom>
              <a:blipFill>
                <a:blip r:embed="rId2"/>
                <a:stretch>
                  <a:fillRect l="-2804" t="-3957" b="-539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2FE375C9-28D2-66D8-DE49-0CCA95B9FE7A}"/>
              </a:ext>
            </a:extLst>
          </p:cNvPr>
          <p:cNvGrpSpPr/>
          <p:nvPr/>
        </p:nvGrpSpPr>
        <p:grpSpPr>
          <a:xfrm>
            <a:off x="2688650" y="2088788"/>
            <a:ext cx="1379309" cy="226581"/>
            <a:chOff x="-1703374" y="4960413"/>
            <a:chExt cx="1379309" cy="226581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E0CFE3C-18A7-49D5-9DA1-14422DE51B53}"/>
                </a:ext>
              </a:extLst>
            </p:cNvPr>
            <p:cNvSpPr/>
            <p:nvPr/>
          </p:nvSpPr>
          <p:spPr bwMode="auto">
            <a:xfrm>
              <a:off x="-1703374" y="4960417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645E55D-6A46-CE30-A14D-E1B512C320C5}"/>
                </a:ext>
              </a:extLst>
            </p:cNvPr>
            <p:cNvSpPr/>
            <p:nvPr/>
          </p:nvSpPr>
          <p:spPr bwMode="auto">
            <a:xfrm>
              <a:off x="-1529395" y="4960416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B69771-66E2-3E4F-8AB6-AC844CF5DB9F}"/>
                </a:ext>
              </a:extLst>
            </p:cNvPr>
            <p:cNvSpPr/>
            <p:nvPr/>
          </p:nvSpPr>
          <p:spPr bwMode="auto">
            <a:xfrm>
              <a:off x="-1355416" y="4960415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DA01FC-85E3-804A-9AAA-31A6113A5FCA}"/>
                </a:ext>
              </a:extLst>
            </p:cNvPr>
            <p:cNvSpPr/>
            <p:nvPr/>
          </p:nvSpPr>
          <p:spPr bwMode="auto">
            <a:xfrm>
              <a:off x="-1193574" y="4960415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80F83B1-8938-E746-190D-098061E606C4}"/>
                </a:ext>
              </a:extLst>
            </p:cNvPr>
            <p:cNvSpPr/>
            <p:nvPr/>
          </p:nvSpPr>
          <p:spPr bwMode="auto">
            <a:xfrm>
              <a:off x="-1019595" y="4960414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CAC48EC-2DF8-8D23-D6C5-B9FB77BCCADF}"/>
                </a:ext>
              </a:extLst>
            </p:cNvPr>
            <p:cNvSpPr/>
            <p:nvPr/>
          </p:nvSpPr>
          <p:spPr bwMode="auto">
            <a:xfrm>
              <a:off x="-845230" y="4960414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85B4990-9292-DD01-5CAC-10040EA7EFDE}"/>
                </a:ext>
              </a:extLst>
            </p:cNvPr>
            <p:cNvSpPr/>
            <p:nvPr/>
          </p:nvSpPr>
          <p:spPr bwMode="auto">
            <a:xfrm>
              <a:off x="-671637" y="4960413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9AB1F1D-70F0-415C-4EA5-93DD3B228A25}"/>
                </a:ext>
              </a:extLst>
            </p:cNvPr>
            <p:cNvSpPr/>
            <p:nvPr/>
          </p:nvSpPr>
          <p:spPr bwMode="auto">
            <a:xfrm>
              <a:off x="-498044" y="4960413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BB30EC-0B9A-DEB5-2D65-1FCF671C8097}"/>
              </a:ext>
            </a:extLst>
          </p:cNvPr>
          <p:cNvGrpSpPr/>
          <p:nvPr/>
        </p:nvGrpSpPr>
        <p:grpSpPr>
          <a:xfrm>
            <a:off x="1737695" y="2542858"/>
            <a:ext cx="2828364" cy="226585"/>
            <a:chOff x="1503484" y="2581118"/>
            <a:chExt cx="2828364" cy="22658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E34A5C7-34E6-1EFB-A245-2AFE0702AE0C}"/>
                </a:ext>
              </a:extLst>
            </p:cNvPr>
            <p:cNvGrpSpPr/>
            <p:nvPr/>
          </p:nvGrpSpPr>
          <p:grpSpPr>
            <a:xfrm>
              <a:off x="1503484" y="2581122"/>
              <a:ext cx="1379309" cy="226581"/>
              <a:chOff x="-1703374" y="4960413"/>
              <a:chExt cx="1379309" cy="22658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1D030D7-87F8-D66A-9396-35C95909E07C}"/>
                  </a:ext>
                </a:extLst>
              </p:cNvPr>
              <p:cNvSpPr/>
              <p:nvPr/>
            </p:nvSpPr>
            <p:spPr bwMode="auto">
              <a:xfrm>
                <a:off x="-1703374" y="4960417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9CCDEA8-9C13-E1A9-C6BA-407FDEF97788}"/>
                  </a:ext>
                </a:extLst>
              </p:cNvPr>
              <p:cNvSpPr/>
              <p:nvPr/>
            </p:nvSpPr>
            <p:spPr bwMode="auto">
              <a:xfrm>
                <a:off x="-1529395" y="4960416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41F4D5C-FF19-4CE6-81B9-3E20DB0F6B95}"/>
                  </a:ext>
                </a:extLst>
              </p:cNvPr>
              <p:cNvSpPr/>
              <p:nvPr/>
            </p:nvSpPr>
            <p:spPr bwMode="auto">
              <a:xfrm>
                <a:off x="-1355416" y="4960415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2A3948E-E7AE-3A1C-4AF6-50F116483FBA}"/>
                  </a:ext>
                </a:extLst>
              </p:cNvPr>
              <p:cNvSpPr/>
              <p:nvPr/>
            </p:nvSpPr>
            <p:spPr bwMode="auto">
              <a:xfrm>
                <a:off x="-1193574" y="4960415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7AC4393-E4CC-1CD6-8727-7BA6A2C0BDA6}"/>
                  </a:ext>
                </a:extLst>
              </p:cNvPr>
              <p:cNvSpPr/>
              <p:nvPr/>
            </p:nvSpPr>
            <p:spPr bwMode="auto">
              <a:xfrm>
                <a:off x="-1019595" y="4960414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4DB2D5F-9E98-DBFD-EC75-7DD94A9BF50D}"/>
                  </a:ext>
                </a:extLst>
              </p:cNvPr>
              <p:cNvSpPr/>
              <p:nvPr/>
            </p:nvSpPr>
            <p:spPr bwMode="auto">
              <a:xfrm>
                <a:off x="-845230" y="4960414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71531EF-2987-DD60-315E-A65D52E76A38}"/>
                  </a:ext>
                </a:extLst>
              </p:cNvPr>
              <p:cNvSpPr/>
              <p:nvPr/>
            </p:nvSpPr>
            <p:spPr bwMode="auto">
              <a:xfrm>
                <a:off x="-671637" y="4960413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515DDFE-AE1F-BEFD-009D-8EB4F2FC4095}"/>
                  </a:ext>
                </a:extLst>
              </p:cNvPr>
              <p:cNvSpPr/>
              <p:nvPr/>
            </p:nvSpPr>
            <p:spPr bwMode="auto">
              <a:xfrm>
                <a:off x="-498044" y="4960413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28C0C09-AAE4-0EC4-68D3-86F91FDC024D}"/>
                </a:ext>
              </a:extLst>
            </p:cNvPr>
            <p:cNvGrpSpPr/>
            <p:nvPr/>
          </p:nvGrpSpPr>
          <p:grpSpPr>
            <a:xfrm>
              <a:off x="2952539" y="2581118"/>
              <a:ext cx="1379309" cy="226581"/>
              <a:chOff x="-1703374" y="4960413"/>
              <a:chExt cx="1379309" cy="22658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4A2C057-DE31-2884-CB2A-ACB05C573A9C}"/>
                  </a:ext>
                </a:extLst>
              </p:cNvPr>
              <p:cNvSpPr/>
              <p:nvPr/>
            </p:nvSpPr>
            <p:spPr bwMode="auto">
              <a:xfrm>
                <a:off x="-1703374" y="4960417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52A2EE7-C610-F94D-2D32-A60A3F6BA510}"/>
                  </a:ext>
                </a:extLst>
              </p:cNvPr>
              <p:cNvSpPr/>
              <p:nvPr/>
            </p:nvSpPr>
            <p:spPr bwMode="auto">
              <a:xfrm>
                <a:off x="-1529395" y="4960416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B2D18E3-2D65-8820-C4B1-5F7FB1F4C3DC}"/>
                  </a:ext>
                </a:extLst>
              </p:cNvPr>
              <p:cNvSpPr/>
              <p:nvPr/>
            </p:nvSpPr>
            <p:spPr bwMode="auto">
              <a:xfrm>
                <a:off x="-1355416" y="4960415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CCA32A3-5FAF-A50D-F09D-5D98FA0084C2}"/>
                  </a:ext>
                </a:extLst>
              </p:cNvPr>
              <p:cNvSpPr/>
              <p:nvPr/>
            </p:nvSpPr>
            <p:spPr bwMode="auto">
              <a:xfrm>
                <a:off x="-1193574" y="4960415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73900C72-4979-72BA-CC92-0FB009162DBA}"/>
                  </a:ext>
                </a:extLst>
              </p:cNvPr>
              <p:cNvSpPr/>
              <p:nvPr/>
            </p:nvSpPr>
            <p:spPr bwMode="auto">
              <a:xfrm>
                <a:off x="-1019595" y="4960414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F6C8271-71EF-6A65-C39E-F6B726B1F6DE}"/>
                  </a:ext>
                </a:extLst>
              </p:cNvPr>
              <p:cNvSpPr/>
              <p:nvPr/>
            </p:nvSpPr>
            <p:spPr bwMode="auto">
              <a:xfrm>
                <a:off x="-845230" y="4960414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AC4D4BA1-BDF3-0CF6-F3F3-6F9FA78ACF86}"/>
                  </a:ext>
                </a:extLst>
              </p:cNvPr>
              <p:cNvSpPr/>
              <p:nvPr/>
            </p:nvSpPr>
            <p:spPr bwMode="auto">
              <a:xfrm>
                <a:off x="-671637" y="4960413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96CF2DC-32D0-DFE2-837A-9E0766E58618}"/>
                  </a:ext>
                </a:extLst>
              </p:cNvPr>
              <p:cNvSpPr/>
              <p:nvPr/>
            </p:nvSpPr>
            <p:spPr bwMode="auto">
              <a:xfrm>
                <a:off x="-498044" y="4960413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D744861-3A5B-E3A8-6C03-6C327C18729F}"/>
              </a:ext>
            </a:extLst>
          </p:cNvPr>
          <p:cNvGrpSpPr/>
          <p:nvPr/>
        </p:nvGrpSpPr>
        <p:grpSpPr>
          <a:xfrm>
            <a:off x="1379481" y="2982898"/>
            <a:ext cx="4016010" cy="232212"/>
            <a:chOff x="670107" y="3090482"/>
            <a:chExt cx="5697090" cy="232212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03AAB5A-B1C3-08D1-862D-5862EDB575FE}"/>
                </a:ext>
              </a:extLst>
            </p:cNvPr>
            <p:cNvGrpSpPr/>
            <p:nvPr/>
          </p:nvGrpSpPr>
          <p:grpSpPr>
            <a:xfrm>
              <a:off x="670107" y="3090482"/>
              <a:ext cx="2828364" cy="226585"/>
              <a:chOff x="1503484" y="2581118"/>
              <a:chExt cx="2828364" cy="226585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A04EF1CF-9EC5-91D0-4BB7-2149D8D1EED7}"/>
                  </a:ext>
                </a:extLst>
              </p:cNvPr>
              <p:cNvGrpSpPr/>
              <p:nvPr/>
            </p:nvGrpSpPr>
            <p:grpSpPr>
              <a:xfrm>
                <a:off x="1503484" y="2581122"/>
                <a:ext cx="1379309" cy="226581"/>
                <a:chOff x="-1703374" y="4960413"/>
                <a:chExt cx="1379309" cy="226581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199350C-87E8-97E3-BB46-42FD5A30A39D}"/>
                    </a:ext>
                  </a:extLst>
                </p:cNvPr>
                <p:cNvSpPr/>
                <p:nvPr/>
              </p:nvSpPr>
              <p:spPr bwMode="auto">
                <a:xfrm>
                  <a:off x="-1703374" y="4960417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C289AAE-2222-433E-87A7-5C39FCEEE044}"/>
                    </a:ext>
                  </a:extLst>
                </p:cNvPr>
                <p:cNvSpPr/>
                <p:nvPr/>
              </p:nvSpPr>
              <p:spPr bwMode="auto">
                <a:xfrm>
                  <a:off x="-1529395" y="4960416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E4F15945-192B-4C3C-A9DC-153D6B722106}"/>
                    </a:ext>
                  </a:extLst>
                </p:cNvPr>
                <p:cNvSpPr/>
                <p:nvPr/>
              </p:nvSpPr>
              <p:spPr bwMode="auto">
                <a:xfrm>
                  <a:off x="-1355416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7E46211D-FBE0-D1D8-BADD-4A0C1D6CB40D}"/>
                    </a:ext>
                  </a:extLst>
                </p:cNvPr>
                <p:cNvSpPr/>
                <p:nvPr/>
              </p:nvSpPr>
              <p:spPr bwMode="auto">
                <a:xfrm>
                  <a:off x="-1193574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9701DDC2-FB1A-4DD3-65F7-87F2FFC23075}"/>
                    </a:ext>
                  </a:extLst>
                </p:cNvPr>
                <p:cNvSpPr/>
                <p:nvPr/>
              </p:nvSpPr>
              <p:spPr bwMode="auto">
                <a:xfrm>
                  <a:off x="-1019595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1217E9CE-15BA-324A-1CB5-765DC8D0A57E}"/>
                    </a:ext>
                  </a:extLst>
                </p:cNvPr>
                <p:cNvSpPr/>
                <p:nvPr/>
              </p:nvSpPr>
              <p:spPr bwMode="auto">
                <a:xfrm>
                  <a:off x="-845230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E269BF50-0672-BA82-A004-F21E10954A12}"/>
                    </a:ext>
                  </a:extLst>
                </p:cNvPr>
                <p:cNvSpPr/>
                <p:nvPr/>
              </p:nvSpPr>
              <p:spPr bwMode="auto">
                <a:xfrm>
                  <a:off x="-671637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37FD7A4A-1B67-EC5D-F487-D45C9E9C1310}"/>
                    </a:ext>
                  </a:extLst>
                </p:cNvPr>
                <p:cNvSpPr/>
                <p:nvPr/>
              </p:nvSpPr>
              <p:spPr bwMode="auto">
                <a:xfrm>
                  <a:off x="-498044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78F09D2-32EA-6477-B580-44987FBFF5FC}"/>
                  </a:ext>
                </a:extLst>
              </p:cNvPr>
              <p:cNvGrpSpPr/>
              <p:nvPr/>
            </p:nvGrpSpPr>
            <p:grpSpPr>
              <a:xfrm>
                <a:off x="2952539" y="2581118"/>
                <a:ext cx="1379309" cy="226581"/>
                <a:chOff x="-1703374" y="4960413"/>
                <a:chExt cx="1379309" cy="226581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8C0EFD9F-D8EC-3885-4EBC-7CD081BA3E6F}"/>
                    </a:ext>
                  </a:extLst>
                </p:cNvPr>
                <p:cNvSpPr/>
                <p:nvPr/>
              </p:nvSpPr>
              <p:spPr bwMode="auto">
                <a:xfrm>
                  <a:off x="-1703374" y="4960417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3AE0E7D-E93A-1691-7281-49C3B5A5C0FE}"/>
                    </a:ext>
                  </a:extLst>
                </p:cNvPr>
                <p:cNvSpPr/>
                <p:nvPr/>
              </p:nvSpPr>
              <p:spPr bwMode="auto">
                <a:xfrm>
                  <a:off x="-1529395" y="4960416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EAE6B53-3521-0B99-CF85-771457457682}"/>
                    </a:ext>
                  </a:extLst>
                </p:cNvPr>
                <p:cNvSpPr/>
                <p:nvPr/>
              </p:nvSpPr>
              <p:spPr bwMode="auto">
                <a:xfrm>
                  <a:off x="-1355416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444AF4A-84E1-1212-1EF6-9294DF97C60D}"/>
                    </a:ext>
                  </a:extLst>
                </p:cNvPr>
                <p:cNvSpPr/>
                <p:nvPr/>
              </p:nvSpPr>
              <p:spPr bwMode="auto">
                <a:xfrm>
                  <a:off x="-1193574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F5428C07-E01C-F7DD-1C95-46D60CC5E144}"/>
                    </a:ext>
                  </a:extLst>
                </p:cNvPr>
                <p:cNvSpPr/>
                <p:nvPr/>
              </p:nvSpPr>
              <p:spPr bwMode="auto">
                <a:xfrm>
                  <a:off x="-1019595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B8B9321C-EDCF-09F8-4B37-C7F5405D0377}"/>
                    </a:ext>
                  </a:extLst>
                </p:cNvPr>
                <p:cNvSpPr/>
                <p:nvPr/>
              </p:nvSpPr>
              <p:spPr bwMode="auto">
                <a:xfrm>
                  <a:off x="-845230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8C26532-F150-9649-9639-4B55AA3A5642}"/>
                    </a:ext>
                  </a:extLst>
                </p:cNvPr>
                <p:cNvSpPr/>
                <p:nvPr/>
              </p:nvSpPr>
              <p:spPr bwMode="auto">
                <a:xfrm>
                  <a:off x="-671637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13F5496-23C9-731E-3B75-4B62C6C28E19}"/>
                    </a:ext>
                  </a:extLst>
                </p:cNvPr>
                <p:cNvSpPr/>
                <p:nvPr/>
              </p:nvSpPr>
              <p:spPr bwMode="auto">
                <a:xfrm>
                  <a:off x="-498044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019DA16F-2FAD-C1F1-00C1-8171A72B99E9}"/>
                </a:ext>
              </a:extLst>
            </p:cNvPr>
            <p:cNvGrpSpPr/>
            <p:nvPr/>
          </p:nvGrpSpPr>
          <p:grpSpPr>
            <a:xfrm>
              <a:off x="3538833" y="3096109"/>
              <a:ext cx="2828364" cy="226585"/>
              <a:chOff x="1503484" y="2581118"/>
              <a:chExt cx="2828364" cy="226585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AF086151-79BF-2FCD-2391-C969E2D0B7B3}"/>
                  </a:ext>
                </a:extLst>
              </p:cNvPr>
              <p:cNvGrpSpPr/>
              <p:nvPr/>
            </p:nvGrpSpPr>
            <p:grpSpPr>
              <a:xfrm>
                <a:off x="1503484" y="2581122"/>
                <a:ext cx="1379309" cy="226581"/>
                <a:chOff x="-1703374" y="4960413"/>
                <a:chExt cx="1379309" cy="226581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ABE3F45-FFFD-6D55-4598-8E6F05C2B590}"/>
                    </a:ext>
                  </a:extLst>
                </p:cNvPr>
                <p:cNvSpPr/>
                <p:nvPr/>
              </p:nvSpPr>
              <p:spPr bwMode="auto">
                <a:xfrm>
                  <a:off x="-1703374" y="4960417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5DB1D38-2C87-A125-9EFC-DDE7B382BDC4}"/>
                    </a:ext>
                  </a:extLst>
                </p:cNvPr>
                <p:cNvSpPr/>
                <p:nvPr/>
              </p:nvSpPr>
              <p:spPr bwMode="auto">
                <a:xfrm>
                  <a:off x="-1529395" y="4960416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067CDEF8-D56D-9F06-8512-B84DF506B871}"/>
                    </a:ext>
                  </a:extLst>
                </p:cNvPr>
                <p:cNvSpPr/>
                <p:nvPr/>
              </p:nvSpPr>
              <p:spPr bwMode="auto">
                <a:xfrm>
                  <a:off x="-1355416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075D4C1D-371D-894F-7039-3CB036ADBBE8}"/>
                    </a:ext>
                  </a:extLst>
                </p:cNvPr>
                <p:cNvSpPr/>
                <p:nvPr/>
              </p:nvSpPr>
              <p:spPr bwMode="auto">
                <a:xfrm>
                  <a:off x="-1193574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CCA061BA-E4B1-B09A-9BEE-9D4184200291}"/>
                    </a:ext>
                  </a:extLst>
                </p:cNvPr>
                <p:cNvSpPr/>
                <p:nvPr/>
              </p:nvSpPr>
              <p:spPr bwMode="auto">
                <a:xfrm>
                  <a:off x="-1019595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1365BEFC-5B29-7E64-B8B9-B23CA8F114BA}"/>
                    </a:ext>
                  </a:extLst>
                </p:cNvPr>
                <p:cNvSpPr/>
                <p:nvPr/>
              </p:nvSpPr>
              <p:spPr bwMode="auto">
                <a:xfrm>
                  <a:off x="-845230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B34D5DF-C9BE-CDAD-B4C1-133CF80D1ABA}"/>
                    </a:ext>
                  </a:extLst>
                </p:cNvPr>
                <p:cNvSpPr/>
                <p:nvPr/>
              </p:nvSpPr>
              <p:spPr bwMode="auto">
                <a:xfrm>
                  <a:off x="-671637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A47BBF25-F3A2-DAE4-C164-F529FB2297B1}"/>
                    </a:ext>
                  </a:extLst>
                </p:cNvPr>
                <p:cNvSpPr/>
                <p:nvPr/>
              </p:nvSpPr>
              <p:spPr bwMode="auto">
                <a:xfrm>
                  <a:off x="-498044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2186891D-8554-CB22-790E-056AC981E0D5}"/>
                  </a:ext>
                </a:extLst>
              </p:cNvPr>
              <p:cNvGrpSpPr/>
              <p:nvPr/>
            </p:nvGrpSpPr>
            <p:grpSpPr>
              <a:xfrm>
                <a:off x="2952539" y="2581118"/>
                <a:ext cx="1379309" cy="226581"/>
                <a:chOff x="-1703374" y="4960413"/>
                <a:chExt cx="1379309" cy="226581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16AA9593-CC4F-E28C-2A7A-B86F77120B46}"/>
                    </a:ext>
                  </a:extLst>
                </p:cNvPr>
                <p:cNvSpPr/>
                <p:nvPr/>
              </p:nvSpPr>
              <p:spPr bwMode="auto">
                <a:xfrm>
                  <a:off x="-1703374" y="4960417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09831A19-7938-04C4-44EC-6E744F2355FC}"/>
                    </a:ext>
                  </a:extLst>
                </p:cNvPr>
                <p:cNvSpPr/>
                <p:nvPr/>
              </p:nvSpPr>
              <p:spPr bwMode="auto">
                <a:xfrm>
                  <a:off x="-1529395" y="4960416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E10C3A0F-D3D8-429D-D6CE-F24000A6C545}"/>
                    </a:ext>
                  </a:extLst>
                </p:cNvPr>
                <p:cNvSpPr/>
                <p:nvPr/>
              </p:nvSpPr>
              <p:spPr bwMode="auto">
                <a:xfrm>
                  <a:off x="-1355416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4074F216-8673-7EFB-3B74-0AE2E4425B53}"/>
                    </a:ext>
                  </a:extLst>
                </p:cNvPr>
                <p:cNvSpPr/>
                <p:nvPr/>
              </p:nvSpPr>
              <p:spPr bwMode="auto">
                <a:xfrm>
                  <a:off x="-1193574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E520FD5F-6296-708A-5E25-04AAA788F04F}"/>
                    </a:ext>
                  </a:extLst>
                </p:cNvPr>
                <p:cNvSpPr/>
                <p:nvPr/>
              </p:nvSpPr>
              <p:spPr bwMode="auto">
                <a:xfrm>
                  <a:off x="-1019595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84B318BE-0A74-9726-016C-9669A35B72DA}"/>
                    </a:ext>
                  </a:extLst>
                </p:cNvPr>
                <p:cNvSpPr/>
                <p:nvPr/>
              </p:nvSpPr>
              <p:spPr bwMode="auto">
                <a:xfrm>
                  <a:off x="-845230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A27A1F4-F5CD-2FDC-6220-3A67F942B5FA}"/>
                    </a:ext>
                  </a:extLst>
                </p:cNvPr>
                <p:cNvSpPr/>
                <p:nvPr/>
              </p:nvSpPr>
              <p:spPr bwMode="auto">
                <a:xfrm>
                  <a:off x="-671637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4C3B6012-2CC6-7C32-718C-5B96361D705C}"/>
                    </a:ext>
                  </a:extLst>
                </p:cNvPr>
                <p:cNvSpPr/>
                <p:nvPr/>
              </p:nvSpPr>
              <p:spPr bwMode="auto">
                <a:xfrm>
                  <a:off x="-498044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C606E784-C06A-C25E-8B56-95CBD707227D}"/>
              </a:ext>
            </a:extLst>
          </p:cNvPr>
          <p:cNvSpPr txBox="1"/>
          <p:nvPr/>
        </p:nvSpPr>
        <p:spPr>
          <a:xfrm>
            <a:off x="5299252" y="4178513"/>
            <a:ext cx="3428954" cy="9541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 Float (radix)</a:t>
            </a:r>
          </a:p>
          <a:p>
            <a:r>
              <a:rPr lang="en-US" sz="2800" dirty="0">
                <a:solidFill>
                  <a:schemeClr val="tx2"/>
                </a:solidFill>
              </a:rPr>
              <a:t>          0.4       2 </a:t>
            </a: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3CAEB149-8462-75E0-64F5-1A0C3A5023E8}"/>
              </a:ext>
            </a:extLst>
          </p:cNvPr>
          <p:cNvGrpSpPr/>
          <p:nvPr/>
        </p:nvGrpSpPr>
        <p:grpSpPr>
          <a:xfrm>
            <a:off x="-36220" y="5643992"/>
            <a:ext cx="4515289" cy="384339"/>
            <a:chOff x="-44440" y="5658999"/>
            <a:chExt cx="4515289" cy="384339"/>
          </a:xfrm>
        </p:grpSpPr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3DCF26E0-EB4E-A642-7CC7-17806C445CF6}"/>
                </a:ext>
              </a:extLst>
            </p:cNvPr>
            <p:cNvSpPr/>
            <p:nvPr/>
          </p:nvSpPr>
          <p:spPr bwMode="auto">
            <a:xfrm>
              <a:off x="323681" y="5658999"/>
              <a:ext cx="4147168" cy="36933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EF5EBAA3-09CA-D055-A961-47F8E3D64F83}"/>
                </a:ext>
              </a:extLst>
            </p:cNvPr>
            <p:cNvGrpSpPr/>
            <p:nvPr/>
          </p:nvGrpSpPr>
          <p:grpSpPr>
            <a:xfrm>
              <a:off x="-44440" y="5674006"/>
              <a:ext cx="4414583" cy="369332"/>
              <a:chOff x="-150019" y="5961272"/>
              <a:chExt cx="4414583" cy="369332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8A11527C-1AD4-C8A5-5D6E-58A5553B6DE5}"/>
                  </a:ext>
                </a:extLst>
              </p:cNvPr>
              <p:cNvGrpSpPr/>
              <p:nvPr/>
            </p:nvGrpSpPr>
            <p:grpSpPr>
              <a:xfrm>
                <a:off x="248554" y="6020108"/>
                <a:ext cx="1993779" cy="226585"/>
                <a:chOff x="1503484" y="2581118"/>
                <a:chExt cx="2828364" cy="226585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360EC30B-3E63-E0C1-F003-4F54A0AEFCE3}"/>
                    </a:ext>
                  </a:extLst>
                </p:cNvPr>
                <p:cNvGrpSpPr/>
                <p:nvPr/>
              </p:nvGrpSpPr>
              <p:grpSpPr>
                <a:xfrm>
                  <a:off x="1503484" y="2581122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40" name="Rectangle 139">
                    <a:extLst>
                      <a:ext uri="{FF2B5EF4-FFF2-40B4-BE49-F238E27FC236}">
                        <a16:creationId xmlns:a16="http://schemas.microsoft.com/office/drawing/2014/main" id="{814877CD-BC60-043F-FFE9-AF2658988E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1" name="Rectangle 140">
                    <a:extLst>
                      <a:ext uri="{FF2B5EF4-FFF2-40B4-BE49-F238E27FC236}">
                        <a16:creationId xmlns:a16="http://schemas.microsoft.com/office/drawing/2014/main" id="{44572EC5-74C5-C564-79CE-4F3D4B3347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D793B728-AE43-D553-C9F9-79FF50D3C1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9A52460E-9A1A-E14C-5802-B443CF4267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4" name="Rectangle 143">
                    <a:extLst>
                      <a:ext uri="{FF2B5EF4-FFF2-40B4-BE49-F238E27FC236}">
                        <a16:creationId xmlns:a16="http://schemas.microsoft.com/office/drawing/2014/main" id="{AC0D57CC-416C-9021-02E6-F488B63763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3B274F4B-E101-DE3C-2312-3A73F7BF3E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6" name="Rectangle 145">
                    <a:extLst>
                      <a:ext uri="{FF2B5EF4-FFF2-40B4-BE49-F238E27FC236}">
                        <a16:creationId xmlns:a16="http://schemas.microsoft.com/office/drawing/2014/main" id="{60B9051A-8093-1BAA-0A4E-2346A73A1A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FAAA3690-3854-F6D8-3E2D-B3E578D2E5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E01C98FD-E791-2B47-2504-D83E811EDC04}"/>
                    </a:ext>
                  </a:extLst>
                </p:cNvPr>
                <p:cNvGrpSpPr/>
                <p:nvPr/>
              </p:nvGrpSpPr>
              <p:grpSpPr>
                <a:xfrm>
                  <a:off x="2952539" y="2581118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0FE4E2FD-91AE-5B03-5A0F-522FE0859F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" name="Rectangle 132">
                    <a:extLst>
                      <a:ext uri="{FF2B5EF4-FFF2-40B4-BE49-F238E27FC236}">
                        <a16:creationId xmlns:a16="http://schemas.microsoft.com/office/drawing/2014/main" id="{CFE8EC13-9E8A-7E15-679D-988DA968F2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" name="Rectangle 133">
                    <a:extLst>
                      <a:ext uri="{FF2B5EF4-FFF2-40B4-BE49-F238E27FC236}">
                        <a16:creationId xmlns:a16="http://schemas.microsoft.com/office/drawing/2014/main" id="{2AE3EE5B-2B44-0678-719D-867083CC84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" name="Rectangle 134">
                    <a:extLst>
                      <a:ext uri="{FF2B5EF4-FFF2-40B4-BE49-F238E27FC236}">
                        <a16:creationId xmlns:a16="http://schemas.microsoft.com/office/drawing/2014/main" id="{91BA59B1-720D-94D7-6A6A-34227C8CB5A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6" name="Rectangle 135">
                    <a:extLst>
                      <a:ext uri="{FF2B5EF4-FFF2-40B4-BE49-F238E27FC236}">
                        <a16:creationId xmlns:a16="http://schemas.microsoft.com/office/drawing/2014/main" id="{56CF0262-6641-FB4F-A049-167B9692CB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7" name="Rectangle 136">
                    <a:extLst>
                      <a:ext uri="{FF2B5EF4-FFF2-40B4-BE49-F238E27FC236}">
                        <a16:creationId xmlns:a16="http://schemas.microsoft.com/office/drawing/2014/main" id="{6A61D8A2-772B-BD91-3524-C6F653B926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B83D76FB-B1F5-FB23-3022-BD981454DC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" name="Rectangle 138">
                    <a:extLst>
                      <a:ext uri="{FF2B5EF4-FFF2-40B4-BE49-F238E27FC236}">
                        <a16:creationId xmlns:a16="http://schemas.microsoft.com/office/drawing/2014/main" id="{854A9FC6-E7C1-930A-1D56-8B88AE603D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A107C8CA-945C-5512-77C4-C6D4DD0DD07C}"/>
                  </a:ext>
                </a:extLst>
              </p:cNvPr>
              <p:cNvGrpSpPr/>
              <p:nvPr/>
            </p:nvGrpSpPr>
            <p:grpSpPr>
              <a:xfrm>
                <a:off x="2270785" y="6017643"/>
                <a:ext cx="1993779" cy="226585"/>
                <a:chOff x="1503484" y="2581118"/>
                <a:chExt cx="2828364" cy="226585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E6050CF-18D6-67CB-2AF6-C6CFD6C2E7FB}"/>
                    </a:ext>
                  </a:extLst>
                </p:cNvPr>
                <p:cNvGrpSpPr/>
                <p:nvPr/>
              </p:nvGrpSpPr>
              <p:grpSpPr>
                <a:xfrm>
                  <a:off x="1503484" y="2581122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AFE6F0AA-9041-DD5C-6A36-3E250A8EDF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9D663F32-837A-C410-4874-147B1A6E53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0C885D39-7B84-7DE1-7E89-704390E139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2E68A40A-2A16-2096-5725-36FBAD622B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A48A7F8B-A455-2B47-F1BC-6177BBC07E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5E7A865E-877A-65C3-521A-7495D1BD93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F214C934-861E-D671-B7FB-B8727B6332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A9F0C375-8706-9FC7-9446-C64082F47D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A19CE87F-787C-99A6-01C4-1CB1D4A59D61}"/>
                    </a:ext>
                  </a:extLst>
                </p:cNvPr>
                <p:cNvGrpSpPr/>
                <p:nvPr/>
              </p:nvGrpSpPr>
              <p:grpSpPr>
                <a:xfrm>
                  <a:off x="2952539" y="2581118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61E19DD7-1922-523C-FC73-396243B4770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56939EB8-007D-36A9-313D-A8E146086D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59AE9804-C88B-D2C1-4CB7-3416A7F5F9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4DB1FAFD-217C-D46B-B2F7-3B3784F3B3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B7543714-E0F8-7DCD-2879-3FB067386B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445192A6-5939-2CFA-0115-8B30E2E48E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41EDFBF0-2E63-8C35-DA54-0976A1ED61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ED064515-D916-E4EE-A916-5833436558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579D938F-93E9-A7AC-5A72-A0109E97138F}"/>
                  </a:ext>
                </a:extLst>
              </p:cNvPr>
              <p:cNvSpPr/>
              <p:nvPr/>
            </p:nvSpPr>
            <p:spPr bwMode="auto">
              <a:xfrm>
                <a:off x="3774384" y="6017642"/>
                <a:ext cx="113724" cy="22657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621DE672-2D97-8B5C-0536-F217B4DCE6AA}"/>
                  </a:ext>
                </a:extLst>
              </p:cNvPr>
              <p:cNvSpPr txBox="1"/>
              <p:nvPr/>
            </p:nvSpPr>
            <p:spPr>
              <a:xfrm>
                <a:off x="-150019" y="5961272"/>
                <a:ext cx="4411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</a:rPr>
                  <a:t>40</a:t>
                </a:r>
                <a:endParaRPr lang="en-US" b="1" dirty="0"/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E331A84-EC57-D891-9E58-E162BE315A83}"/>
                  </a:ext>
                </a:extLst>
              </p:cNvPr>
              <p:cNvSpPr/>
              <p:nvPr/>
            </p:nvSpPr>
            <p:spPr bwMode="auto">
              <a:xfrm>
                <a:off x="3542115" y="6017642"/>
                <a:ext cx="113724" cy="22657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19083993-CC2D-3F6A-FDC7-6CFCEFB0639B}"/>
              </a:ext>
            </a:extLst>
          </p:cNvPr>
          <p:cNvGrpSpPr/>
          <p:nvPr/>
        </p:nvGrpSpPr>
        <p:grpSpPr>
          <a:xfrm>
            <a:off x="4706132" y="5021083"/>
            <a:ext cx="4389811" cy="637916"/>
            <a:chOff x="4696701" y="5379796"/>
            <a:chExt cx="4389811" cy="63791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D75CF8D-EF78-26D5-16DF-7FFA25B7227F}"/>
                </a:ext>
              </a:extLst>
            </p:cNvPr>
            <p:cNvSpPr txBox="1"/>
            <p:nvPr/>
          </p:nvSpPr>
          <p:spPr>
            <a:xfrm>
              <a:off x="6242211" y="5379796"/>
              <a:ext cx="2861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chemeClr val="tx2"/>
                  </a:solidFill>
                </a:rPr>
                <a:t>4</a:t>
              </a:r>
              <a:endParaRPr lang="en-US" dirty="0"/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99696B20-5EEA-81AF-F3A8-5136A7D67260}"/>
                </a:ext>
              </a:extLst>
            </p:cNvPr>
            <p:cNvGrpSpPr/>
            <p:nvPr/>
          </p:nvGrpSpPr>
          <p:grpSpPr>
            <a:xfrm>
              <a:off x="4696701" y="5633373"/>
              <a:ext cx="4389811" cy="384339"/>
              <a:chOff x="4696701" y="5633373"/>
              <a:chExt cx="4389811" cy="384339"/>
            </a:xfrm>
          </p:grpSpPr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B3FF95A8-7673-26E7-92BC-BF28E55D2BCA}"/>
                  </a:ext>
                </a:extLst>
              </p:cNvPr>
              <p:cNvSpPr/>
              <p:nvPr/>
            </p:nvSpPr>
            <p:spPr bwMode="auto">
              <a:xfrm>
                <a:off x="7039156" y="5648380"/>
                <a:ext cx="2047356" cy="369332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E95DADF4-34AE-EA6D-F476-93A0345E04C1}"/>
                  </a:ext>
                </a:extLst>
              </p:cNvPr>
              <p:cNvSpPr/>
              <p:nvPr/>
            </p:nvSpPr>
            <p:spPr bwMode="auto">
              <a:xfrm>
                <a:off x="4696701" y="5633373"/>
                <a:ext cx="2047356" cy="369332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C6910C1B-60A7-466A-F093-E7B17363B092}"/>
                  </a:ext>
                </a:extLst>
              </p:cNvPr>
              <p:cNvGrpSpPr/>
              <p:nvPr/>
            </p:nvGrpSpPr>
            <p:grpSpPr>
              <a:xfrm>
                <a:off x="4731774" y="5707216"/>
                <a:ext cx="1993779" cy="226585"/>
                <a:chOff x="1503484" y="2581118"/>
                <a:chExt cx="2828364" cy="226585"/>
              </a:xfrm>
            </p:grpSpPr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ADB01ABB-D84B-AD96-AC99-DD2B36B08BE4}"/>
                    </a:ext>
                  </a:extLst>
                </p:cNvPr>
                <p:cNvGrpSpPr/>
                <p:nvPr/>
              </p:nvGrpSpPr>
              <p:grpSpPr>
                <a:xfrm>
                  <a:off x="1503484" y="2581122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93" name="Rectangle 192">
                    <a:extLst>
                      <a:ext uri="{FF2B5EF4-FFF2-40B4-BE49-F238E27FC236}">
                        <a16:creationId xmlns:a16="http://schemas.microsoft.com/office/drawing/2014/main" id="{CB27BB03-6986-C267-CDDD-FAB287BA00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" name="Rectangle 193">
                    <a:extLst>
                      <a:ext uri="{FF2B5EF4-FFF2-40B4-BE49-F238E27FC236}">
                        <a16:creationId xmlns:a16="http://schemas.microsoft.com/office/drawing/2014/main" id="{D21F013F-4362-7548-D868-51B0142C93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5" name="Rectangle 194">
                    <a:extLst>
                      <a:ext uri="{FF2B5EF4-FFF2-40B4-BE49-F238E27FC236}">
                        <a16:creationId xmlns:a16="http://schemas.microsoft.com/office/drawing/2014/main" id="{329E8F6E-7406-7D2E-9F0E-055802B3EB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6" name="Rectangle 195">
                    <a:extLst>
                      <a:ext uri="{FF2B5EF4-FFF2-40B4-BE49-F238E27FC236}">
                        <a16:creationId xmlns:a16="http://schemas.microsoft.com/office/drawing/2014/main" id="{743E11D0-3305-F751-7648-10CAA5906E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7" name="Rectangle 196">
                    <a:extLst>
                      <a:ext uri="{FF2B5EF4-FFF2-40B4-BE49-F238E27FC236}">
                        <a16:creationId xmlns:a16="http://schemas.microsoft.com/office/drawing/2014/main" id="{1EF1A62A-82E5-82BE-25B3-BC34025B67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8" name="Rectangle 197">
                    <a:extLst>
                      <a:ext uri="{FF2B5EF4-FFF2-40B4-BE49-F238E27FC236}">
                        <a16:creationId xmlns:a16="http://schemas.microsoft.com/office/drawing/2014/main" id="{4A837923-8C5E-E0D1-0119-61572D38AF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9" name="Rectangle 198">
                    <a:extLst>
                      <a:ext uri="{FF2B5EF4-FFF2-40B4-BE49-F238E27FC236}">
                        <a16:creationId xmlns:a16="http://schemas.microsoft.com/office/drawing/2014/main" id="{AD3148CD-5720-4CD1-5759-59500A673CF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0" name="Rectangle 199">
                    <a:extLst>
                      <a:ext uri="{FF2B5EF4-FFF2-40B4-BE49-F238E27FC236}">
                        <a16:creationId xmlns:a16="http://schemas.microsoft.com/office/drawing/2014/main" id="{D11DB098-FADE-FC54-C23B-E8EA105A923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38EF9607-5851-DF0D-7B63-5FF0DB101C7D}"/>
                    </a:ext>
                  </a:extLst>
                </p:cNvPr>
                <p:cNvGrpSpPr/>
                <p:nvPr/>
              </p:nvGrpSpPr>
              <p:grpSpPr>
                <a:xfrm>
                  <a:off x="2952539" y="2581118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85" name="Rectangle 184">
                    <a:extLst>
                      <a:ext uri="{FF2B5EF4-FFF2-40B4-BE49-F238E27FC236}">
                        <a16:creationId xmlns:a16="http://schemas.microsoft.com/office/drawing/2014/main" id="{1D089EDA-ACCC-E98B-EE8E-533DEA9C40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6" name="Rectangle 185">
                    <a:extLst>
                      <a:ext uri="{FF2B5EF4-FFF2-40B4-BE49-F238E27FC236}">
                        <a16:creationId xmlns:a16="http://schemas.microsoft.com/office/drawing/2014/main" id="{DEEB76E2-2CE9-54E5-FADD-7EB542D817C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7" name="Rectangle 186">
                    <a:extLst>
                      <a:ext uri="{FF2B5EF4-FFF2-40B4-BE49-F238E27FC236}">
                        <a16:creationId xmlns:a16="http://schemas.microsoft.com/office/drawing/2014/main" id="{DFE7A15A-661A-E09B-EB9B-7799D3AF02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8" name="Rectangle 187">
                    <a:extLst>
                      <a:ext uri="{FF2B5EF4-FFF2-40B4-BE49-F238E27FC236}">
                        <a16:creationId xmlns:a16="http://schemas.microsoft.com/office/drawing/2014/main" id="{4FC637FA-C92E-B73E-60CF-F3F1A180BA9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E51B00D-1382-7A0F-3BF6-98AD34A20BB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2B7C4BDB-804A-CF83-7669-939687A6FC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1" name="Rectangle 190">
                    <a:extLst>
                      <a:ext uri="{FF2B5EF4-FFF2-40B4-BE49-F238E27FC236}">
                        <a16:creationId xmlns:a16="http://schemas.microsoft.com/office/drawing/2014/main" id="{5248FA09-3780-1465-F2AE-9387D7FBD5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2" name="Rectangle 191">
                    <a:extLst>
                      <a:ext uri="{FF2B5EF4-FFF2-40B4-BE49-F238E27FC236}">
                        <a16:creationId xmlns:a16="http://schemas.microsoft.com/office/drawing/2014/main" id="{F69BD936-6A3E-5BFE-B440-2F440A8EC4B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BF04741B-3256-2490-50CA-3F202775A6C8}"/>
                  </a:ext>
                </a:extLst>
              </p:cNvPr>
              <p:cNvGrpSpPr/>
              <p:nvPr/>
            </p:nvGrpSpPr>
            <p:grpSpPr>
              <a:xfrm>
                <a:off x="7073639" y="5704751"/>
                <a:ext cx="1993779" cy="226585"/>
                <a:chOff x="1503484" y="2581118"/>
                <a:chExt cx="2828364" cy="226585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FB4D4F3-34F5-9B0D-F9A2-D87570CDA672}"/>
                    </a:ext>
                  </a:extLst>
                </p:cNvPr>
                <p:cNvGrpSpPr/>
                <p:nvPr/>
              </p:nvGrpSpPr>
              <p:grpSpPr>
                <a:xfrm>
                  <a:off x="1503484" y="2581122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F7EF2A1C-B4A4-1D4F-FDBA-ED68886CD12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6" name="Rectangle 175">
                    <a:extLst>
                      <a:ext uri="{FF2B5EF4-FFF2-40B4-BE49-F238E27FC236}">
                        <a16:creationId xmlns:a16="http://schemas.microsoft.com/office/drawing/2014/main" id="{3C400B6F-B3FE-B90C-727F-845779FE64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7" name="Rectangle 176">
                    <a:extLst>
                      <a:ext uri="{FF2B5EF4-FFF2-40B4-BE49-F238E27FC236}">
                        <a16:creationId xmlns:a16="http://schemas.microsoft.com/office/drawing/2014/main" id="{DB236F01-A25D-122C-C6AE-BC2E1674EE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8" name="Rectangle 177">
                    <a:extLst>
                      <a:ext uri="{FF2B5EF4-FFF2-40B4-BE49-F238E27FC236}">
                        <a16:creationId xmlns:a16="http://schemas.microsoft.com/office/drawing/2014/main" id="{CFD90779-A34C-A954-2C87-B15E1B54CB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9" name="Rectangle 178">
                    <a:extLst>
                      <a:ext uri="{FF2B5EF4-FFF2-40B4-BE49-F238E27FC236}">
                        <a16:creationId xmlns:a16="http://schemas.microsoft.com/office/drawing/2014/main" id="{C975543C-D8D6-2D86-CCD6-0718C3661A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0" name="Rectangle 179">
                    <a:extLst>
                      <a:ext uri="{FF2B5EF4-FFF2-40B4-BE49-F238E27FC236}">
                        <a16:creationId xmlns:a16="http://schemas.microsoft.com/office/drawing/2014/main" id="{F4E4F23B-685E-3186-47E5-B709EF73EE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1" name="Rectangle 180">
                    <a:extLst>
                      <a:ext uri="{FF2B5EF4-FFF2-40B4-BE49-F238E27FC236}">
                        <a16:creationId xmlns:a16="http://schemas.microsoft.com/office/drawing/2014/main" id="{F0D492D0-5FA9-86AB-A044-5B350BFF6E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2" name="Rectangle 181">
                    <a:extLst>
                      <a:ext uri="{FF2B5EF4-FFF2-40B4-BE49-F238E27FC236}">
                        <a16:creationId xmlns:a16="http://schemas.microsoft.com/office/drawing/2014/main" id="{013E9042-90BC-1CDF-F37C-5D888B7CF96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323F404B-FF3D-A717-A906-96740DE644F2}"/>
                    </a:ext>
                  </a:extLst>
                </p:cNvPr>
                <p:cNvGrpSpPr/>
                <p:nvPr/>
              </p:nvGrpSpPr>
              <p:grpSpPr>
                <a:xfrm>
                  <a:off x="2952539" y="2581118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67" name="Rectangle 166">
                    <a:extLst>
                      <a:ext uri="{FF2B5EF4-FFF2-40B4-BE49-F238E27FC236}">
                        <a16:creationId xmlns:a16="http://schemas.microsoft.com/office/drawing/2014/main" id="{812AF4BB-6610-000C-B4C9-F6FD14063E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8" name="Rectangle 167">
                    <a:extLst>
                      <a:ext uri="{FF2B5EF4-FFF2-40B4-BE49-F238E27FC236}">
                        <a16:creationId xmlns:a16="http://schemas.microsoft.com/office/drawing/2014/main" id="{D6A386CA-AB03-6BDD-EA85-372083B3F2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9" name="Rectangle 168">
                    <a:extLst>
                      <a:ext uri="{FF2B5EF4-FFF2-40B4-BE49-F238E27FC236}">
                        <a16:creationId xmlns:a16="http://schemas.microsoft.com/office/drawing/2014/main" id="{A55D1363-39DF-53F5-6298-212D4450E3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0" name="Rectangle 169">
                    <a:extLst>
                      <a:ext uri="{FF2B5EF4-FFF2-40B4-BE49-F238E27FC236}">
                        <a16:creationId xmlns:a16="http://schemas.microsoft.com/office/drawing/2014/main" id="{79D44442-2AC5-3327-E09D-9A76E69664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1" name="Rectangle 170">
                    <a:extLst>
                      <a:ext uri="{FF2B5EF4-FFF2-40B4-BE49-F238E27FC236}">
                        <a16:creationId xmlns:a16="http://schemas.microsoft.com/office/drawing/2014/main" id="{4A0E49EC-5E76-FC94-EACA-48587766A1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2" name="Rectangle 171">
                    <a:extLst>
                      <a:ext uri="{FF2B5EF4-FFF2-40B4-BE49-F238E27FC236}">
                        <a16:creationId xmlns:a16="http://schemas.microsoft.com/office/drawing/2014/main" id="{22908ABD-1B2F-0E03-6A81-15DFEBA9C2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FE325BFA-0E39-672F-5612-B2D9D373C1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690C34-D8AF-EE68-7591-04ADA12BCD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C557707-98FE-A078-663C-D22E69B71B05}"/>
                  </a:ext>
                </a:extLst>
              </p:cNvPr>
              <p:cNvSpPr/>
              <p:nvPr/>
            </p:nvSpPr>
            <p:spPr bwMode="auto">
              <a:xfrm>
                <a:off x="8832827" y="5704751"/>
                <a:ext cx="113724" cy="22657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F97F4D48-7715-67D1-28C6-A46FEE178A9B}"/>
                  </a:ext>
                </a:extLst>
              </p:cNvPr>
              <p:cNvSpPr/>
              <p:nvPr/>
            </p:nvSpPr>
            <p:spPr bwMode="auto">
              <a:xfrm>
                <a:off x="6354928" y="5711258"/>
                <a:ext cx="113724" cy="22657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29AD4B7-BB75-F326-D69C-99107D009767}"/>
                </a:ext>
              </a:extLst>
            </p:cNvPr>
            <p:cNvSpPr txBox="1"/>
            <p:nvPr/>
          </p:nvSpPr>
          <p:spPr>
            <a:xfrm>
              <a:off x="8728206" y="5379796"/>
              <a:ext cx="2861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chemeClr val="tx2"/>
                  </a:solidFill>
                </a:rPr>
                <a:t>2</a:t>
              </a:r>
              <a:endParaRPr lang="en-US" dirty="0"/>
            </a:p>
          </p:txBody>
        </p:sp>
      </p:grpSp>
      <p:sp>
        <p:nvSpPr>
          <p:cNvPr id="208" name="Arrow: Right 207">
            <a:extLst>
              <a:ext uri="{FF2B5EF4-FFF2-40B4-BE49-F238E27FC236}">
                <a16:creationId xmlns:a16="http://schemas.microsoft.com/office/drawing/2014/main" id="{D955AE2A-5E06-94E5-8A59-98C9282B4A44}"/>
              </a:ext>
            </a:extLst>
          </p:cNvPr>
          <p:cNvSpPr/>
          <p:nvPr/>
        </p:nvSpPr>
        <p:spPr bwMode="auto">
          <a:xfrm flipH="1">
            <a:off x="6871610" y="2905041"/>
            <a:ext cx="404058" cy="457200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1" name="Arrow: Right 210">
            <a:extLst>
              <a:ext uri="{FF2B5EF4-FFF2-40B4-BE49-F238E27FC236}">
                <a16:creationId xmlns:a16="http://schemas.microsoft.com/office/drawing/2014/main" id="{D29EC68B-1C59-D78B-2022-03DAA7E50D1C}"/>
              </a:ext>
            </a:extLst>
          </p:cNvPr>
          <p:cNvSpPr/>
          <p:nvPr/>
        </p:nvSpPr>
        <p:spPr bwMode="auto">
          <a:xfrm flipH="1">
            <a:off x="8517191" y="2867586"/>
            <a:ext cx="404058" cy="457200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0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4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9" grpId="0" animBg="1"/>
      <p:bldP spid="208" grpId="0" animBg="1"/>
      <p:bldP spid="208" grpId="1" animBg="1"/>
      <p:bldP spid="2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D15BF465-1A04-43BD-86F4-C7EEF3F88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Declare </a:t>
            </a:r>
            <a:r>
              <a:rPr lang="en-US" dirty="0">
                <a:sym typeface="Wingdings" panose="05000000000000000000" pitchFamily="2" charset="2"/>
              </a:rPr>
              <a:t> Initialize  Use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9DF45F-8437-4422-810D-C88D6972C2B3}"/>
              </a:ext>
            </a:extLst>
          </p:cNvPr>
          <p:cNvSpPr txBox="1"/>
          <p:nvPr/>
        </p:nvSpPr>
        <p:spPr>
          <a:xfrm>
            <a:off x="4731003" y="1029311"/>
            <a:ext cx="1477700" cy="3046988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5D8E256A-CB52-4FAE-BDB7-35F431EC6641}"/>
              </a:ext>
            </a:extLst>
          </p:cNvPr>
          <p:cNvSpPr/>
          <p:nvPr/>
        </p:nvSpPr>
        <p:spPr bwMode="auto">
          <a:xfrm rot="5400000">
            <a:off x="3804120" y="1637444"/>
            <a:ext cx="297267" cy="4359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B5409-15E6-4CFC-92C0-CEF87300E32B}"/>
              </a:ext>
            </a:extLst>
          </p:cNvPr>
          <p:cNvSpPr txBox="1"/>
          <p:nvPr/>
        </p:nvSpPr>
        <p:spPr>
          <a:xfrm>
            <a:off x="6276369" y="1583869"/>
            <a:ext cx="2723909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 Pre-processor: Location of function prototype</a:t>
            </a:r>
            <a:endParaRPr lang="en-IN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F0FC2B-A4E9-414E-B67A-9D3D04748F2D}"/>
              </a:ext>
            </a:extLst>
          </p:cNvPr>
          <p:cNvGrpSpPr/>
          <p:nvPr/>
        </p:nvGrpSpPr>
        <p:grpSpPr>
          <a:xfrm>
            <a:off x="4817812" y="1345493"/>
            <a:ext cx="1304081" cy="820744"/>
            <a:chOff x="-1539431" y="2559732"/>
            <a:chExt cx="1304081" cy="8207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B47409-EC7F-42BE-B639-B50EB2D5B9B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0615B6B-28F0-483E-A978-AFC0354B9541}"/>
                </a:ext>
              </a:extLst>
            </p:cNvPr>
            <p:cNvSpPr/>
            <p:nvPr/>
          </p:nvSpPr>
          <p:spPr>
            <a:xfrm>
              <a:off x="-1201740" y="2559732"/>
              <a:ext cx="6286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ann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6F2CD2-0CE5-4EA7-9AF7-1C6E9DB3A389}"/>
              </a:ext>
            </a:extLst>
          </p:cNvPr>
          <p:cNvGrpSpPr/>
          <p:nvPr/>
        </p:nvGrpSpPr>
        <p:grpSpPr>
          <a:xfrm>
            <a:off x="4817812" y="2218430"/>
            <a:ext cx="1304081" cy="820744"/>
            <a:chOff x="-1539431" y="2559732"/>
            <a:chExt cx="1304081" cy="820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665304-6854-49EF-A477-AEB0200D4631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AA80BD4-2EE2-4955-A372-D1BB75EF9D25}"/>
                </a:ext>
              </a:extLst>
            </p:cNvPr>
            <p:cNvSpPr/>
            <p:nvPr/>
          </p:nvSpPr>
          <p:spPr>
            <a:xfrm>
              <a:off x="-1184909" y="2559732"/>
              <a:ext cx="5950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sue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BF92BE-521F-4880-8BCD-060D7ECA920C}"/>
              </a:ext>
            </a:extLst>
          </p:cNvPr>
          <p:cNvGrpSpPr/>
          <p:nvPr/>
        </p:nvGrpSpPr>
        <p:grpSpPr>
          <a:xfrm>
            <a:off x="4818870" y="3134527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6D44779-BE93-437B-9507-6877F8FC30E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1EECF2F-50AD-4849-B5E6-4A33E7C2FF69}"/>
                </a:ext>
              </a:extLst>
            </p:cNvPr>
            <p:cNvSpPr/>
            <p:nvPr/>
          </p:nvSpPr>
          <p:spPr>
            <a:xfrm>
              <a:off x="-1184107" y="2559732"/>
              <a:ext cx="593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jim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AA691D5-E80D-4080-B942-E7BDFAE7968A}"/>
              </a:ext>
            </a:extLst>
          </p:cNvPr>
          <p:cNvSpPr txBox="1"/>
          <p:nvPr/>
        </p:nvSpPr>
        <p:spPr>
          <a:xfrm>
            <a:off x="6276370" y="3762307"/>
            <a:ext cx="2723909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Put the value 65 (0100 0001) in the fixed-point container named </a:t>
            </a:r>
            <a:r>
              <a:rPr lang="en-US" b="1" dirty="0">
                <a:solidFill>
                  <a:schemeClr val="bg1"/>
                </a:solidFill>
              </a:rPr>
              <a:t>sue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028018-AF55-4228-B7C2-7A98B70038F8}"/>
              </a:ext>
            </a:extLst>
          </p:cNvPr>
          <p:cNvSpPr txBox="1"/>
          <p:nvPr/>
        </p:nvSpPr>
        <p:spPr>
          <a:xfrm>
            <a:off x="6240686" y="4820005"/>
            <a:ext cx="2723910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Put the value 0.53 (0.1000011) in the floating-point container named </a:t>
            </a:r>
            <a:r>
              <a:rPr lang="en-US" b="1" dirty="0" err="1">
                <a:solidFill>
                  <a:schemeClr val="bg1"/>
                </a:solidFill>
              </a:rPr>
              <a:t>jim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D745F0-AEAE-4F3A-AC84-8BDADAD009A7}"/>
              </a:ext>
            </a:extLst>
          </p:cNvPr>
          <p:cNvSpPr txBox="1"/>
          <p:nvPr/>
        </p:nvSpPr>
        <p:spPr>
          <a:xfrm>
            <a:off x="6279741" y="2732845"/>
            <a:ext cx="2723909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Put the value 6 (0110) in the fixed-point container named </a:t>
            </a:r>
            <a:r>
              <a:rPr lang="en-US" b="1" dirty="0" err="1">
                <a:solidFill>
                  <a:schemeClr val="bg1"/>
                </a:solidFill>
              </a:rPr>
              <a:t>ann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4997D5-09A9-48DB-B2DC-6FF2A576E63A}"/>
              </a:ext>
            </a:extLst>
          </p:cNvPr>
          <p:cNvSpPr txBox="1"/>
          <p:nvPr/>
        </p:nvSpPr>
        <p:spPr>
          <a:xfrm>
            <a:off x="4817813" y="3528873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0.53e-1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C9B266-68A1-44F7-AE7E-0DF8B05F3D86}"/>
              </a:ext>
            </a:extLst>
          </p:cNvPr>
          <p:cNvSpPr txBox="1"/>
          <p:nvPr/>
        </p:nvSpPr>
        <p:spPr>
          <a:xfrm>
            <a:off x="5300574" y="170457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6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775244-92DF-48CB-838F-135AC5462042}"/>
              </a:ext>
            </a:extLst>
          </p:cNvPr>
          <p:cNvSpPr txBox="1"/>
          <p:nvPr/>
        </p:nvSpPr>
        <p:spPr>
          <a:xfrm>
            <a:off x="5224090" y="260760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65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11829" y="229286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2E08110A-D32F-4762-A5AC-24CFA5B2B528}"/>
              </a:ext>
            </a:extLst>
          </p:cNvPr>
          <p:cNvSpPr/>
          <p:nvPr/>
        </p:nvSpPr>
        <p:spPr bwMode="auto">
          <a:xfrm rot="5400000">
            <a:off x="3443376" y="1994331"/>
            <a:ext cx="297267" cy="4359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11830" y="262466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11829" y="300836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07726" y="335686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07726" y="370535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07727" y="405385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D170843-642B-4D74-B225-1462C6128CC0}"/>
              </a:ext>
            </a:extLst>
          </p:cNvPr>
          <p:cNvGrpSpPr/>
          <p:nvPr/>
        </p:nvGrpSpPr>
        <p:grpSpPr>
          <a:xfrm>
            <a:off x="3809998" y="2469243"/>
            <a:ext cx="557932" cy="2401060"/>
            <a:chOff x="3809998" y="2469243"/>
            <a:chExt cx="557932" cy="2401060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CC058A4B-C421-4CC5-AD76-D8E1E49A51DE}"/>
                </a:ext>
              </a:extLst>
            </p:cNvPr>
            <p:cNvSpPr/>
            <p:nvPr/>
          </p:nvSpPr>
          <p:spPr bwMode="auto">
            <a:xfrm>
              <a:off x="3810000" y="2469243"/>
              <a:ext cx="275863" cy="1083124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ight Brace 33">
              <a:extLst>
                <a:ext uri="{FF2B5EF4-FFF2-40B4-BE49-F238E27FC236}">
                  <a16:creationId xmlns:a16="http://schemas.microsoft.com/office/drawing/2014/main" id="{141403A4-768F-4215-BAF3-AB86D21F8804}"/>
                </a:ext>
              </a:extLst>
            </p:cNvPr>
            <p:cNvSpPr/>
            <p:nvPr/>
          </p:nvSpPr>
          <p:spPr bwMode="auto">
            <a:xfrm>
              <a:off x="3809999" y="3598127"/>
              <a:ext cx="275863" cy="83883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ight Brace 34">
              <a:extLst>
                <a:ext uri="{FF2B5EF4-FFF2-40B4-BE49-F238E27FC236}">
                  <a16:creationId xmlns:a16="http://schemas.microsoft.com/office/drawing/2014/main" id="{F18D4770-65FC-4E29-BB65-719F7A6A1990}"/>
                </a:ext>
              </a:extLst>
            </p:cNvPr>
            <p:cNvSpPr/>
            <p:nvPr/>
          </p:nvSpPr>
          <p:spPr bwMode="auto">
            <a:xfrm>
              <a:off x="3809998" y="4569902"/>
              <a:ext cx="275863" cy="250103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4CEC412-222C-4611-A010-CFCD55E07621}"/>
                </a:ext>
              </a:extLst>
            </p:cNvPr>
            <p:cNvSpPr txBox="1"/>
            <p:nvPr/>
          </p:nvSpPr>
          <p:spPr>
            <a:xfrm>
              <a:off x="4006448" y="282517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endParaRPr lang="en-IN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791944-B4F5-4AAA-A05F-9AE0201CCF24}"/>
                </a:ext>
              </a:extLst>
            </p:cNvPr>
            <p:cNvSpPr txBox="1"/>
            <p:nvPr/>
          </p:nvSpPr>
          <p:spPr>
            <a:xfrm>
              <a:off x="4016552" y="383095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EE88F5-07D1-4213-ADB0-0CC988E4EFD6}"/>
                </a:ext>
              </a:extLst>
            </p:cNvPr>
            <p:cNvSpPr txBox="1"/>
            <p:nvPr/>
          </p:nvSpPr>
          <p:spPr>
            <a:xfrm>
              <a:off x="4016552" y="450097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</a:t>
              </a:r>
              <a:endParaRPr lang="en-IN" dirty="0"/>
            </a:p>
          </p:txBody>
        </p:sp>
      </p:grpSp>
      <p:sp>
        <p:nvSpPr>
          <p:cNvPr id="5" name="Action Button: Blank 4">
            <a:hlinkClick r:id="rId2" highlightClick="1"/>
            <a:extLst>
              <a:ext uri="{FF2B5EF4-FFF2-40B4-BE49-F238E27FC236}">
                <a16:creationId xmlns:a16="http://schemas.microsoft.com/office/drawing/2014/main" id="{C27D584C-5AFB-3AD0-8BB2-2D6880948057}"/>
              </a:ext>
            </a:extLst>
          </p:cNvPr>
          <p:cNvSpPr/>
          <p:nvPr/>
        </p:nvSpPr>
        <p:spPr bwMode="auto">
          <a:xfrm>
            <a:off x="4182137" y="6176764"/>
            <a:ext cx="461247" cy="457200"/>
          </a:xfrm>
          <a:prstGeom prst="actionButtonBlank">
            <a:avLst/>
          </a:prstGeom>
          <a:solidFill>
            <a:srgbClr val="0033CC"/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9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0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Declare </a:t>
            </a:r>
            <a:r>
              <a:rPr lang="en-US" dirty="0">
                <a:sym typeface="Wingdings" panose="05000000000000000000" pitchFamily="2" charset="2"/>
              </a:rPr>
              <a:t> Initialize  Use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endParaRPr lang="en-CA" dirty="0"/>
          </a:p>
          <a:p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EBF62A4-A9DE-49B2-BC05-7DFA5B14EA83}"/>
              </a:ext>
            </a:extLst>
          </p:cNvPr>
          <p:cNvSpPr txBox="1"/>
          <p:nvPr/>
        </p:nvSpPr>
        <p:spPr>
          <a:xfrm>
            <a:off x="6277028" y="965697"/>
            <a:ext cx="2407534" cy="526297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Multiply the value in the container </a:t>
            </a:r>
            <a:r>
              <a:rPr lang="en-US" sz="2800" b="1" dirty="0" err="1">
                <a:solidFill>
                  <a:schemeClr val="bg1"/>
                </a:solidFill>
              </a:rPr>
              <a:t>ann</a:t>
            </a:r>
            <a:r>
              <a:rPr lang="en-US" sz="2800" dirty="0">
                <a:solidFill>
                  <a:schemeClr val="bg1"/>
                </a:solidFill>
              </a:rPr>
              <a:t> by 2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Add the value stored in container </a:t>
            </a:r>
            <a:r>
              <a:rPr lang="en-US" sz="2800" b="1" dirty="0">
                <a:solidFill>
                  <a:schemeClr val="bg1"/>
                </a:solidFill>
              </a:rPr>
              <a:t>sue </a:t>
            </a:r>
            <a:r>
              <a:rPr lang="en-US" sz="2800" dirty="0">
                <a:solidFill>
                  <a:schemeClr val="bg1"/>
                </a:solidFill>
              </a:rPr>
              <a:t>to result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Store the final value in container </a:t>
            </a:r>
            <a:r>
              <a:rPr lang="en-US" sz="2800" b="1" dirty="0" err="1">
                <a:solidFill>
                  <a:schemeClr val="bg1"/>
                </a:solidFill>
              </a:rPr>
              <a:t>ann</a:t>
            </a:r>
            <a:endParaRPr lang="en-US" sz="2800" b="1" dirty="0">
              <a:solidFill>
                <a:schemeClr val="bg1"/>
              </a:solidFill>
            </a:endParaRPr>
          </a:p>
          <a:p>
            <a:pPr marL="228600" indent="-228600">
              <a:buFont typeface="+mj-lt"/>
              <a:buAutoNum type="arabicPeriod"/>
            </a:pP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823C84-D312-4177-9456-FDC22B477C60}"/>
              </a:ext>
            </a:extLst>
          </p:cNvPr>
          <p:cNvSpPr txBox="1"/>
          <p:nvPr/>
        </p:nvSpPr>
        <p:spPr>
          <a:xfrm>
            <a:off x="5128286" y="170583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77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" name="Arrow: Down 25">
            <a:extLst>
              <a:ext uri="{FF2B5EF4-FFF2-40B4-BE49-F238E27FC236}">
                <a16:creationId xmlns:a16="http://schemas.microsoft.com/office/drawing/2014/main" id="{DB7D201A-FDBD-4437-A1F0-834B8948989E}"/>
              </a:ext>
            </a:extLst>
          </p:cNvPr>
          <p:cNvSpPr/>
          <p:nvPr/>
        </p:nvSpPr>
        <p:spPr bwMode="auto">
          <a:xfrm rot="5400000" flipV="1">
            <a:off x="807727" y="441652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103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Declare </a:t>
            </a:r>
            <a:r>
              <a:rPr lang="en-US" dirty="0">
                <a:sym typeface="Wingdings" panose="05000000000000000000" pitchFamily="2" charset="2"/>
              </a:rPr>
              <a:t> Initialize  Use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44E1C6-34E6-4ED0-AF9C-49ABA97118E9}"/>
              </a:ext>
            </a:extLst>
          </p:cNvPr>
          <p:cNvSpPr txBox="1"/>
          <p:nvPr/>
        </p:nvSpPr>
        <p:spPr>
          <a:xfrm>
            <a:off x="4599008" y="580277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stdout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91D514-C242-4756-AAFB-3ADEE9DD97F5}"/>
              </a:ext>
            </a:extLst>
          </p:cNvPr>
          <p:cNvSpPr txBox="1"/>
          <p:nvPr/>
        </p:nvSpPr>
        <p:spPr>
          <a:xfrm>
            <a:off x="4892099" y="6084425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77,65,0.530000</a:t>
            </a:r>
            <a:endParaRPr lang="en-IN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DD6E6B-7188-4B29-A35E-2EBEEFC19316}"/>
              </a:ext>
            </a:extLst>
          </p:cNvPr>
          <p:cNvCxnSpPr/>
          <p:nvPr/>
        </p:nvCxnSpPr>
        <p:spPr bwMode="auto">
          <a:xfrm flipV="1">
            <a:off x="4599008" y="6084425"/>
            <a:ext cx="4494835" cy="57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Arrow: Down 25">
            <a:extLst>
              <a:ext uri="{FF2B5EF4-FFF2-40B4-BE49-F238E27FC236}">
                <a16:creationId xmlns:a16="http://schemas.microsoft.com/office/drawing/2014/main" id="{936F0B63-A150-499B-9368-37964990722B}"/>
              </a:ext>
            </a:extLst>
          </p:cNvPr>
          <p:cNvSpPr/>
          <p:nvPr/>
        </p:nvSpPr>
        <p:spPr bwMode="auto">
          <a:xfrm rot="5400000" flipV="1">
            <a:off x="807727" y="479077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3EC70F-AA4A-0DF7-A2E9-604BB13766A5}"/>
              </a:ext>
            </a:extLst>
          </p:cNvPr>
          <p:cNvSpPr txBox="1"/>
          <p:nvPr/>
        </p:nvSpPr>
        <p:spPr>
          <a:xfrm>
            <a:off x="6295766" y="983313"/>
            <a:ext cx="2468671" cy="297004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fprintf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000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sz="2000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>
              <a:lnSpc>
                <a:spcPct val="150000"/>
              </a:lnSpc>
            </a:pPr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BF8D25-F6C3-2B3A-E7C6-90C2E5699831}"/>
              </a:ext>
            </a:extLst>
          </p:cNvPr>
          <p:cNvSpPr/>
          <p:nvPr/>
        </p:nvSpPr>
        <p:spPr bwMode="auto">
          <a:xfrm>
            <a:off x="6382577" y="1684259"/>
            <a:ext cx="966388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imes New Roman" panose="02020603050405020304" pitchFamily="18" charset="0"/>
              </a:rPr>
              <a:t>77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C782AE-E717-B280-9410-A61BE20717A8}"/>
              </a:ext>
            </a:extLst>
          </p:cNvPr>
          <p:cNvSpPr/>
          <p:nvPr/>
        </p:nvSpPr>
        <p:spPr bwMode="auto">
          <a:xfrm>
            <a:off x="6382577" y="2557196"/>
            <a:ext cx="966388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imes New Roman" panose="02020603050405020304" pitchFamily="18" charset="0"/>
              </a:rPr>
              <a:t>65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0D2EB-4789-59D3-F728-10D14ED46D07}"/>
              </a:ext>
            </a:extLst>
          </p:cNvPr>
          <p:cNvSpPr/>
          <p:nvPr/>
        </p:nvSpPr>
        <p:spPr bwMode="auto">
          <a:xfrm>
            <a:off x="6383635" y="3473293"/>
            <a:ext cx="965330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imes New Roman" panose="02020603050405020304" pitchFamily="18" charset="0"/>
              </a:rPr>
              <a:t>0.53e-1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59A57B-9E60-6DB4-E922-5B3AC16EAAE4}"/>
              </a:ext>
            </a:extLst>
          </p:cNvPr>
          <p:cNvSpPr/>
          <p:nvPr/>
        </p:nvSpPr>
        <p:spPr bwMode="auto">
          <a:xfrm>
            <a:off x="7616682" y="2557196"/>
            <a:ext cx="965330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3177A-55F3-DEE9-3E5D-075F23396A0B}"/>
              </a:ext>
            </a:extLst>
          </p:cNvPr>
          <p:cNvSpPr/>
          <p:nvPr/>
        </p:nvSpPr>
        <p:spPr bwMode="auto">
          <a:xfrm>
            <a:off x="7615624" y="1684259"/>
            <a:ext cx="966388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&quot;Not Allowed&quot; Symbol 2">
            <a:extLst>
              <a:ext uri="{FF2B5EF4-FFF2-40B4-BE49-F238E27FC236}">
                <a16:creationId xmlns:a16="http://schemas.microsoft.com/office/drawing/2014/main" id="{8551632B-8EDB-5D75-7B79-D50CB860422C}"/>
              </a:ext>
            </a:extLst>
          </p:cNvPr>
          <p:cNvSpPr/>
          <p:nvPr/>
        </p:nvSpPr>
        <p:spPr bwMode="auto">
          <a:xfrm>
            <a:off x="8126825" y="1006475"/>
            <a:ext cx="517499" cy="474563"/>
          </a:xfrm>
          <a:prstGeom prst="noSmoking">
            <a:avLst>
              <a:gd name="adj" fmla="val 12121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54A422-6F57-0F0D-8553-7487F7E33C15}"/>
              </a:ext>
            </a:extLst>
          </p:cNvPr>
          <p:cNvSpPr txBox="1"/>
          <p:nvPr/>
        </p:nvSpPr>
        <p:spPr>
          <a:xfrm>
            <a:off x="5128286" y="170583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77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158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Declare </a:t>
            </a:r>
            <a:r>
              <a:rPr lang="en-US">
                <a:sym typeface="Wingdings" panose="05000000000000000000" pitchFamily="2" charset="2"/>
              </a:rPr>
              <a:t> Initialize  Use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713288" y="1006475"/>
            <a:ext cx="4430712" cy="190510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Enter this code (notepad++)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Compile (</a:t>
            </a:r>
            <a:r>
              <a:rPr lang="en-US" sz="2000" dirty="0" err="1"/>
              <a:t>gcc</a:t>
            </a:r>
            <a:r>
              <a:rPr lang="en-US" sz="20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Link (</a:t>
            </a:r>
            <a:r>
              <a:rPr lang="en-US" sz="2000" dirty="0" err="1"/>
              <a:t>gcc</a:t>
            </a:r>
            <a:r>
              <a:rPr lang="en-US" sz="20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Run or execute the code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Step through the code (</a:t>
            </a:r>
            <a:r>
              <a:rPr lang="en-US" sz="2000" dirty="0" err="1"/>
              <a:t>gdb</a:t>
            </a:r>
            <a:r>
              <a:rPr lang="en-US" sz="2000" dirty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173817" y="2842794"/>
            <a:ext cx="3736231" cy="381642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Save as…</a:t>
            </a:r>
            <a:r>
              <a:rPr lang="en-US" sz="2200" dirty="0"/>
              <a:t> </a:t>
            </a:r>
            <a:r>
              <a:rPr lang="en-US" sz="2200" dirty="0">
                <a:latin typeface="Consolas" panose="020B0609020204030204" pitchFamily="49" charset="0"/>
              </a:rPr>
              <a:t>c:/sdba/</a:t>
            </a:r>
            <a:r>
              <a:rPr lang="en-US" sz="2200" dirty="0">
                <a:solidFill>
                  <a:srgbClr val="FFFF00"/>
                </a:solidFill>
                <a:latin typeface="Consolas" panose="020B0609020204030204" pitchFamily="49" charset="0"/>
              </a:rPr>
              <a:t>var1.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c</a:t>
            </a:r>
          </a:p>
          <a:p>
            <a:r>
              <a:rPr lang="en-US" sz="2200" dirty="0">
                <a:solidFill>
                  <a:schemeClr val="bg1"/>
                </a:solidFill>
              </a:rPr>
              <a:t>Click on ANSI-C Icon</a:t>
            </a:r>
          </a:p>
          <a:p>
            <a:r>
              <a:rPr lang="en-US" sz="2200" dirty="0" err="1">
                <a:solidFill>
                  <a:schemeClr val="bg1"/>
                </a:solidFill>
                <a:latin typeface="Consolas" panose="020B0609020204030204" pitchFamily="49" charset="0"/>
              </a:rPr>
              <a:t>gcc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–c –Wall </a:t>
            </a:r>
            <a:r>
              <a:rPr lang="en-US" sz="2200" b="1" dirty="0">
                <a:solidFill>
                  <a:schemeClr val="bg1"/>
                </a:solidFill>
                <a:latin typeface="Consolas" panose="020B0609020204030204" pitchFamily="49" charset="0"/>
              </a:rPr>
              <a:t>–g</a:t>
            </a:r>
            <a:r>
              <a:rPr lang="en-US" sz="2200" b="1" dirty="0"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.c</a:t>
            </a:r>
          </a:p>
          <a:p>
            <a:r>
              <a:rPr lang="en-US" sz="2200" dirty="0" err="1">
                <a:solidFill>
                  <a:schemeClr val="bg1"/>
                </a:solidFill>
                <a:latin typeface="Consolas" panose="020B0609020204030204" pitchFamily="49" charset="0"/>
              </a:rPr>
              <a:t>gcc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–o </a:t>
            </a:r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.exe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.o</a:t>
            </a:r>
          </a:p>
          <a:p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</a:p>
          <a:p>
            <a:r>
              <a:rPr lang="en-US" sz="2200" b="1" dirty="0" err="1">
                <a:solidFill>
                  <a:schemeClr val="bg1"/>
                </a:solidFill>
                <a:latin typeface="Consolas" panose="020B0609020204030204" pitchFamily="49" charset="0"/>
              </a:rPr>
              <a:t>gdb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.exe</a:t>
            </a: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b main</a:t>
            </a: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r</a:t>
            </a: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display </a:t>
            </a:r>
            <a:r>
              <a:rPr lang="en-US" sz="2200" dirty="0" err="1">
                <a:solidFill>
                  <a:schemeClr val="bg1"/>
                </a:solidFill>
                <a:latin typeface="Consolas" panose="020B0609020204030204" pitchFamily="49" charset="0"/>
              </a:rPr>
              <a:t>ann</a:t>
            </a:r>
            <a:endParaRPr lang="en-US" sz="22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n</a:t>
            </a: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q</a:t>
            </a:r>
          </a:p>
        </p:txBody>
      </p:sp>
    </p:spTree>
    <p:extLst>
      <p:ext uri="{BB962C8B-B14F-4D97-AF65-F5344CB8AC3E}">
        <p14:creationId xmlns:p14="http://schemas.microsoft.com/office/powerpoint/2010/main" val="96949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Questions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3600" dirty="0"/>
              <a:t>What steps are involved in using variables?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 we declare variables?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 we initialize?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does the computer calculate?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 we do basic arithmetic?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 we express precedence?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What is </a:t>
            </a:r>
            <a:r>
              <a:rPr lang="en-CA" sz="3600" dirty="0" err="1"/>
              <a:t>fprintf</a:t>
            </a:r>
            <a:r>
              <a:rPr lang="en-CA" sz="3600" dirty="0"/>
              <a:t>()?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713288" y="1571625"/>
            <a:ext cx="4430712" cy="47291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460390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Q1. Three Steps To Use Variables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713288" y="1543532"/>
            <a:ext cx="4430712" cy="47291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4C7EA5-15F1-4FCB-9F3D-CAF2981FABE4}"/>
              </a:ext>
            </a:extLst>
          </p:cNvPr>
          <p:cNvGrpSpPr/>
          <p:nvPr/>
        </p:nvGrpSpPr>
        <p:grpSpPr>
          <a:xfrm>
            <a:off x="6049239" y="1152531"/>
            <a:ext cx="1408254" cy="5120164"/>
            <a:chOff x="5957104" y="1338114"/>
            <a:chExt cx="1408254" cy="5120164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FB5E411-E368-4812-96D0-70D6045C05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41940" y="1980812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D7322C8-5F73-4F5B-96CB-F6A8995A5416}"/>
                </a:ext>
              </a:extLst>
            </p:cNvPr>
            <p:cNvGrpSpPr/>
            <p:nvPr/>
          </p:nvGrpSpPr>
          <p:grpSpPr>
            <a:xfrm>
              <a:off x="6446140" y="5993361"/>
              <a:ext cx="507350" cy="464917"/>
              <a:chOff x="3252495" y="3355696"/>
              <a:chExt cx="507350" cy="464917"/>
            </a:xfrm>
          </p:grpSpPr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62631084-3FC8-471C-8F4D-0EFE966D7AAA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42C121D0-D0BA-4169-8B50-EC54B4B015FF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id="{2DE38477-D50D-4DE7-99C7-BA2A3D0BC4F2}"/>
                </a:ext>
              </a:extLst>
            </p:cNvPr>
            <p:cNvSpPr/>
            <p:nvPr/>
          </p:nvSpPr>
          <p:spPr bwMode="auto">
            <a:xfrm>
              <a:off x="6477965" y="176668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9B84191-0C1C-412E-AFA1-AAA92470928D}"/>
                </a:ext>
              </a:extLst>
            </p:cNvPr>
            <p:cNvSpPr/>
            <p:nvPr/>
          </p:nvSpPr>
          <p:spPr bwMode="auto">
            <a:xfrm>
              <a:off x="5957104" y="255954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Declare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6B3207D-8E93-4620-A59F-C7BB81C322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61231" y="311898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69EC214-C400-411F-976B-0D4F254056A1}"/>
                </a:ext>
              </a:extLst>
            </p:cNvPr>
            <p:cNvSpPr/>
            <p:nvPr/>
          </p:nvSpPr>
          <p:spPr bwMode="auto">
            <a:xfrm>
              <a:off x="5976396" y="370736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Initialize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BEEA77D-95F0-4FA5-A0B5-32A1C9B948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80523" y="426680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B859A4C-527C-46E8-A422-8322DD2D42AD}"/>
                </a:ext>
              </a:extLst>
            </p:cNvPr>
            <p:cNvSpPr/>
            <p:nvPr/>
          </p:nvSpPr>
          <p:spPr bwMode="auto">
            <a:xfrm>
              <a:off x="5995688" y="485518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Use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7A1720E-9B6A-4DB0-B0A6-AE09A3F99A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9815" y="541462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67B0AF5-AFE4-4305-AA55-425780294E31}"/>
                </a:ext>
              </a:extLst>
            </p:cNvPr>
            <p:cNvSpPr txBox="1"/>
            <p:nvPr/>
          </p:nvSpPr>
          <p:spPr>
            <a:xfrm>
              <a:off x="5977558" y="1338114"/>
              <a:ext cx="13287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Variables</a:t>
              </a:r>
              <a:endParaRPr lang="en-IN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7C3BEC2-DE6B-4938-871F-7254B724D3D5}"/>
              </a:ext>
            </a:extLst>
          </p:cNvPr>
          <p:cNvGrpSpPr/>
          <p:nvPr/>
        </p:nvGrpSpPr>
        <p:grpSpPr>
          <a:xfrm>
            <a:off x="3809998" y="2469243"/>
            <a:ext cx="557932" cy="2401060"/>
            <a:chOff x="3809998" y="2469243"/>
            <a:chExt cx="557932" cy="2401060"/>
          </a:xfrm>
        </p:grpSpPr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448DE260-056F-4726-8ECE-02D7F123AB1B}"/>
                </a:ext>
              </a:extLst>
            </p:cNvPr>
            <p:cNvSpPr/>
            <p:nvPr/>
          </p:nvSpPr>
          <p:spPr bwMode="auto">
            <a:xfrm>
              <a:off x="3810000" y="2469243"/>
              <a:ext cx="275863" cy="1083124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A53F9384-226C-4977-838D-BCE272C3D1CA}"/>
                </a:ext>
              </a:extLst>
            </p:cNvPr>
            <p:cNvSpPr/>
            <p:nvPr/>
          </p:nvSpPr>
          <p:spPr bwMode="auto">
            <a:xfrm>
              <a:off x="3809999" y="3598127"/>
              <a:ext cx="275863" cy="83883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DB2421EF-F521-4D36-8411-4C4EBA049B82}"/>
                </a:ext>
              </a:extLst>
            </p:cNvPr>
            <p:cNvSpPr/>
            <p:nvPr/>
          </p:nvSpPr>
          <p:spPr bwMode="auto">
            <a:xfrm>
              <a:off x="3809998" y="4569902"/>
              <a:ext cx="275863" cy="250103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27FEE3D-29DF-41CB-8639-8DD9C74713F4}"/>
                </a:ext>
              </a:extLst>
            </p:cNvPr>
            <p:cNvSpPr txBox="1"/>
            <p:nvPr/>
          </p:nvSpPr>
          <p:spPr>
            <a:xfrm>
              <a:off x="4006448" y="282517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endParaRPr lang="en-IN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1873E4A-AC61-47D9-9C9F-FD48FCFF8682}"/>
                </a:ext>
              </a:extLst>
            </p:cNvPr>
            <p:cNvSpPr txBox="1"/>
            <p:nvPr/>
          </p:nvSpPr>
          <p:spPr>
            <a:xfrm>
              <a:off x="4016552" y="383095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880111-2715-4250-AD58-CA5B88616958}"/>
                </a:ext>
              </a:extLst>
            </p:cNvPr>
            <p:cNvSpPr txBox="1"/>
            <p:nvPr/>
          </p:nvSpPr>
          <p:spPr>
            <a:xfrm>
              <a:off x="4016552" y="450097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23829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41F6C7-3E27-B8CA-9368-44CDC74BF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Q2. Declaring Variables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03AC24-69DE-8D41-0A6C-D0EB37E4B3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120541"/>
              </p:ext>
            </p:extLst>
          </p:nvPr>
        </p:nvGraphicFramePr>
        <p:xfrm>
          <a:off x="396511" y="1319002"/>
          <a:ext cx="8456176" cy="4644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151">
                  <a:extLst>
                    <a:ext uri="{9D8B030D-6E8A-4147-A177-3AD203B41FA5}">
                      <a16:colId xmlns:a16="http://schemas.microsoft.com/office/drawing/2014/main" val="3141529338"/>
                    </a:ext>
                  </a:extLst>
                </a:gridCol>
                <a:gridCol w="3236814">
                  <a:extLst>
                    <a:ext uri="{9D8B030D-6E8A-4147-A177-3AD203B41FA5}">
                      <a16:colId xmlns:a16="http://schemas.microsoft.com/office/drawing/2014/main" val="1822844824"/>
                    </a:ext>
                  </a:extLst>
                </a:gridCol>
                <a:gridCol w="3799211">
                  <a:extLst>
                    <a:ext uri="{9D8B030D-6E8A-4147-A177-3AD203B41FA5}">
                      <a16:colId xmlns:a16="http://schemas.microsoft.com/office/drawing/2014/main" val="1297325020"/>
                    </a:ext>
                  </a:extLst>
                </a:gridCol>
              </a:tblGrid>
              <a:tr h="66150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>
                          <a:solidFill>
                            <a:srgbClr val="FF3399"/>
                          </a:solidFill>
                        </a:rPr>
                        <a:t>Type </a:t>
                      </a:r>
                      <a:r>
                        <a:rPr lang="en-CA" sz="3600" dirty="0">
                          <a:solidFill>
                            <a:schemeClr val="tx2"/>
                          </a:solidFill>
                        </a:rPr>
                        <a:t>name;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500782"/>
                  </a:ext>
                </a:extLst>
              </a:tr>
              <a:tr h="746511">
                <a:tc>
                  <a:txBody>
                    <a:bodyPr/>
                    <a:lstStyle/>
                    <a:p>
                      <a:pPr algn="ctr"/>
                      <a:r>
                        <a:rPr lang="en-IN" sz="3600" dirty="0">
                          <a:solidFill>
                            <a:schemeClr val="bg1"/>
                          </a:solidFill>
                        </a:rPr>
                        <a:t>Bytes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bg1"/>
                          </a:solidFill>
                        </a:rPr>
                        <a:t>Fixed</a:t>
                      </a:r>
                      <a:endParaRPr lang="en-IN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bg1"/>
                          </a:solidFill>
                        </a:rPr>
                        <a:t>Floating </a:t>
                      </a:r>
                      <a:endParaRPr lang="en-IN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507400"/>
                  </a:ext>
                </a:extLst>
              </a:tr>
              <a:tr h="8936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rgbClr val="FF3399"/>
                          </a:solidFill>
                        </a:rPr>
                        <a:t>char </a:t>
                      </a:r>
                      <a:r>
                        <a:rPr lang="en-US" sz="4000" dirty="0">
                          <a:solidFill>
                            <a:schemeClr val="tx2"/>
                          </a:solidFill>
                        </a:rPr>
                        <a:t>sue;</a:t>
                      </a:r>
                      <a:endParaRPr lang="en-US" altLang="zh-TW" sz="4000" dirty="0">
                        <a:solidFill>
                          <a:srgbClr val="FF33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82851"/>
                  </a:ext>
                </a:extLst>
              </a:tr>
              <a:tr h="893645">
                <a:tc>
                  <a:txBody>
                    <a:bodyPr/>
                    <a:lstStyle/>
                    <a:p>
                      <a:pPr algn="ctr"/>
                      <a:r>
                        <a:rPr lang="en-IN" sz="40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rgbClr val="FF3399"/>
                          </a:solidFill>
                        </a:rPr>
                        <a:t>short int </a:t>
                      </a:r>
                      <a:r>
                        <a:rPr lang="en-US" sz="4000" dirty="0" err="1">
                          <a:solidFill>
                            <a:schemeClr val="tx2"/>
                          </a:solidFill>
                        </a:rPr>
                        <a:t>jim</a:t>
                      </a:r>
                      <a:r>
                        <a:rPr lang="en-US" sz="4000" dirty="0">
                          <a:solidFill>
                            <a:schemeClr val="tx2"/>
                          </a:solidFill>
                        </a:rPr>
                        <a:t>;</a:t>
                      </a:r>
                      <a:endParaRPr lang="en-IN" sz="4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rgbClr val="FF3399"/>
                          </a:solidFill>
                        </a:rPr>
                        <a:t>float </a:t>
                      </a:r>
                      <a:r>
                        <a:rPr lang="en-US" sz="3600" dirty="0" err="1">
                          <a:solidFill>
                            <a:schemeClr val="tx2"/>
                          </a:solidFill>
                        </a:rPr>
                        <a:t>kim</a:t>
                      </a:r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;</a:t>
                      </a:r>
                      <a:endParaRPr lang="en-US" sz="3600" dirty="0">
                        <a:solidFill>
                          <a:srgbClr val="FF33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131905"/>
                  </a:ext>
                </a:extLst>
              </a:tr>
              <a:tr h="7245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zh-TW" sz="4000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dirty="0">
                          <a:solidFill>
                            <a:srgbClr val="FF3399"/>
                          </a:solidFill>
                        </a:rPr>
                        <a:t>long int </a:t>
                      </a:r>
                      <a:r>
                        <a:rPr lang="en-US" altLang="zh-TW" sz="4000" dirty="0" err="1">
                          <a:solidFill>
                            <a:schemeClr val="tx2"/>
                          </a:solidFill>
                        </a:rPr>
                        <a:t>kim</a:t>
                      </a:r>
                      <a:r>
                        <a:rPr lang="en-US" altLang="zh-TW" sz="4000" dirty="0">
                          <a:solidFill>
                            <a:schemeClr val="tx2"/>
                          </a:solidFill>
                        </a:rPr>
                        <a:t>;</a:t>
                      </a:r>
                      <a:endParaRPr lang="en-IN" altLang="zh-TW" sz="4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FF3399"/>
                          </a:solidFill>
                        </a:rPr>
                        <a:t>double</a:t>
                      </a:r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 sue;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789825"/>
                  </a:ext>
                </a:extLst>
              </a:tr>
              <a:tr h="7245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zh-TW" sz="4000" dirty="0">
                          <a:solidFill>
                            <a:schemeClr val="tx2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rgbClr val="FF3399"/>
                          </a:solidFill>
                        </a:rPr>
                        <a:t>long double </a:t>
                      </a:r>
                      <a:r>
                        <a:rPr lang="en-US" sz="4000" dirty="0" err="1">
                          <a:solidFill>
                            <a:schemeClr val="tx2"/>
                          </a:solidFill>
                        </a:rPr>
                        <a:t>jim</a:t>
                      </a:r>
                      <a:r>
                        <a:rPr lang="en-US" sz="4000" dirty="0">
                          <a:solidFill>
                            <a:schemeClr val="tx2"/>
                          </a:solidFill>
                        </a:rPr>
                        <a:t>;</a:t>
                      </a:r>
                      <a:endParaRPr lang="en-IN" sz="4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435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7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Q3. Initializing Variables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7B85686-B837-4129-836F-EBAD1A876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>
            <a:normAutofit fontScale="92500" lnSpcReduction="10000"/>
          </a:bodyPr>
          <a:lstStyle/>
          <a:p>
            <a:r>
              <a:rPr lang="en-CA" sz="2800" dirty="0"/>
              <a:t> after declaration</a:t>
            </a:r>
            <a:endParaRPr lang="en-IN" sz="28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745E717-545F-423F-BAE1-665E0389AA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/>
              <a:t>with declaration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3A595274-FEB0-4037-9F1D-609141234199}"/>
              </a:ext>
            </a:extLst>
          </p:cNvPr>
          <p:cNvSpPr/>
          <p:nvPr/>
        </p:nvSpPr>
        <p:spPr bwMode="auto">
          <a:xfrm>
            <a:off x="3807985" y="1019445"/>
            <a:ext cx="1216152" cy="270931"/>
          </a:xfrm>
          <a:prstGeom prst="leftRightArrow">
            <a:avLst>
              <a:gd name="adj1" fmla="val 24525"/>
              <a:gd name="adj2" fmla="val 74680"/>
            </a:avLst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4791A8-EFCC-4503-971A-BD120FB1626E}"/>
              </a:ext>
            </a:extLst>
          </p:cNvPr>
          <p:cNvSpPr txBox="1"/>
          <p:nvPr/>
        </p:nvSpPr>
        <p:spPr>
          <a:xfrm>
            <a:off x="529825" y="2069964"/>
            <a:ext cx="3122971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long int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;</a:t>
            </a:r>
          </a:p>
          <a:p>
            <a:pPr lvl="0" defTabSz="914400">
              <a:defRPr/>
            </a:pP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=6;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88CF4-F4F7-454D-B186-7DE5DEAA3453}"/>
              </a:ext>
            </a:extLst>
          </p:cNvPr>
          <p:cNvSpPr txBox="1"/>
          <p:nvPr/>
        </p:nvSpPr>
        <p:spPr>
          <a:xfrm>
            <a:off x="4851682" y="2064205"/>
            <a:ext cx="3575018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long int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=6;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993F08-0684-28B9-FFA3-7F9A8FEA5FD7}"/>
              </a:ext>
            </a:extLst>
          </p:cNvPr>
          <p:cNvSpPr txBox="1"/>
          <p:nvPr/>
        </p:nvSpPr>
        <p:spPr>
          <a:xfrm>
            <a:off x="529825" y="3658701"/>
            <a:ext cx="2670924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double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jim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;</a:t>
            </a:r>
          </a:p>
          <a:p>
            <a:pPr lvl="0" defTabSz="914400">
              <a:defRPr/>
            </a:pP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jim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=0.053;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7B59BF-64A1-F62C-F37E-992BDC50F067}"/>
              </a:ext>
            </a:extLst>
          </p:cNvPr>
          <p:cNvSpPr txBox="1"/>
          <p:nvPr/>
        </p:nvSpPr>
        <p:spPr>
          <a:xfrm>
            <a:off x="4793667" y="4054414"/>
            <a:ext cx="402706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double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jim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=0.053;</a:t>
            </a:r>
          </a:p>
        </p:txBody>
      </p:sp>
    </p:spTree>
    <p:extLst>
      <p:ext uri="{BB962C8B-B14F-4D97-AF65-F5344CB8AC3E}">
        <p14:creationId xmlns:p14="http://schemas.microsoft.com/office/powerpoint/2010/main" val="426983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Q4. Computer Calculations (1)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Copy the contents of container </a:t>
            </a:r>
            <a:r>
              <a:rPr lang="en-US" b="1" dirty="0" err="1"/>
              <a:t>ann</a:t>
            </a:r>
            <a:r>
              <a:rPr lang="en-US" dirty="0"/>
              <a:t> into container R1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3779AB4-A974-46EB-9125-9F68C589D420}"/>
              </a:ext>
            </a:extLst>
          </p:cNvPr>
          <p:cNvSpPr/>
          <p:nvPr/>
        </p:nvSpPr>
        <p:spPr bwMode="auto">
          <a:xfrm rot="10800000">
            <a:off x="1986929" y="2719084"/>
            <a:ext cx="393539" cy="25175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43128B-5637-445F-B40B-4CB3A7BE71F0}"/>
              </a:ext>
            </a:extLst>
          </p:cNvPr>
          <p:cNvSpPr txBox="1"/>
          <p:nvPr/>
        </p:nvSpPr>
        <p:spPr>
          <a:xfrm>
            <a:off x="3039727" y="25663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6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C83022-D3F5-4595-AE47-74BABF9F68CE}"/>
              </a:ext>
            </a:extLst>
          </p:cNvPr>
          <p:cNvSpPr txBox="1"/>
          <p:nvPr/>
        </p:nvSpPr>
        <p:spPr>
          <a:xfrm>
            <a:off x="1023803" y="25663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6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7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0FE235-B3D6-44CA-A0C2-C6FBA50D8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Q4 Computer Calculations (2)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2. Double the value in R1(Registry 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E29708-CE97-4941-958F-09774706B750}"/>
              </a:ext>
            </a:extLst>
          </p:cNvPr>
          <p:cNvSpPr txBox="1"/>
          <p:nvPr/>
        </p:nvSpPr>
        <p:spPr>
          <a:xfrm>
            <a:off x="3020436" y="26242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6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924879-AA6D-4573-B0BC-B1FFD69B8E0A}"/>
              </a:ext>
            </a:extLst>
          </p:cNvPr>
          <p:cNvSpPr txBox="1"/>
          <p:nvPr/>
        </p:nvSpPr>
        <p:spPr>
          <a:xfrm>
            <a:off x="526094" y="3059668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2*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452A27-CC19-4D73-BA8E-9207E5F92A4B}"/>
              </a:ext>
            </a:extLst>
          </p:cNvPr>
          <p:cNvSpPr txBox="1"/>
          <p:nvPr/>
        </p:nvSpPr>
        <p:spPr>
          <a:xfrm>
            <a:off x="861758" y="263149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12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12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Computer Calculations (3)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3. Copy the contents of </a:t>
            </a:r>
            <a:r>
              <a:rPr lang="en-US" b="1" dirty="0"/>
              <a:t>sue</a:t>
            </a:r>
            <a:r>
              <a:rPr lang="en-US" dirty="0"/>
              <a:t> to R2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9F46F81-EA79-4B68-A0CE-DBD958E9C4D6}"/>
              </a:ext>
            </a:extLst>
          </p:cNvPr>
          <p:cNvSpPr/>
          <p:nvPr/>
        </p:nvSpPr>
        <p:spPr bwMode="auto">
          <a:xfrm rot="10800000">
            <a:off x="1966377" y="4206913"/>
            <a:ext cx="393539" cy="25175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AC8B82-9FD4-41A2-AAC6-74CB9D04E6D3}"/>
              </a:ext>
            </a:extLst>
          </p:cNvPr>
          <p:cNvSpPr txBox="1"/>
          <p:nvPr/>
        </p:nvSpPr>
        <p:spPr>
          <a:xfrm>
            <a:off x="3020436" y="26242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6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E52691-474B-4778-AC46-E95DF02F16EB}"/>
              </a:ext>
            </a:extLst>
          </p:cNvPr>
          <p:cNvSpPr txBox="1"/>
          <p:nvPr/>
        </p:nvSpPr>
        <p:spPr>
          <a:xfrm>
            <a:off x="861758" y="263149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12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6D164E-EA33-4F04-B41C-8271230A2BDE}"/>
              </a:ext>
            </a:extLst>
          </p:cNvPr>
          <p:cNvSpPr txBox="1"/>
          <p:nvPr/>
        </p:nvSpPr>
        <p:spPr>
          <a:xfrm>
            <a:off x="892622" y="409038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65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29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Computer Calculations (4)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4. Add R1 and R2, then save result in R1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39EF4-F502-47FA-8EA6-91BA18ABC123}"/>
              </a:ext>
            </a:extLst>
          </p:cNvPr>
          <p:cNvSpPr txBox="1"/>
          <p:nvPr/>
        </p:nvSpPr>
        <p:spPr>
          <a:xfrm>
            <a:off x="440590" y="3028890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+R2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44C747-7D5A-47CE-833D-A4F27E94EA36}"/>
              </a:ext>
            </a:extLst>
          </p:cNvPr>
          <p:cNvSpPr txBox="1"/>
          <p:nvPr/>
        </p:nvSpPr>
        <p:spPr>
          <a:xfrm>
            <a:off x="913222" y="262878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77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F041ED-EA51-4A68-9C47-EBEA586A283B}"/>
              </a:ext>
            </a:extLst>
          </p:cNvPr>
          <p:cNvSpPr txBox="1"/>
          <p:nvPr/>
        </p:nvSpPr>
        <p:spPr>
          <a:xfrm>
            <a:off x="3037176" y="262878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6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A6305C-A1EC-46DF-B226-D3ABCF2D5511}"/>
              </a:ext>
            </a:extLst>
          </p:cNvPr>
          <p:cNvSpPr txBox="1"/>
          <p:nvPr/>
        </p:nvSpPr>
        <p:spPr>
          <a:xfrm>
            <a:off x="977342" y="412191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65</a:t>
            </a:r>
            <a:endParaRPr lang="en-IN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02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Computer Calculations (5)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5. Copy the contents of container R1 into container </a:t>
            </a:r>
            <a:r>
              <a:rPr lang="en-US" b="1" dirty="0" err="1"/>
              <a:t>ann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B7527A4-0E70-4654-9B02-085CFF666689}"/>
              </a:ext>
            </a:extLst>
          </p:cNvPr>
          <p:cNvSpPr/>
          <p:nvPr/>
        </p:nvSpPr>
        <p:spPr bwMode="auto">
          <a:xfrm>
            <a:off x="1970235" y="2721495"/>
            <a:ext cx="393539" cy="25175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C39628-1AB9-4A10-8FC9-F127F0B5710C}"/>
              </a:ext>
            </a:extLst>
          </p:cNvPr>
          <p:cNvSpPr txBox="1"/>
          <p:nvPr/>
        </p:nvSpPr>
        <p:spPr>
          <a:xfrm>
            <a:off x="913222" y="262878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77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D8F834-03BA-4946-B6B1-10C6A6299C9E}"/>
              </a:ext>
            </a:extLst>
          </p:cNvPr>
          <p:cNvSpPr txBox="1"/>
          <p:nvPr/>
        </p:nvSpPr>
        <p:spPr>
          <a:xfrm>
            <a:off x="2977360" y="262878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77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101EE3-BD7B-4A70-AED6-CBC2D25CE4BA}"/>
              </a:ext>
            </a:extLst>
          </p:cNvPr>
          <p:cNvSpPr txBox="1"/>
          <p:nvPr/>
        </p:nvSpPr>
        <p:spPr>
          <a:xfrm>
            <a:off x="913222" y="411033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65</a:t>
            </a:r>
            <a:endParaRPr lang="en-IN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37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Q5. How to do Basic Arithmetic?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35038"/>
            <a:ext cx="4572000" cy="5692775"/>
          </a:xfrm>
        </p:spPr>
        <p:txBody>
          <a:bodyPr/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b + c; </a:t>
            </a:r>
            <a:r>
              <a:rPr lang="en-CA" dirty="0"/>
              <a:t>addition</a:t>
            </a:r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b – c;  </a:t>
            </a:r>
            <a:r>
              <a:rPr lang="en-CA" dirty="0"/>
              <a:t>subtraction</a:t>
            </a:r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b * c;  </a:t>
            </a:r>
            <a:r>
              <a:rPr lang="en-CA" dirty="0"/>
              <a:t>multiplication</a:t>
            </a:r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b/c;    </a:t>
            </a:r>
            <a:r>
              <a:rPr lang="en-CA" dirty="0"/>
              <a:t>division</a:t>
            </a:r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</a:t>
            </a:r>
            <a:r>
              <a:rPr lang="en-CA" dirty="0" err="1">
                <a:solidFill>
                  <a:srgbClr val="0070C0"/>
                </a:solidFill>
              </a:rPr>
              <a:t>a%c</a:t>
            </a:r>
            <a:r>
              <a:rPr lang="en-CA" dirty="0">
                <a:solidFill>
                  <a:srgbClr val="0070C0"/>
                </a:solidFill>
              </a:rPr>
              <a:t>;   </a:t>
            </a:r>
            <a:r>
              <a:rPr lang="en-CA" dirty="0"/>
              <a:t>remainder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a++; </a:t>
            </a:r>
            <a:r>
              <a:rPr lang="en-US" sz="5400" dirty="0"/>
              <a:t>increment</a:t>
            </a: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a--; </a:t>
            </a:r>
            <a:r>
              <a:rPr lang="en-US" sz="5400" dirty="0"/>
              <a:t>decrement</a:t>
            </a:r>
            <a:endParaRPr lang="en-IN" sz="5400" dirty="0"/>
          </a:p>
        </p:txBody>
      </p:sp>
    </p:spTree>
    <p:extLst>
      <p:ext uri="{BB962C8B-B14F-4D97-AF65-F5344CB8AC3E}">
        <p14:creationId xmlns:p14="http://schemas.microsoft.com/office/powerpoint/2010/main" val="3689906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Q6. Expressing Precedence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14400"/>
            <a:ext cx="9144000" cy="5713413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CA" sz="4000" dirty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1489EF-328E-4280-86B0-AEF1B5EE939F}"/>
              </a:ext>
            </a:extLst>
          </p:cNvPr>
          <p:cNvSpPr txBox="1"/>
          <p:nvPr/>
        </p:nvSpPr>
        <p:spPr>
          <a:xfrm>
            <a:off x="4123312" y="2079139"/>
            <a:ext cx="4838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1.Inside brackets, add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A628D1-65AA-4ADF-8A8A-B6215B18865F}"/>
              </a:ext>
            </a:extLst>
          </p:cNvPr>
          <p:cNvSpPr txBox="1"/>
          <p:nvPr/>
        </p:nvSpPr>
        <p:spPr>
          <a:xfrm>
            <a:off x="4014550" y="3027889"/>
            <a:ext cx="510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2</a:t>
            </a:r>
            <a:r>
              <a:rPr lang="en-US" sz="3200" dirty="0">
                <a:solidFill>
                  <a:schemeClr val="tx2"/>
                </a:solidFill>
              </a:rPr>
              <a:t>.</a:t>
            </a:r>
            <a:r>
              <a:rPr lang="en-US" sz="2800" dirty="0">
                <a:solidFill>
                  <a:schemeClr val="tx2"/>
                </a:solidFill>
              </a:rPr>
              <a:t>Multiply result by contents of d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78075-BC9C-4AF6-B5AA-499CBDCFA401}"/>
              </a:ext>
            </a:extLst>
          </p:cNvPr>
          <p:cNvSpPr txBox="1"/>
          <p:nvPr/>
        </p:nvSpPr>
        <p:spPr>
          <a:xfrm>
            <a:off x="4084313" y="3974657"/>
            <a:ext cx="3964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3.Place result container a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AC0002-01A5-4C60-8F7D-7F9A896DABE8}"/>
              </a:ext>
            </a:extLst>
          </p:cNvPr>
          <p:cNvSpPr/>
          <p:nvPr/>
        </p:nvSpPr>
        <p:spPr>
          <a:xfrm>
            <a:off x="2727351" y="975038"/>
            <a:ext cx="33393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a = (b + c) * d;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AC0002-01A5-4C60-8F7D-7F9A896DABE8}"/>
              </a:ext>
            </a:extLst>
          </p:cNvPr>
          <p:cNvSpPr/>
          <p:nvPr/>
        </p:nvSpPr>
        <p:spPr>
          <a:xfrm>
            <a:off x="602136" y="2040006"/>
            <a:ext cx="33393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a =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b + c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* d;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C0002-01A5-4C60-8F7D-7F9A896DABE8}"/>
              </a:ext>
            </a:extLst>
          </p:cNvPr>
          <p:cNvSpPr/>
          <p:nvPr/>
        </p:nvSpPr>
        <p:spPr>
          <a:xfrm>
            <a:off x="602136" y="3027889"/>
            <a:ext cx="33393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a = (b + c)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d;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AC0002-01A5-4C60-8F7D-7F9A896DABE8}"/>
              </a:ext>
            </a:extLst>
          </p:cNvPr>
          <p:cNvSpPr/>
          <p:nvPr/>
        </p:nvSpPr>
        <p:spPr>
          <a:xfrm>
            <a:off x="602136" y="3974657"/>
            <a:ext cx="33393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a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= (b + c) * d;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47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Up 25">
            <a:extLst>
              <a:ext uri="{FF2B5EF4-FFF2-40B4-BE49-F238E27FC236}">
                <a16:creationId xmlns:a16="http://schemas.microsoft.com/office/drawing/2014/main" id="{3CAEA3F6-902E-45B7-BABF-D208850FAA18}"/>
              </a:ext>
            </a:extLst>
          </p:cNvPr>
          <p:cNvSpPr/>
          <p:nvPr/>
        </p:nvSpPr>
        <p:spPr bwMode="auto">
          <a:xfrm>
            <a:off x="2162214" y="1782877"/>
            <a:ext cx="320233" cy="367200"/>
          </a:xfrm>
          <a:prstGeom prst="up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D5099A-BC6B-4AA2-86B4-97DEBCF6AF10}"/>
              </a:ext>
            </a:extLst>
          </p:cNvPr>
          <p:cNvSpPr txBox="1"/>
          <p:nvPr/>
        </p:nvSpPr>
        <p:spPr>
          <a:xfrm>
            <a:off x="537764" y="1897300"/>
            <a:ext cx="3792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Where to write?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16" name="Arrow: Up 25">
            <a:extLst>
              <a:ext uri="{FF2B5EF4-FFF2-40B4-BE49-F238E27FC236}">
                <a16:creationId xmlns:a16="http://schemas.microsoft.com/office/drawing/2014/main" id="{FC9094A8-F8EA-4535-82EA-B4D5523F9B05}"/>
              </a:ext>
            </a:extLst>
          </p:cNvPr>
          <p:cNvSpPr/>
          <p:nvPr/>
        </p:nvSpPr>
        <p:spPr bwMode="auto">
          <a:xfrm>
            <a:off x="4284350" y="1731366"/>
            <a:ext cx="320233" cy="1117030"/>
          </a:xfrm>
          <a:prstGeom prst="up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2A69C4-C949-4893-87D9-2C9FD171AFAF}"/>
              </a:ext>
            </a:extLst>
          </p:cNvPr>
          <p:cNvSpPr txBox="1"/>
          <p:nvPr/>
        </p:nvSpPr>
        <p:spPr>
          <a:xfrm>
            <a:off x="2921059" y="2665351"/>
            <a:ext cx="4490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What to write?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18" name="Arrow: Up 25">
            <a:extLst>
              <a:ext uri="{FF2B5EF4-FFF2-40B4-BE49-F238E27FC236}">
                <a16:creationId xmlns:a16="http://schemas.microsoft.com/office/drawing/2014/main" id="{313C3E29-9895-4FD5-A5EE-EB6C640D9C0B}"/>
              </a:ext>
            </a:extLst>
          </p:cNvPr>
          <p:cNvSpPr/>
          <p:nvPr/>
        </p:nvSpPr>
        <p:spPr bwMode="auto">
          <a:xfrm>
            <a:off x="7201654" y="1725722"/>
            <a:ext cx="320233" cy="513283"/>
          </a:xfrm>
          <a:prstGeom prst="up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D88C86-8328-40DD-96E6-4C1436E3DBEA}"/>
              </a:ext>
            </a:extLst>
          </p:cNvPr>
          <p:cNvSpPr txBox="1"/>
          <p:nvPr/>
        </p:nvSpPr>
        <p:spPr>
          <a:xfrm>
            <a:off x="6425353" y="1982364"/>
            <a:ext cx="2755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Where info?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CB0770-E173-4697-A905-EFF1693786F6}"/>
              </a:ext>
            </a:extLst>
          </p:cNvPr>
          <p:cNvSpPr/>
          <p:nvPr/>
        </p:nvSpPr>
        <p:spPr>
          <a:xfrm>
            <a:off x="2334566" y="4835628"/>
            <a:ext cx="6368119" cy="138499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rgbClr val="FF0000"/>
                </a:solidFill>
              </a:rPr>
              <a:t>l</a:t>
            </a:r>
            <a:r>
              <a:rPr lang="en-ZA" sz="2800" dirty="0">
                <a:solidFill>
                  <a:schemeClr val="tx2"/>
                </a:solidFill>
              </a:rPr>
              <a:t>ong fixed </a:t>
            </a:r>
            <a:r>
              <a:rPr lang="en-ZA" sz="2800" dirty="0">
                <a:solidFill>
                  <a:srgbClr val="FF0000"/>
                </a:solidFill>
              </a:rPr>
              <a:t>d</a:t>
            </a:r>
            <a:r>
              <a:rPr lang="en-ZA" sz="2800" dirty="0">
                <a:solidFill>
                  <a:schemeClr val="tx2"/>
                </a:solidFill>
              </a:rPr>
              <a:t>ecimal point number (long int)</a:t>
            </a:r>
          </a:p>
          <a:p>
            <a:r>
              <a:rPr lang="en-ZA" sz="2800" dirty="0">
                <a:solidFill>
                  <a:schemeClr val="tx2"/>
                </a:solidFill>
              </a:rPr>
              <a:t>fixed </a:t>
            </a:r>
            <a:r>
              <a:rPr lang="en-ZA" sz="2800" dirty="0">
                <a:solidFill>
                  <a:srgbClr val="FF0000"/>
                </a:solidFill>
              </a:rPr>
              <a:t>d</a:t>
            </a:r>
            <a:r>
              <a:rPr lang="en-ZA" sz="2800" dirty="0">
                <a:solidFill>
                  <a:schemeClr val="tx2"/>
                </a:solidFill>
              </a:rPr>
              <a:t>ecimal point number (int || char)</a:t>
            </a:r>
          </a:p>
          <a:p>
            <a:r>
              <a:rPr lang="en-ZA" sz="2800" dirty="0">
                <a:solidFill>
                  <a:srgbClr val="FF0000"/>
                </a:solidFill>
              </a:rPr>
              <a:t>l</a:t>
            </a:r>
            <a:r>
              <a:rPr lang="en-ZA" sz="2800" dirty="0">
                <a:solidFill>
                  <a:schemeClr val="tx2"/>
                </a:solidFill>
              </a:rPr>
              <a:t>ong </a:t>
            </a:r>
            <a:r>
              <a:rPr lang="en-ZA" sz="2800" dirty="0">
                <a:solidFill>
                  <a:srgbClr val="FF0000"/>
                </a:solidFill>
              </a:rPr>
              <a:t>f</a:t>
            </a:r>
            <a:r>
              <a:rPr lang="en-ZA" sz="2800" dirty="0">
                <a:solidFill>
                  <a:schemeClr val="tx2"/>
                </a:solidFill>
              </a:rPr>
              <a:t>loating point number (double)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ADAE0410-7CB2-4C73-B2F5-16DB1D93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42" y="261749"/>
            <a:ext cx="8153400" cy="457200"/>
          </a:xfrm>
        </p:spPr>
        <p:txBody>
          <a:bodyPr/>
          <a:lstStyle/>
          <a:p>
            <a:r>
              <a:rPr lang="en-US" dirty="0"/>
              <a:t>Q7. </a:t>
            </a:r>
            <a:r>
              <a:rPr lang="en-US" dirty="0" err="1"/>
              <a:t>fprintf</a:t>
            </a:r>
            <a:r>
              <a:rPr lang="en-US" dirty="0"/>
              <a:t>(): std output function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1804D3-D653-AEC9-5CED-DBF63CA1298E}"/>
              </a:ext>
            </a:extLst>
          </p:cNvPr>
          <p:cNvSpPr txBox="1"/>
          <p:nvPr/>
        </p:nvSpPr>
        <p:spPr>
          <a:xfrm>
            <a:off x="1082758" y="4201453"/>
            <a:ext cx="4140594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400050" indent="-457200" algn="ctr"/>
            <a:r>
              <a:rPr lang="en-CA" sz="2800" dirty="0" err="1">
                <a:solidFill>
                  <a:schemeClr val="tx2"/>
                </a:solidFill>
              </a:rPr>
              <a:t>stdout</a:t>
            </a:r>
            <a:r>
              <a:rPr lang="en-CA" sz="2800" dirty="0">
                <a:solidFill>
                  <a:schemeClr val="tx2"/>
                </a:solidFill>
              </a:rPr>
              <a:t> (display on monitor)</a:t>
            </a:r>
            <a:endParaRPr lang="en-US" sz="1600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6B7FE814-A2A1-4EB0-A4A2-3C326353DE03}"/>
              </a:ext>
            </a:extLst>
          </p:cNvPr>
          <p:cNvSpPr/>
          <p:nvPr/>
        </p:nvSpPr>
        <p:spPr bwMode="auto">
          <a:xfrm flipH="1">
            <a:off x="5490217" y="3708275"/>
            <a:ext cx="3456761" cy="887828"/>
          </a:xfrm>
          <a:prstGeom prst="wedgeRectCallout">
            <a:avLst>
              <a:gd name="adj1" fmla="val 59062"/>
              <a:gd name="adj2" fmla="val -312468"/>
            </a:avLst>
          </a:prstGeom>
          <a:solidFill>
            <a:srgbClr val="FF000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mall “L”  (as in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ong)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…not the number “1” (one)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3CF27B9B-C3CF-139A-9964-94307C45B9CE}"/>
              </a:ext>
            </a:extLst>
          </p:cNvPr>
          <p:cNvSpPr/>
          <p:nvPr/>
        </p:nvSpPr>
        <p:spPr bwMode="auto">
          <a:xfrm rot="5400000">
            <a:off x="7271351" y="297955"/>
            <a:ext cx="180840" cy="2585322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E954B90-65C0-0402-9182-EC16CFF665F4}"/>
              </a:ext>
            </a:extLst>
          </p:cNvPr>
          <p:cNvSpPr/>
          <p:nvPr/>
        </p:nvSpPr>
        <p:spPr bwMode="auto">
          <a:xfrm rot="5400000">
            <a:off x="4354047" y="353299"/>
            <a:ext cx="180840" cy="2431491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C2F6D916-2730-18D3-5718-EE81BD8FF1B6}"/>
              </a:ext>
            </a:extLst>
          </p:cNvPr>
          <p:cNvSpPr/>
          <p:nvPr/>
        </p:nvSpPr>
        <p:spPr bwMode="auto">
          <a:xfrm rot="5400000">
            <a:off x="2231911" y="1005864"/>
            <a:ext cx="180840" cy="1197455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8A08A23F-F1FD-9401-894C-1426AB807AF7}"/>
              </a:ext>
            </a:extLst>
          </p:cNvPr>
          <p:cNvSpPr/>
          <p:nvPr/>
        </p:nvSpPr>
        <p:spPr bwMode="auto">
          <a:xfrm rot="5400000">
            <a:off x="810212" y="989175"/>
            <a:ext cx="180840" cy="1197455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FFED3-33DC-EEAA-D8BB-689A9B148891}"/>
              </a:ext>
            </a:extLst>
          </p:cNvPr>
          <p:cNvSpPr txBox="1"/>
          <p:nvPr/>
        </p:nvSpPr>
        <p:spPr>
          <a:xfrm>
            <a:off x="97971" y="2505485"/>
            <a:ext cx="2335896" cy="138499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800" dirty="0">
                <a:solidFill>
                  <a:schemeClr val="tx2"/>
                </a:solidFill>
              </a:rPr>
              <a:t>function name 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Prototype in 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&lt;</a:t>
            </a:r>
            <a:r>
              <a:rPr lang="en-CA" sz="2800" dirty="0" err="1">
                <a:solidFill>
                  <a:schemeClr val="tx2"/>
                </a:solidFill>
              </a:rPr>
              <a:t>stdio.h</a:t>
            </a:r>
            <a:r>
              <a:rPr lang="en-CA" sz="2800" dirty="0">
                <a:solidFill>
                  <a:schemeClr val="tx2"/>
                </a:solidFill>
              </a:rPr>
              <a:t>&gt;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958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 animBg="1"/>
      <p:bldP spid="17" grpId="0"/>
      <p:bldP spid="18" grpId="0" animBg="1"/>
      <p:bldP spid="19" grpId="0"/>
      <p:bldP spid="20" grpId="0" animBg="1"/>
      <p:bldP spid="2" grpId="0" animBg="1"/>
      <p:bldP spid="4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General Concepts §3 Variables </a:t>
            </a:r>
            <a:r>
              <a:rPr lang="en-CA" altLang="zh-TW" dirty="0" err="1"/>
              <a:t>pg</a:t>
            </a:r>
            <a:r>
              <a:rPr lang="en-CA" altLang="zh-TW" dirty="0"/>
              <a:t> 24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8605B8-3B03-4B09-AC4F-FB43156D750B}"/>
              </a:ext>
            </a:extLst>
          </p:cNvPr>
          <p:cNvSpPr txBox="1"/>
          <p:nvPr/>
        </p:nvSpPr>
        <p:spPr>
          <a:xfrm>
            <a:off x="4683888" y="957665"/>
            <a:ext cx="3954683" cy="230832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Modify </a:t>
            </a:r>
            <a:r>
              <a:rPr lang="en-ZA" sz="2400" dirty="0">
                <a:solidFill>
                  <a:srgbClr val="FFFF00"/>
                </a:solidFill>
              </a:rPr>
              <a:t>var1.c  </a:t>
            </a:r>
            <a:r>
              <a:rPr lang="en-ZA" sz="2400" dirty="0">
                <a:solidFill>
                  <a:schemeClr val="bg1"/>
                </a:solidFill>
              </a:rPr>
              <a:t>to help answer tutorial questions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Add declarations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Add Initializations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Observe error messages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Discuss with TA</a:t>
            </a:r>
          </a:p>
        </p:txBody>
      </p:sp>
    </p:spTree>
    <p:extLst>
      <p:ext uri="{BB962C8B-B14F-4D97-AF65-F5344CB8AC3E}">
        <p14:creationId xmlns:p14="http://schemas.microsoft.com/office/powerpoint/2010/main" val="2495516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4E22-4D3D-4479-9609-E1678F89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Summary: A Cup of Tea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7040DE-D3BD-405B-87ED-8BEB58ACEDE1}"/>
              </a:ext>
            </a:extLst>
          </p:cNvPr>
          <p:cNvSpPr txBox="1"/>
          <p:nvPr/>
        </p:nvSpPr>
        <p:spPr>
          <a:xfrm>
            <a:off x="4150311" y="1004941"/>
            <a:ext cx="1686249" cy="1200329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B49326B-1A91-49E9-8D92-2CAA3CF3311F}"/>
              </a:ext>
            </a:extLst>
          </p:cNvPr>
          <p:cNvGrpSpPr/>
          <p:nvPr/>
        </p:nvGrpSpPr>
        <p:grpSpPr>
          <a:xfrm>
            <a:off x="4341394" y="1305015"/>
            <a:ext cx="1304081" cy="820744"/>
            <a:chOff x="-1539431" y="2559732"/>
            <a:chExt cx="1304081" cy="82074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40F8770-3FB5-4F5D-BE3A-2D346A34E0D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680C70C-88F5-46B0-9868-7539BD9D5143}"/>
                </a:ext>
              </a:extLst>
            </p:cNvPr>
            <p:cNvSpPr/>
            <p:nvPr/>
          </p:nvSpPr>
          <p:spPr>
            <a:xfrm>
              <a:off x="-1201742" y="2559732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cup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A6C5A92-FA71-4020-B0B9-F39CB8D0093A}"/>
              </a:ext>
            </a:extLst>
          </p:cNvPr>
          <p:cNvSpPr txBox="1"/>
          <p:nvPr/>
        </p:nvSpPr>
        <p:spPr>
          <a:xfrm>
            <a:off x="6724654" y="1004941"/>
            <a:ext cx="2008921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calcMaketea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0A1E964-D5C0-41D3-AFFB-5626768120F9}"/>
              </a:ext>
            </a:extLst>
          </p:cNvPr>
          <p:cNvGrpSpPr/>
          <p:nvPr/>
        </p:nvGrpSpPr>
        <p:grpSpPr>
          <a:xfrm>
            <a:off x="7014009" y="1305015"/>
            <a:ext cx="1304081" cy="820744"/>
            <a:chOff x="-1539431" y="2559732"/>
            <a:chExt cx="1304081" cy="82074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2E68E3D-25B6-490C-82DC-4B9E378F205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5949D81-ABF6-4D35-8A74-08F543AD69C9}"/>
                </a:ext>
              </a:extLst>
            </p:cNvPr>
            <p:cNvSpPr/>
            <p:nvPr/>
          </p:nvSpPr>
          <p:spPr>
            <a:xfrm>
              <a:off x="-1321165" y="2559732"/>
              <a:ext cx="8675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water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C08BF2C-FDED-4ECD-98BA-AEE62A9578DE}"/>
              </a:ext>
            </a:extLst>
          </p:cNvPr>
          <p:cNvSpPr txBox="1"/>
          <p:nvPr/>
        </p:nvSpPr>
        <p:spPr>
          <a:xfrm>
            <a:off x="7210452" y="1669521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540450B-B6A3-4E1B-AA55-BA78E67C54AD}"/>
              </a:ext>
            </a:extLst>
          </p:cNvPr>
          <p:cNvGrpSpPr/>
          <p:nvPr/>
        </p:nvGrpSpPr>
        <p:grpSpPr>
          <a:xfrm>
            <a:off x="7036284" y="2205270"/>
            <a:ext cx="1304081" cy="820744"/>
            <a:chOff x="-1539431" y="2559732"/>
            <a:chExt cx="1304081" cy="82074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A2C3C3B-43D7-48B6-846F-E91B8116CB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7BCB987-BAD7-4BDD-9AE3-C0C336A2CF37}"/>
                </a:ext>
              </a:extLst>
            </p:cNvPr>
            <p:cNvSpPr/>
            <p:nvPr/>
          </p:nvSpPr>
          <p:spPr>
            <a:xfrm>
              <a:off x="-1380476" y="2559732"/>
              <a:ext cx="98616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teabag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BEF64D2-E085-4AE0-96C9-B777C445628E}"/>
              </a:ext>
            </a:extLst>
          </p:cNvPr>
          <p:cNvGrpSpPr/>
          <p:nvPr/>
        </p:nvGrpSpPr>
        <p:grpSpPr>
          <a:xfrm>
            <a:off x="7077078" y="3016880"/>
            <a:ext cx="1304081" cy="820744"/>
            <a:chOff x="-1539431" y="2559732"/>
            <a:chExt cx="1304081" cy="82074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EDC90DB-A1D8-4C07-9519-2AF2D41286FB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40C4C71-DB0F-443E-86FB-021BD9356D67}"/>
                </a:ext>
              </a:extLst>
            </p:cNvPr>
            <p:cNvSpPr/>
            <p:nvPr/>
          </p:nvSpPr>
          <p:spPr>
            <a:xfrm>
              <a:off x="-1313151" y="2559732"/>
              <a:ext cx="85151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sugar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F5042C0-E0E3-47D6-8FC3-3765F8577547}"/>
              </a:ext>
            </a:extLst>
          </p:cNvPr>
          <p:cNvGrpSpPr/>
          <p:nvPr/>
        </p:nvGrpSpPr>
        <p:grpSpPr>
          <a:xfrm>
            <a:off x="7077078" y="3824857"/>
            <a:ext cx="1304081" cy="820744"/>
            <a:chOff x="-1539431" y="2559732"/>
            <a:chExt cx="1304081" cy="82074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4FDFF5D-419C-4FC0-BD46-895A610DAA21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A4A750E-7367-4B34-B2DA-D85E9F189698}"/>
                </a:ext>
              </a:extLst>
            </p:cNvPr>
            <p:cNvSpPr/>
            <p:nvPr/>
          </p:nvSpPr>
          <p:spPr>
            <a:xfrm>
              <a:off x="-1201742" y="2559732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cup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EB372AAB-D3E3-4095-B9F6-9DB50F3BBFBD}"/>
              </a:ext>
            </a:extLst>
          </p:cNvPr>
          <p:cNvSpPr txBox="1"/>
          <p:nvPr/>
        </p:nvSpPr>
        <p:spPr>
          <a:xfrm>
            <a:off x="7486157" y="258082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5AF51B7-B1C2-40D5-8082-BC3D5BFD5711}"/>
              </a:ext>
            </a:extLst>
          </p:cNvPr>
          <p:cNvSpPr txBox="1"/>
          <p:nvPr/>
        </p:nvSpPr>
        <p:spPr>
          <a:xfrm>
            <a:off x="7257216" y="3393234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639697C-A178-4699-90B8-286771896C18}"/>
              </a:ext>
            </a:extLst>
          </p:cNvPr>
          <p:cNvSpPr txBox="1"/>
          <p:nvPr/>
        </p:nvSpPr>
        <p:spPr>
          <a:xfrm>
            <a:off x="7210453" y="4183936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6168BA-6DE4-4EC7-A5E0-430F5B6914C0}"/>
              </a:ext>
            </a:extLst>
          </p:cNvPr>
          <p:cNvSpPr txBox="1"/>
          <p:nvPr/>
        </p:nvSpPr>
        <p:spPr>
          <a:xfrm>
            <a:off x="7210452" y="4179579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0.74e1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AA1CECE-0A2B-4940-B50D-E79F2A050301}"/>
              </a:ext>
            </a:extLst>
          </p:cNvPr>
          <p:cNvSpPr txBox="1"/>
          <p:nvPr/>
        </p:nvSpPr>
        <p:spPr>
          <a:xfrm>
            <a:off x="4524174" y="166287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0.74e1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4CA69F66-6393-40E4-8568-274318ECE2EC}"/>
              </a:ext>
            </a:extLst>
          </p:cNvPr>
          <p:cNvSpPr/>
          <p:nvPr/>
        </p:nvSpPr>
        <p:spPr bwMode="auto">
          <a:xfrm rot="5400000">
            <a:off x="3492394" y="1444885"/>
            <a:ext cx="297267" cy="4359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33B9C81-BDA1-4F84-BD24-EDAE73E59B69}"/>
              </a:ext>
            </a:extLst>
          </p:cNvPr>
          <p:cNvSpPr/>
          <p:nvPr/>
        </p:nvSpPr>
        <p:spPr bwMode="auto">
          <a:xfrm rot="5400000">
            <a:off x="2813514" y="1736658"/>
            <a:ext cx="297267" cy="4359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92000DD1-4B06-4C65-AFBD-BCFB8A94C4DB}"/>
              </a:ext>
            </a:extLst>
          </p:cNvPr>
          <p:cNvSpPr/>
          <p:nvPr/>
        </p:nvSpPr>
        <p:spPr bwMode="auto">
          <a:xfrm rot="5400000" flipV="1">
            <a:off x="636874" y="1981598"/>
            <a:ext cx="297267" cy="48842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F61365DC-4A0C-4721-A1E3-F091267437AA}"/>
              </a:ext>
            </a:extLst>
          </p:cNvPr>
          <p:cNvSpPr/>
          <p:nvPr/>
        </p:nvSpPr>
        <p:spPr bwMode="auto">
          <a:xfrm rot="5400000" flipV="1">
            <a:off x="614208" y="341941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02C3194C-8F3C-48D5-860C-A8254951BCC4}"/>
              </a:ext>
            </a:extLst>
          </p:cNvPr>
          <p:cNvSpPr/>
          <p:nvPr/>
        </p:nvSpPr>
        <p:spPr bwMode="auto">
          <a:xfrm rot="5400000" flipV="1">
            <a:off x="608466" y="371668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9EE3C888-1A32-41BE-BA8B-82168F9232BC}"/>
              </a:ext>
            </a:extLst>
          </p:cNvPr>
          <p:cNvSpPr/>
          <p:nvPr/>
        </p:nvSpPr>
        <p:spPr bwMode="auto">
          <a:xfrm rot="5400000" flipV="1">
            <a:off x="606509" y="400496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CAE97C82-DE91-4877-8CB3-9C1047CDB6FB}"/>
              </a:ext>
            </a:extLst>
          </p:cNvPr>
          <p:cNvSpPr/>
          <p:nvPr/>
        </p:nvSpPr>
        <p:spPr bwMode="auto">
          <a:xfrm rot="5400000" flipV="1">
            <a:off x="604552" y="429325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Arrow: Down 63">
            <a:extLst>
              <a:ext uri="{FF2B5EF4-FFF2-40B4-BE49-F238E27FC236}">
                <a16:creationId xmlns:a16="http://schemas.microsoft.com/office/drawing/2014/main" id="{3ED19752-84B1-492F-ACC7-F5B9A2ACE197}"/>
              </a:ext>
            </a:extLst>
          </p:cNvPr>
          <p:cNvSpPr/>
          <p:nvPr/>
        </p:nvSpPr>
        <p:spPr bwMode="auto">
          <a:xfrm rot="5400000" flipV="1">
            <a:off x="604553" y="459052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D26F88D4-910B-4BF4-A3BA-A101F542AFC0}"/>
              </a:ext>
            </a:extLst>
          </p:cNvPr>
          <p:cNvSpPr/>
          <p:nvPr/>
        </p:nvSpPr>
        <p:spPr bwMode="auto">
          <a:xfrm rot="5400000" flipV="1">
            <a:off x="604553" y="488779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62B6BE59-5A13-4128-A281-B4B59950647C}"/>
              </a:ext>
            </a:extLst>
          </p:cNvPr>
          <p:cNvSpPr/>
          <p:nvPr/>
        </p:nvSpPr>
        <p:spPr bwMode="auto">
          <a:xfrm rot="5400000" flipV="1">
            <a:off x="604553" y="517607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7" name="Arrow: Down 66">
            <a:extLst>
              <a:ext uri="{FF2B5EF4-FFF2-40B4-BE49-F238E27FC236}">
                <a16:creationId xmlns:a16="http://schemas.microsoft.com/office/drawing/2014/main" id="{EE6E7B96-DAA1-4935-9454-15773BC0A323}"/>
              </a:ext>
            </a:extLst>
          </p:cNvPr>
          <p:cNvSpPr/>
          <p:nvPr/>
        </p:nvSpPr>
        <p:spPr bwMode="auto">
          <a:xfrm rot="5400000" flipV="1">
            <a:off x="601525" y="547334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9286A23D-2702-40AF-BA5E-A38DF1971F04}"/>
              </a:ext>
            </a:extLst>
          </p:cNvPr>
          <p:cNvSpPr/>
          <p:nvPr/>
        </p:nvSpPr>
        <p:spPr bwMode="auto">
          <a:xfrm rot="5400000" flipV="1">
            <a:off x="595821" y="576163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2" name="Arrow: Down 71">
            <a:extLst>
              <a:ext uri="{FF2B5EF4-FFF2-40B4-BE49-F238E27FC236}">
                <a16:creationId xmlns:a16="http://schemas.microsoft.com/office/drawing/2014/main" id="{746A13D8-1F7C-4034-9F33-D9C0CE595651}"/>
              </a:ext>
            </a:extLst>
          </p:cNvPr>
          <p:cNvSpPr/>
          <p:nvPr/>
        </p:nvSpPr>
        <p:spPr bwMode="auto">
          <a:xfrm rot="5400000" flipV="1">
            <a:off x="619142" y="2251676"/>
            <a:ext cx="297267" cy="54280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2D92C770-2AEA-4DA1-99E6-D0D4282AB5A4}"/>
              </a:ext>
            </a:extLst>
          </p:cNvPr>
          <p:cNvSpPr/>
          <p:nvPr/>
        </p:nvSpPr>
        <p:spPr bwMode="auto">
          <a:xfrm rot="5400000" flipV="1">
            <a:off x="585157" y="602297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animBg="1"/>
      <p:bldP spid="41" grpId="0"/>
      <p:bldP spid="51" grpId="0"/>
      <p:bldP spid="52" grpId="0"/>
      <p:bldP spid="53" grpId="0"/>
      <p:bldP spid="53" grpId="1"/>
      <p:bldP spid="54" grpId="0"/>
      <p:bldP spid="55" grpId="0"/>
      <p:bldP spid="56" grpId="0" animBg="1"/>
      <p:bldP spid="56" grpId="1" animBg="1"/>
      <p:bldP spid="57" grpId="0" animBg="1"/>
      <p:bldP spid="57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72" grpId="0" animBg="1"/>
      <p:bldP spid="7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4E22-4D3D-4479-9609-E1678F89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Summary: A Cup of Tea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99D2DA3-FB76-4622-9BD2-4F245448468F}"/>
              </a:ext>
            </a:extLst>
          </p:cNvPr>
          <p:cNvGrpSpPr/>
          <p:nvPr/>
        </p:nvGrpSpPr>
        <p:grpSpPr>
          <a:xfrm>
            <a:off x="4150311" y="1004941"/>
            <a:ext cx="1686249" cy="1200329"/>
            <a:chOff x="4150311" y="1004941"/>
            <a:chExt cx="1686249" cy="120032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7040DE-D3BD-405B-87ED-8BEB58ACEDE1}"/>
                </a:ext>
              </a:extLst>
            </p:cNvPr>
            <p:cNvSpPr txBox="1"/>
            <p:nvPr/>
          </p:nvSpPr>
          <p:spPr>
            <a:xfrm>
              <a:off x="4150311" y="1004941"/>
              <a:ext cx="1686249" cy="1200329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main()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B49326B-1A91-49E9-8D92-2CAA3CF3311F}"/>
                </a:ext>
              </a:extLst>
            </p:cNvPr>
            <p:cNvGrpSpPr/>
            <p:nvPr/>
          </p:nvGrpSpPr>
          <p:grpSpPr>
            <a:xfrm>
              <a:off x="4341394" y="1305015"/>
              <a:ext cx="1304081" cy="820744"/>
              <a:chOff x="-1539431" y="2559732"/>
              <a:chExt cx="1304081" cy="820744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40F8770-3FB5-4F5D-BE3A-2D346A34E0D4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680C70C-88F5-46B0-9868-7539BD9D5143}"/>
                  </a:ext>
                </a:extLst>
              </p:cNvPr>
              <p:cNvSpPr/>
              <p:nvPr/>
            </p:nvSpPr>
            <p:spPr>
              <a:xfrm>
                <a:off x="-1201742" y="2559732"/>
                <a:ext cx="6286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cup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AA1CECE-0A2B-4940-B50D-E79F2A050301}"/>
                </a:ext>
              </a:extLst>
            </p:cNvPr>
            <p:cNvSpPr txBox="1"/>
            <p:nvPr/>
          </p:nvSpPr>
          <p:spPr>
            <a:xfrm>
              <a:off x="4524174" y="1662875"/>
              <a:ext cx="10134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0.74e1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26" name="Arrow: Down 25">
            <a:extLst>
              <a:ext uri="{FF2B5EF4-FFF2-40B4-BE49-F238E27FC236}">
                <a16:creationId xmlns:a16="http://schemas.microsoft.com/office/drawing/2014/main" id="{55415E6A-39E0-4A3D-986A-38278A7200B8}"/>
              </a:ext>
            </a:extLst>
          </p:cNvPr>
          <p:cNvSpPr/>
          <p:nvPr/>
        </p:nvSpPr>
        <p:spPr bwMode="auto">
          <a:xfrm rot="5400000" flipV="1">
            <a:off x="596791" y="2568814"/>
            <a:ext cx="297267" cy="49035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7565D8-3729-49A5-9FD8-D351B967BBDC}"/>
              </a:ext>
            </a:extLst>
          </p:cNvPr>
          <p:cNvGrpSpPr/>
          <p:nvPr/>
        </p:nvGrpSpPr>
        <p:grpSpPr>
          <a:xfrm>
            <a:off x="5956137" y="1330009"/>
            <a:ext cx="1408254" cy="5120164"/>
            <a:chOff x="5957104" y="1338114"/>
            <a:chExt cx="1408254" cy="5120164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D8A237B-09E1-424E-B151-27471F5786A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41940" y="1980812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A181C03-B4D1-4A87-8F35-6EBF45DA2C1C}"/>
                </a:ext>
              </a:extLst>
            </p:cNvPr>
            <p:cNvGrpSpPr/>
            <p:nvPr/>
          </p:nvGrpSpPr>
          <p:grpSpPr>
            <a:xfrm>
              <a:off x="6446140" y="5993361"/>
              <a:ext cx="507350" cy="464917"/>
              <a:chOff x="3252495" y="3355696"/>
              <a:chExt cx="507350" cy="464917"/>
            </a:xfrm>
          </p:grpSpPr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F5E2369-8B0C-4D72-9201-FAA9BE91D21C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99FF05AA-CF49-4B5C-BD3A-D124312ACFDA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642728F5-F15C-43DC-9AA6-CA7744FB13ED}"/>
                </a:ext>
              </a:extLst>
            </p:cNvPr>
            <p:cNvSpPr/>
            <p:nvPr/>
          </p:nvSpPr>
          <p:spPr bwMode="auto">
            <a:xfrm>
              <a:off x="6477965" y="176668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AC331601-49F9-4ACD-856D-289C826CD536}"/>
                </a:ext>
              </a:extLst>
            </p:cNvPr>
            <p:cNvSpPr/>
            <p:nvPr/>
          </p:nvSpPr>
          <p:spPr bwMode="auto">
            <a:xfrm>
              <a:off x="5957104" y="255954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Declare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26E4F1A-A6EF-4592-B256-C4D6674E1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61231" y="311898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ABC131B-72AC-4BB7-93B5-93F2E8025D35}"/>
                </a:ext>
              </a:extLst>
            </p:cNvPr>
            <p:cNvSpPr/>
            <p:nvPr/>
          </p:nvSpPr>
          <p:spPr bwMode="auto">
            <a:xfrm>
              <a:off x="5976396" y="370736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Initialize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F5CC186-9F33-470B-9E71-3AEBCD13C8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80523" y="426680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B548DB1-65A4-4EA0-A73E-7B5D7CF810CD}"/>
                </a:ext>
              </a:extLst>
            </p:cNvPr>
            <p:cNvSpPr/>
            <p:nvPr/>
          </p:nvSpPr>
          <p:spPr bwMode="auto">
            <a:xfrm>
              <a:off x="5995688" y="485518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Use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E296A4C-0872-454D-AA04-43C1B2D23E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9815" y="541462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B0D6DAC-DD30-4FB2-9385-1F8FF2E4C3BA}"/>
                </a:ext>
              </a:extLst>
            </p:cNvPr>
            <p:cNvSpPr txBox="1"/>
            <p:nvPr/>
          </p:nvSpPr>
          <p:spPr>
            <a:xfrm>
              <a:off x="5977558" y="1338114"/>
              <a:ext cx="13287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Variables</a:t>
              </a:r>
              <a:endParaRPr lang="en-IN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A597B06-20DC-4F2B-9820-6FD601C2B12A}"/>
              </a:ext>
            </a:extLst>
          </p:cNvPr>
          <p:cNvGrpSpPr/>
          <p:nvPr/>
        </p:nvGrpSpPr>
        <p:grpSpPr>
          <a:xfrm>
            <a:off x="7499894" y="1322681"/>
            <a:ext cx="1436724" cy="5135597"/>
            <a:chOff x="7499894" y="1322681"/>
            <a:chExt cx="1436724" cy="513559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CEDA3B4-09DB-4159-B804-F7AEE37034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13200" y="1980812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7943CD5-4E29-4450-A073-5B49BFE0642A}"/>
                </a:ext>
              </a:extLst>
            </p:cNvPr>
            <p:cNvGrpSpPr/>
            <p:nvPr/>
          </p:nvGrpSpPr>
          <p:grpSpPr>
            <a:xfrm>
              <a:off x="8017400" y="5993361"/>
              <a:ext cx="507350" cy="464917"/>
              <a:chOff x="3252495" y="3355696"/>
              <a:chExt cx="507350" cy="464917"/>
            </a:xfrm>
          </p:grpSpPr>
          <p:sp>
            <p:nvSpPr>
              <p:cNvPr id="35" name="Flowchart: Connector 34">
                <a:extLst>
                  <a:ext uri="{FF2B5EF4-FFF2-40B4-BE49-F238E27FC236}">
                    <a16:creationId xmlns:a16="http://schemas.microsoft.com/office/drawing/2014/main" id="{9E71237F-AFE5-403E-81FE-1F8DC3C87162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Flowchart: Connector 35">
                <a:extLst>
                  <a:ext uri="{FF2B5EF4-FFF2-40B4-BE49-F238E27FC236}">
                    <a16:creationId xmlns:a16="http://schemas.microsoft.com/office/drawing/2014/main" id="{1C0FA493-7E07-44CB-A658-01D602A2151F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3D02BBD1-E3B9-4664-AE6B-3F21AF121795}"/>
                </a:ext>
              </a:extLst>
            </p:cNvPr>
            <p:cNvSpPr/>
            <p:nvPr/>
          </p:nvSpPr>
          <p:spPr bwMode="auto">
            <a:xfrm>
              <a:off x="8049225" y="176668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43CF43E-EAFA-45CC-8F5E-45711082DBE3}"/>
                </a:ext>
              </a:extLst>
            </p:cNvPr>
            <p:cNvSpPr/>
            <p:nvPr/>
          </p:nvSpPr>
          <p:spPr bwMode="auto">
            <a:xfrm>
              <a:off x="7528364" y="255954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Prototype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BB544D9-C6CB-463F-8CA2-50E9246F33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32491" y="311898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4352D6F8-AB89-4588-B8C4-D2C09B472960}"/>
                </a:ext>
              </a:extLst>
            </p:cNvPr>
            <p:cNvSpPr/>
            <p:nvPr/>
          </p:nvSpPr>
          <p:spPr bwMode="auto">
            <a:xfrm>
              <a:off x="7547656" y="370736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F22F37D1-1465-4592-80EF-DE21CA761A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51783" y="426680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55175BB8-944A-49E7-B1C2-F4BA1CB45085}"/>
                </a:ext>
              </a:extLst>
            </p:cNvPr>
            <p:cNvSpPr/>
            <p:nvPr/>
          </p:nvSpPr>
          <p:spPr bwMode="auto">
            <a:xfrm>
              <a:off x="7566948" y="485518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Definition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122B96F-4BB3-45AF-8BA2-2B481E5B3E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71075" y="541462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356A5A6-D6F4-41EB-89A2-D031856FB800}"/>
                </a:ext>
              </a:extLst>
            </p:cNvPr>
            <p:cNvSpPr txBox="1"/>
            <p:nvPr/>
          </p:nvSpPr>
          <p:spPr>
            <a:xfrm>
              <a:off x="7499894" y="1322681"/>
              <a:ext cx="13981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Functions</a:t>
              </a:r>
              <a:endParaRPr lang="en-IN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5" name="Action Button: Video 44">
            <a:hlinkClick r:id="rId2" action="ppaction://hlinkfile" highlightClick="1"/>
            <a:extLst>
              <a:ext uri="{FF2B5EF4-FFF2-40B4-BE49-F238E27FC236}">
                <a16:creationId xmlns:a16="http://schemas.microsoft.com/office/drawing/2014/main" id="{E9107BA3-D2B4-4E5B-AA87-8350419C883F}"/>
              </a:ext>
            </a:extLst>
          </p:cNvPr>
          <p:cNvSpPr/>
          <p:nvPr/>
        </p:nvSpPr>
        <p:spPr bwMode="auto">
          <a:xfrm>
            <a:off x="4416230" y="5943000"/>
            <a:ext cx="896372" cy="559845"/>
          </a:xfrm>
          <a:prstGeom prst="actionButtonMovi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5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5267</TotalTime>
  <Words>1116</Words>
  <Application>Microsoft Office PowerPoint</Application>
  <PresentationFormat>On-screen Show (4:3)</PresentationFormat>
  <Paragraphs>328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新細明體</vt:lpstr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§5 Variables</vt:lpstr>
      <vt:lpstr>Variables Lesson 1 </vt:lpstr>
      <vt:lpstr>Variables Lesson 2</vt:lpstr>
      <vt:lpstr>Variables Lesson 3</vt:lpstr>
      <vt:lpstr>Outline of the Lesson</vt:lpstr>
      <vt:lpstr>A Variable is a Container</vt:lpstr>
      <vt:lpstr>Size &amp; Types of Containers</vt:lpstr>
      <vt:lpstr>Declare  Initialize  Use</vt:lpstr>
      <vt:lpstr>Declare  Initialize  Use</vt:lpstr>
      <vt:lpstr>Declare  Initialize  Use</vt:lpstr>
      <vt:lpstr>Declare  Initialize  Use</vt:lpstr>
      <vt:lpstr>Questions</vt:lpstr>
      <vt:lpstr>Q1. Three Steps To Use Variables</vt:lpstr>
      <vt:lpstr>Q2. Declaring Variables</vt:lpstr>
      <vt:lpstr>Q3. Initializing Variables</vt:lpstr>
      <vt:lpstr>Q4. Computer Calculations (1)</vt:lpstr>
      <vt:lpstr>Q4 Computer Calculations (2)</vt:lpstr>
      <vt:lpstr>Computer Calculations (3)</vt:lpstr>
      <vt:lpstr>Computer Calculations (4)</vt:lpstr>
      <vt:lpstr>Computer Calculations (5)</vt:lpstr>
      <vt:lpstr>Q5. How to do Basic Arithmetic?</vt:lpstr>
      <vt:lpstr>Q6. Expressing Precedence</vt:lpstr>
      <vt:lpstr>Q7. fprintf(): std output function</vt:lpstr>
      <vt:lpstr>General Concepts §3 Variables pg 24</vt:lpstr>
      <vt:lpstr>Summary: A Cup of Tea</vt:lpstr>
      <vt:lpstr>Summary: A Cup of Tea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262</cp:revision>
  <dcterms:created xsi:type="dcterms:W3CDTF">2021-11-11T14:49:04Z</dcterms:created>
  <dcterms:modified xsi:type="dcterms:W3CDTF">2025-05-28T01:19:15Z</dcterms:modified>
  <cp:category>course</cp:category>
</cp:coreProperties>
</file>