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72" r:id="rId3"/>
    <p:sldId id="270" r:id="rId4"/>
    <p:sldId id="283" r:id="rId5"/>
    <p:sldId id="284" r:id="rId6"/>
    <p:sldId id="309" r:id="rId7"/>
    <p:sldId id="310" r:id="rId8"/>
    <p:sldId id="311" r:id="rId9"/>
    <p:sldId id="294" r:id="rId10"/>
    <p:sldId id="292" r:id="rId11"/>
    <p:sldId id="295" r:id="rId12"/>
    <p:sldId id="296" r:id="rId13"/>
    <p:sldId id="297" r:id="rId14"/>
    <p:sldId id="298" r:id="rId15"/>
    <p:sldId id="286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1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272"/>
            <p14:sldId id="270"/>
            <p14:sldId id="283"/>
            <p14:sldId id="284"/>
            <p14:sldId id="309"/>
            <p14:sldId id="310"/>
            <p14:sldId id="311"/>
            <p14:sldId id="294"/>
            <p14:sldId id="292"/>
            <p14:sldId id="295"/>
            <p14:sldId id="296"/>
            <p14:sldId id="297"/>
            <p14:sldId id="298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46"/>
    <a:srgbClr val="000080"/>
    <a:srgbClr val="0100FF"/>
    <a:srgbClr val="C95DFF"/>
    <a:srgbClr val="753000"/>
    <a:srgbClr val="139139"/>
    <a:srgbClr val="088647"/>
    <a:srgbClr val="00B050"/>
    <a:srgbClr val="D58D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6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97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11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262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Functions in C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4471987" cy="52943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E391A-3877-43F8-A970-6464085AD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3288" y="1570892"/>
            <a:ext cx="4430712" cy="472989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701087-56AB-4691-94B1-301F9EB824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2013" y="1006475"/>
            <a:ext cx="4424362" cy="511175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Sub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E391A-3877-43F8-A970-6464085AD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37957" y="1570892"/>
            <a:ext cx="4606043" cy="472989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701087-56AB-4691-94B1-301F9EB824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2013" y="1006475"/>
            <a:ext cx="4424362" cy="511175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Sub Title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EE6C67-D39C-5AB3-6EE1-5070D9881F6A}"/>
              </a:ext>
            </a:extLst>
          </p:cNvPr>
          <p:cNvSpPr txBox="1"/>
          <p:nvPr userDrawn="1"/>
        </p:nvSpPr>
        <p:spPr>
          <a:xfrm>
            <a:off x="39079" y="943896"/>
            <a:ext cx="4275529" cy="52937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GB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GB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2000" dirty="0">
                <a:solidFill>
                  <a:srgbClr val="139139"/>
                </a:solidFill>
                <a:latin typeface="Consolas" panose="020B0609020204030204" pitchFamily="49" charset="0"/>
              </a:rPr>
              <a:t>/* </a:t>
            </a:r>
            <a:r>
              <a:rPr lang="en-GB" sz="2000" dirty="0" err="1">
                <a:solidFill>
                  <a:srgbClr val="139139"/>
                </a:solidFill>
                <a:latin typeface="Consolas" panose="020B0609020204030204" pitchFamily="49" charset="0"/>
              </a:rPr>
              <a:t>func.c</a:t>
            </a:r>
            <a:r>
              <a:rPr lang="en-GB" sz="2000" dirty="0">
                <a:solidFill>
                  <a:srgbClr val="139139"/>
                </a:solidFill>
                <a:latin typeface="Consolas" panose="020B0609020204030204" pitchFamily="49" charset="0"/>
              </a:rPr>
              <a:t>: simple function */</a:t>
            </a:r>
          </a:p>
          <a:p>
            <a:r>
              <a:rPr lang="en-GB" sz="2000" dirty="0">
                <a:solidFill>
                  <a:srgbClr val="139139"/>
                </a:solidFill>
                <a:latin typeface="Consolas" panose="020B0609020204030204" pitchFamily="49" charset="0"/>
              </a:rPr>
              <a:t>/* (c)2013, J D White */</a:t>
            </a:r>
          </a:p>
          <a:p>
            <a:endParaRPr lang="en-GB" sz="20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2000" dirty="0">
                <a:solidFill>
                  <a:srgbClr val="C95DFF"/>
                </a:solidFill>
                <a:latin typeface="Consolas" panose="020B0609020204030204" pitchFamily="49" charset="0"/>
              </a:rPr>
              <a:t>int</a:t>
            </a:r>
            <a:r>
              <a:rPr lang="en-GB" sz="2000" dirty="0">
                <a:solidFill>
                  <a:schemeClr val="tx2"/>
                </a:solidFill>
                <a:latin typeface="Consolas" panose="020B0609020204030204" pitchFamily="49" charset="0"/>
              </a:rPr>
              <a:t> main</a:t>
            </a:r>
            <a:r>
              <a:rPr lang="en-GB" sz="2000" dirty="0">
                <a:solidFill>
                  <a:srgbClr val="00008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>
                <a:solidFill>
                  <a:srgbClr val="C95DFF"/>
                </a:solidFill>
                <a:latin typeface="Consolas" panose="020B0609020204030204" pitchFamily="49" charset="0"/>
              </a:rPr>
              <a:t>void</a:t>
            </a:r>
            <a:r>
              <a:rPr lang="en-GB" sz="2000" dirty="0">
                <a:solidFill>
                  <a:srgbClr val="000080"/>
                </a:solidFill>
                <a:latin typeface="Consolas" panose="020B0609020204030204" pitchFamily="49" charset="0"/>
              </a:rPr>
              <a:t>){</a:t>
            </a:r>
          </a:p>
          <a:p>
            <a:pPr lvl="1"/>
            <a:endParaRPr lang="en-GB" sz="20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 lvl="1"/>
            <a:r>
              <a:rPr lang="en-GB" sz="2000" dirty="0">
                <a:solidFill>
                  <a:srgbClr val="0100FF"/>
                </a:solidFill>
                <a:latin typeface="Consolas" panose="020B0609020204030204" pitchFamily="49" charset="0"/>
              </a:rPr>
              <a:t>return</a:t>
            </a:r>
            <a:r>
              <a:rPr lang="en-GB" sz="2000" dirty="0">
                <a:solidFill>
                  <a:srgbClr val="00008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>
                <a:solidFill>
                  <a:srgbClr val="FFB246"/>
                </a:solidFill>
                <a:latin typeface="Consolas" panose="020B0609020204030204" pitchFamily="49" charset="0"/>
              </a:rPr>
              <a:t>0</a:t>
            </a:r>
            <a:r>
              <a:rPr lang="en-GB" sz="2000" kern="1200" dirty="0">
                <a:solidFill>
                  <a:srgbClr val="000080"/>
                </a:solidFill>
                <a:latin typeface="Consolas" panose="020B0609020204030204" pitchFamily="49" charset="0"/>
                <a:ea typeface="+mn-ea"/>
                <a:cs typeface="+mn-cs"/>
              </a:rPr>
              <a:t>)</a:t>
            </a:r>
            <a:r>
              <a:rPr lang="en-GB" sz="2000" kern="1200" dirty="0">
                <a:solidFill>
                  <a:schemeClr val="tx2"/>
                </a:solidFill>
                <a:latin typeface="Consolas" panose="020B0609020204030204" pitchFamily="49" charset="0"/>
                <a:ea typeface="+mn-ea"/>
                <a:cs typeface="+mn-cs"/>
              </a:rPr>
              <a:t>;</a:t>
            </a:r>
          </a:p>
          <a:p>
            <a:r>
              <a:rPr lang="en-GB" sz="2000" dirty="0">
                <a:solidFill>
                  <a:srgbClr val="000080"/>
                </a:solidFill>
                <a:latin typeface="Consolas" panose="020B0609020204030204" pitchFamily="49" charset="0"/>
              </a:rPr>
              <a:t>}</a:t>
            </a:r>
            <a:endParaRPr lang="en-ZA" sz="2000" dirty="0">
              <a:solidFill>
                <a:srgbClr val="00008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47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nectingFun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0013" y="1006475"/>
            <a:ext cx="4471987" cy="52943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r>
              <a:rPr lang="en-US" dirty="0">
                <a:solidFill>
                  <a:srgbClr val="139139"/>
                </a:solidFill>
              </a:rPr>
              <a:t>/* </a:t>
            </a:r>
            <a:r>
              <a:rPr lang="en-US" dirty="0" err="1">
                <a:solidFill>
                  <a:srgbClr val="139139"/>
                </a:solidFill>
              </a:rPr>
              <a:t>fown.c</a:t>
            </a:r>
            <a:r>
              <a:rPr lang="en-US" dirty="0">
                <a:solidFill>
                  <a:srgbClr val="139139"/>
                </a:solidFill>
              </a:rPr>
              <a:t>: connect self*/</a:t>
            </a:r>
          </a:p>
          <a:p>
            <a:r>
              <a:rPr lang="en-US" dirty="0">
                <a:solidFill>
                  <a:srgbClr val="139139"/>
                </a:solidFill>
              </a:rPr>
              <a:t>/* 2009 by J D White */</a:t>
            </a:r>
          </a:p>
          <a:p>
            <a:r>
              <a:rPr lang="en-US" dirty="0">
                <a:solidFill>
                  <a:srgbClr val="C95DFF"/>
                </a:solidFill>
              </a:rPr>
              <a:t>long</a:t>
            </a:r>
            <a:r>
              <a:rPr lang="en-US" dirty="0"/>
              <a:t> </a:t>
            </a:r>
            <a:r>
              <a:rPr lang="en-US" dirty="0" err="1"/>
              <a:t>myfunc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C95DFF"/>
                </a:solidFill>
              </a:rPr>
              <a:t>long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;</a:t>
            </a:r>
          </a:p>
          <a:p>
            <a:r>
              <a:rPr lang="en-US" dirty="0">
                <a:solidFill>
                  <a:srgbClr val="C95DFF"/>
                </a:solidFill>
              </a:rPr>
              <a:t>int </a:t>
            </a:r>
            <a:r>
              <a:rPr lang="en-US" dirty="0"/>
              <a:t>main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C95DFF"/>
                </a:solidFill>
              </a:rPr>
              <a:t>void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 </a:t>
            </a:r>
            <a:r>
              <a:rPr lang="en-US" dirty="0">
                <a:solidFill>
                  <a:srgbClr val="000080"/>
                </a:solidFill>
              </a:rPr>
              <a:t>{</a:t>
            </a:r>
          </a:p>
          <a:p>
            <a:r>
              <a:rPr lang="en-US" dirty="0"/>
              <a:t>	</a:t>
            </a:r>
            <a:r>
              <a:rPr lang="en-US" dirty="0" err="1"/>
              <a:t>myfunc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FFB246"/>
                </a:solidFill>
              </a:rPr>
              <a:t>6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;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100FF"/>
                </a:solidFill>
              </a:rPr>
              <a:t>return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FFB246"/>
                </a:solidFill>
              </a:rPr>
              <a:t>0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;</a:t>
            </a:r>
          </a:p>
          <a:p>
            <a:r>
              <a:rPr lang="en-US" dirty="0">
                <a:solidFill>
                  <a:srgbClr val="000080"/>
                </a:solidFill>
              </a:rPr>
              <a:t>}</a:t>
            </a:r>
          </a:p>
          <a:p>
            <a:endParaRPr lang="en-US" dirty="0"/>
          </a:p>
          <a:p>
            <a:r>
              <a:rPr lang="en-US" dirty="0">
                <a:solidFill>
                  <a:srgbClr val="C95DFF"/>
                </a:solidFill>
              </a:rPr>
              <a:t>long</a:t>
            </a:r>
            <a:r>
              <a:rPr lang="en-US" dirty="0"/>
              <a:t> </a:t>
            </a:r>
            <a:r>
              <a:rPr lang="en-US" dirty="0" err="1"/>
              <a:t>myfunc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C95DFF"/>
                </a:solidFill>
              </a:rPr>
              <a:t>long</a:t>
            </a:r>
            <a:r>
              <a:rPr lang="en-US" dirty="0"/>
              <a:t> j</a:t>
            </a:r>
            <a:r>
              <a:rPr lang="en-US" dirty="0">
                <a:solidFill>
                  <a:srgbClr val="000080"/>
                </a:solidFill>
              </a:rPr>
              <a:t>){</a:t>
            </a:r>
          </a:p>
          <a:p>
            <a:r>
              <a:rPr lang="en-US" dirty="0"/>
              <a:t>	</a:t>
            </a:r>
            <a:r>
              <a:rPr lang="en-US" dirty="0" err="1"/>
              <a:t>j++</a:t>
            </a:r>
            <a:r>
              <a:rPr lang="en-US" dirty="0"/>
              <a:t>;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100FF"/>
                </a:solidFill>
              </a:rPr>
              <a:t>return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/>
              <a:t>j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;</a:t>
            </a:r>
          </a:p>
          <a:p>
            <a:r>
              <a:rPr lang="en-US" dirty="0">
                <a:solidFill>
                  <a:srgbClr val="000080"/>
                </a:solidFill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E391A-3877-43F8-A970-6464085AD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3288" y="1570892"/>
            <a:ext cx="4430712" cy="472989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701087-56AB-4691-94B1-301F9EB824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2013" y="1006475"/>
            <a:ext cx="4424362" cy="511175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Sub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262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ileLink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A50585-8349-F8C8-94BE-45E8C000DB3D}"/>
              </a:ext>
            </a:extLst>
          </p:cNvPr>
          <p:cNvGrpSpPr/>
          <p:nvPr userDrawn="1"/>
        </p:nvGrpSpPr>
        <p:grpSpPr>
          <a:xfrm>
            <a:off x="4869789" y="3678383"/>
            <a:ext cx="4117048" cy="2578821"/>
            <a:chOff x="2385062" y="2379888"/>
            <a:chExt cx="4247880" cy="3617351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70DD30E5-E29C-4111-9CE5-6EEC7010C6E6}"/>
                </a:ext>
              </a:extLst>
            </p:cNvPr>
            <p:cNvSpPr/>
            <p:nvPr/>
          </p:nvSpPr>
          <p:spPr bwMode="auto">
            <a:xfrm>
              <a:off x="5031434" y="2726545"/>
              <a:ext cx="1601508" cy="2882559"/>
            </a:xfrm>
            <a:prstGeom prst="arc">
              <a:avLst>
                <a:gd name="adj1" fmla="val 16090902"/>
                <a:gd name="adj2" fmla="val 5514248"/>
              </a:avLst>
            </a:prstGeom>
            <a:ln w="381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Pentagon 2">
              <a:extLst>
                <a:ext uri="{FF2B5EF4-FFF2-40B4-BE49-F238E27FC236}">
                  <a16:creationId xmlns:a16="http://schemas.microsoft.com/office/drawing/2014/main" id="{B910F550-030D-6BE0-3091-899BC0163A59}"/>
                </a:ext>
              </a:extLst>
            </p:cNvPr>
            <p:cNvSpPr/>
            <p:nvPr/>
          </p:nvSpPr>
          <p:spPr bwMode="auto">
            <a:xfrm>
              <a:off x="2385062" y="3774818"/>
              <a:ext cx="817572" cy="733929"/>
            </a:xfrm>
            <a:prstGeom prst="homePlat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FC134A90-6158-29AE-5A47-844A3079D0AC}"/>
                </a:ext>
              </a:extLst>
            </p:cNvPr>
            <p:cNvSpPr/>
            <p:nvPr/>
          </p:nvSpPr>
          <p:spPr bwMode="auto">
            <a:xfrm>
              <a:off x="3112110" y="3644381"/>
              <a:ext cx="1508801" cy="994800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32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Up-Down Arrow 4">
              <a:extLst>
                <a:ext uri="{FF2B5EF4-FFF2-40B4-BE49-F238E27FC236}">
                  <a16:creationId xmlns:a16="http://schemas.microsoft.com/office/drawing/2014/main" id="{9B0A7C81-4E1B-A6D9-52B9-C93AE167D90F}"/>
                </a:ext>
              </a:extLst>
            </p:cNvPr>
            <p:cNvSpPr/>
            <p:nvPr/>
          </p:nvSpPr>
          <p:spPr bwMode="auto">
            <a:xfrm>
              <a:off x="3649236" y="3011251"/>
              <a:ext cx="399012" cy="731520"/>
            </a:xfrm>
            <a:prstGeom prst="upDownArrow">
              <a:avLst>
                <a:gd name="adj1" fmla="val 16667"/>
                <a:gd name="adj2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461F51-3560-C1AA-FB6A-9CFEA768DACB}"/>
                </a:ext>
              </a:extLst>
            </p:cNvPr>
            <p:cNvSpPr/>
            <p:nvPr/>
          </p:nvSpPr>
          <p:spPr bwMode="auto">
            <a:xfrm>
              <a:off x="3117457" y="2379888"/>
              <a:ext cx="1381375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CC7201-BBF2-76B3-4BF3-9500F00F5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9266" y="4528568"/>
              <a:ext cx="438950" cy="75597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88B4F7-3711-0A31-DA23-BAD6DD749581}"/>
                </a:ext>
              </a:extLst>
            </p:cNvPr>
            <p:cNvSpPr/>
            <p:nvPr/>
          </p:nvSpPr>
          <p:spPr bwMode="auto">
            <a:xfrm>
              <a:off x="3116278" y="5249979"/>
              <a:ext cx="1409492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Up-Down Arrow 16">
              <a:extLst>
                <a:ext uri="{FF2B5EF4-FFF2-40B4-BE49-F238E27FC236}">
                  <a16:creationId xmlns:a16="http://schemas.microsoft.com/office/drawing/2014/main" id="{A55DDB0B-A39C-B4A3-3AD3-6DDADB96BFAE}"/>
                </a:ext>
              </a:extLst>
            </p:cNvPr>
            <p:cNvSpPr/>
            <p:nvPr/>
          </p:nvSpPr>
          <p:spPr bwMode="auto">
            <a:xfrm rot="5400000">
              <a:off x="4749963" y="3700049"/>
              <a:ext cx="437040" cy="821751"/>
            </a:xfrm>
            <a:prstGeom prst="upDownArrow">
              <a:avLst>
                <a:gd name="adj1" fmla="val 15217"/>
                <a:gd name="adj2" fmla="val 4463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14707C-5B1F-6B98-FEE0-ABA56117BBB5}"/>
                </a:ext>
              </a:extLst>
            </p:cNvPr>
            <p:cNvSpPr/>
            <p:nvPr/>
          </p:nvSpPr>
          <p:spPr bwMode="auto">
            <a:xfrm>
              <a:off x="5366929" y="3839166"/>
              <a:ext cx="924349" cy="65731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ounded Rectangle 40">
              <a:extLst>
                <a:ext uri="{FF2B5EF4-FFF2-40B4-BE49-F238E27FC236}">
                  <a16:creationId xmlns:a16="http://schemas.microsoft.com/office/drawing/2014/main" id="{2F047A5E-F906-0AF3-C665-60BDAE9F1AF4}"/>
                </a:ext>
              </a:extLst>
            </p:cNvPr>
            <p:cNvSpPr/>
            <p:nvPr/>
          </p:nvSpPr>
          <p:spPr bwMode="auto">
            <a:xfrm>
              <a:off x="4930341" y="2400969"/>
              <a:ext cx="1639185" cy="822945"/>
            </a:xfrm>
            <a:prstGeom prst="roundRect">
              <a:avLst>
                <a:gd name="adj" fmla="val 37445"/>
              </a:avLst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hardware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ounded Rectangle 51">
              <a:extLst>
                <a:ext uri="{FF2B5EF4-FFF2-40B4-BE49-F238E27FC236}">
                  <a16:creationId xmlns:a16="http://schemas.microsoft.com/office/drawing/2014/main" id="{C94AF5CE-56E4-51BA-E891-696C12FB1262}"/>
                </a:ext>
              </a:extLst>
            </p:cNvPr>
            <p:cNvSpPr/>
            <p:nvPr/>
          </p:nvSpPr>
          <p:spPr bwMode="auto">
            <a:xfrm>
              <a:off x="5320925" y="5089702"/>
              <a:ext cx="812907" cy="907537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06B40EC-D649-E493-AC47-384EC9A5C113}"/>
                </a:ext>
              </a:extLst>
            </p:cNvPr>
            <p:cNvCxnSpPr/>
            <p:nvPr/>
          </p:nvCxnSpPr>
          <p:spPr bwMode="auto">
            <a:xfrm>
              <a:off x="4533357" y="5586239"/>
              <a:ext cx="846002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180F5E8-0B73-A5EF-AE32-5662BBCFDDCE}"/>
                </a:ext>
              </a:extLst>
            </p:cNvPr>
            <p:cNvCxnSpPr/>
            <p:nvPr/>
          </p:nvCxnSpPr>
          <p:spPr bwMode="auto">
            <a:xfrm flipH="1" flipV="1">
              <a:off x="5708155" y="3163778"/>
              <a:ext cx="16378" cy="70989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F589BEF-0C5C-06C6-522E-90E130459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8298" y="1011238"/>
            <a:ext cx="7435702" cy="600075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l">
              <a:buFontTx/>
              <a:buNone/>
              <a:defRPr baseline="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DEFE4A-7B5D-1B81-DA63-D698E027C3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163" y="1724068"/>
            <a:ext cx="4387850" cy="4713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775FD39-E189-12BC-CE48-86DD4A5DDB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7163" y="1011238"/>
            <a:ext cx="1550987" cy="600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341450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ileLink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DEFE4A-7B5D-1B81-DA63-D698E027C3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162" y="999858"/>
            <a:ext cx="8824467" cy="5437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A50585-8349-F8C8-94BE-45E8C000DB3D}"/>
              </a:ext>
            </a:extLst>
          </p:cNvPr>
          <p:cNvGrpSpPr/>
          <p:nvPr userDrawn="1"/>
        </p:nvGrpSpPr>
        <p:grpSpPr>
          <a:xfrm>
            <a:off x="4847673" y="3700497"/>
            <a:ext cx="4117048" cy="2578821"/>
            <a:chOff x="2385062" y="2379888"/>
            <a:chExt cx="4247880" cy="3617351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70DD30E5-E29C-4111-9CE5-6EEC7010C6E6}"/>
                </a:ext>
              </a:extLst>
            </p:cNvPr>
            <p:cNvSpPr/>
            <p:nvPr/>
          </p:nvSpPr>
          <p:spPr bwMode="auto">
            <a:xfrm>
              <a:off x="5031434" y="2726545"/>
              <a:ext cx="1601508" cy="2882559"/>
            </a:xfrm>
            <a:prstGeom prst="arc">
              <a:avLst>
                <a:gd name="adj1" fmla="val 16090902"/>
                <a:gd name="adj2" fmla="val 5514248"/>
              </a:avLst>
            </a:prstGeom>
            <a:ln w="381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Pentagon 2">
              <a:extLst>
                <a:ext uri="{FF2B5EF4-FFF2-40B4-BE49-F238E27FC236}">
                  <a16:creationId xmlns:a16="http://schemas.microsoft.com/office/drawing/2014/main" id="{B910F550-030D-6BE0-3091-899BC0163A59}"/>
                </a:ext>
              </a:extLst>
            </p:cNvPr>
            <p:cNvSpPr/>
            <p:nvPr/>
          </p:nvSpPr>
          <p:spPr bwMode="auto">
            <a:xfrm>
              <a:off x="2385062" y="3774818"/>
              <a:ext cx="817572" cy="733929"/>
            </a:xfrm>
            <a:prstGeom prst="homePlat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FC134A90-6158-29AE-5A47-844A3079D0AC}"/>
                </a:ext>
              </a:extLst>
            </p:cNvPr>
            <p:cNvSpPr/>
            <p:nvPr/>
          </p:nvSpPr>
          <p:spPr bwMode="auto">
            <a:xfrm>
              <a:off x="3112110" y="3644381"/>
              <a:ext cx="1508801" cy="994800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32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Up-Down Arrow 4">
              <a:extLst>
                <a:ext uri="{FF2B5EF4-FFF2-40B4-BE49-F238E27FC236}">
                  <a16:creationId xmlns:a16="http://schemas.microsoft.com/office/drawing/2014/main" id="{9B0A7C81-4E1B-A6D9-52B9-C93AE167D90F}"/>
                </a:ext>
              </a:extLst>
            </p:cNvPr>
            <p:cNvSpPr/>
            <p:nvPr/>
          </p:nvSpPr>
          <p:spPr bwMode="auto">
            <a:xfrm>
              <a:off x="3649236" y="3011251"/>
              <a:ext cx="399012" cy="731520"/>
            </a:xfrm>
            <a:prstGeom prst="upDownArrow">
              <a:avLst>
                <a:gd name="adj1" fmla="val 16667"/>
                <a:gd name="adj2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461F51-3560-C1AA-FB6A-9CFEA768DACB}"/>
                </a:ext>
              </a:extLst>
            </p:cNvPr>
            <p:cNvSpPr/>
            <p:nvPr/>
          </p:nvSpPr>
          <p:spPr bwMode="auto">
            <a:xfrm>
              <a:off x="3117457" y="2379888"/>
              <a:ext cx="1381375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CC7201-BBF2-76B3-4BF3-9500F00F5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9266" y="4528568"/>
              <a:ext cx="438950" cy="75597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88B4F7-3711-0A31-DA23-BAD6DD749581}"/>
                </a:ext>
              </a:extLst>
            </p:cNvPr>
            <p:cNvSpPr/>
            <p:nvPr/>
          </p:nvSpPr>
          <p:spPr bwMode="auto">
            <a:xfrm>
              <a:off x="3116278" y="5249979"/>
              <a:ext cx="1409492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Up-Down Arrow 16">
              <a:extLst>
                <a:ext uri="{FF2B5EF4-FFF2-40B4-BE49-F238E27FC236}">
                  <a16:creationId xmlns:a16="http://schemas.microsoft.com/office/drawing/2014/main" id="{A55DDB0B-A39C-B4A3-3AD3-6DDADB96BFAE}"/>
                </a:ext>
              </a:extLst>
            </p:cNvPr>
            <p:cNvSpPr/>
            <p:nvPr/>
          </p:nvSpPr>
          <p:spPr bwMode="auto">
            <a:xfrm rot="5400000">
              <a:off x="4749963" y="3700049"/>
              <a:ext cx="437040" cy="821751"/>
            </a:xfrm>
            <a:prstGeom prst="upDownArrow">
              <a:avLst>
                <a:gd name="adj1" fmla="val 15217"/>
                <a:gd name="adj2" fmla="val 4463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14707C-5B1F-6B98-FEE0-ABA56117BBB5}"/>
                </a:ext>
              </a:extLst>
            </p:cNvPr>
            <p:cNvSpPr/>
            <p:nvPr/>
          </p:nvSpPr>
          <p:spPr bwMode="auto">
            <a:xfrm>
              <a:off x="5366929" y="3839166"/>
              <a:ext cx="924349" cy="65731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ounded Rectangle 40">
              <a:extLst>
                <a:ext uri="{FF2B5EF4-FFF2-40B4-BE49-F238E27FC236}">
                  <a16:creationId xmlns:a16="http://schemas.microsoft.com/office/drawing/2014/main" id="{2F047A5E-F906-0AF3-C665-60BDAE9F1AF4}"/>
                </a:ext>
              </a:extLst>
            </p:cNvPr>
            <p:cNvSpPr/>
            <p:nvPr/>
          </p:nvSpPr>
          <p:spPr bwMode="auto">
            <a:xfrm>
              <a:off x="4930341" y="2400969"/>
              <a:ext cx="1639185" cy="822945"/>
            </a:xfrm>
            <a:prstGeom prst="roundRect">
              <a:avLst>
                <a:gd name="adj" fmla="val 37445"/>
              </a:avLst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hardware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ounded Rectangle 51">
              <a:extLst>
                <a:ext uri="{FF2B5EF4-FFF2-40B4-BE49-F238E27FC236}">
                  <a16:creationId xmlns:a16="http://schemas.microsoft.com/office/drawing/2014/main" id="{C94AF5CE-56E4-51BA-E891-696C12FB1262}"/>
                </a:ext>
              </a:extLst>
            </p:cNvPr>
            <p:cNvSpPr/>
            <p:nvPr/>
          </p:nvSpPr>
          <p:spPr bwMode="auto">
            <a:xfrm>
              <a:off x="5320925" y="5089702"/>
              <a:ext cx="812907" cy="907537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06B40EC-D649-E493-AC47-384EC9A5C113}"/>
                </a:ext>
              </a:extLst>
            </p:cNvPr>
            <p:cNvCxnSpPr/>
            <p:nvPr/>
          </p:nvCxnSpPr>
          <p:spPr bwMode="auto">
            <a:xfrm>
              <a:off x="4533357" y="5586239"/>
              <a:ext cx="846002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180F5E8-0B73-A5EF-AE32-5662BBCFDDCE}"/>
                </a:ext>
              </a:extLst>
            </p:cNvPr>
            <p:cNvCxnSpPr/>
            <p:nvPr/>
          </p:nvCxnSpPr>
          <p:spPr bwMode="auto">
            <a:xfrm flipH="1" flipV="1">
              <a:off x="5708155" y="3163778"/>
              <a:ext cx="16378" cy="70989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5809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, VGs by Thembelihle </a:t>
            </a:r>
            <a:r>
              <a:rPr lang="en-US" altLang="zh-TW" sz="900" dirty="0" err="1">
                <a:solidFill>
                  <a:schemeClr val="tx2"/>
                </a:solidFill>
                <a:ea typeface="新細明體" panose="02020500000000000000" pitchFamily="18" charset="-120"/>
              </a:rPr>
              <a:t>Sukati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§4 Functions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7" r:id="rId3"/>
    <p:sldLayoutId id="2147483778" r:id="rId4"/>
    <p:sldLayoutId id="2147483780" r:id="rId5"/>
    <p:sldLayoutId id="2147483779" r:id="rId6"/>
    <p:sldLayoutId id="2147483781" r:id="rId7"/>
    <p:sldLayoutId id="2147483774" r:id="rId8"/>
    <p:sldLayoutId id="2147483679" r:id="rId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ANSI-C</a:t>
            </a:r>
            <a:br>
              <a:rPr lang="en-US" dirty="0"/>
            </a:br>
            <a:r>
              <a:rPr lang="en-US" dirty="0"/>
              <a:t>A Language of Functions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1BCF516-FC22-46A6-B541-5F33DA2D3052}"/>
              </a:ext>
            </a:extLst>
          </p:cNvPr>
          <p:cNvSpPr/>
          <p:nvPr/>
        </p:nvSpPr>
        <p:spPr>
          <a:xfrm>
            <a:off x="0" y="1773390"/>
            <a:ext cx="2336950" cy="2795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B4CA0-6599-43E2-9370-A55115A929FD}"/>
              </a:ext>
            </a:extLst>
          </p:cNvPr>
          <p:cNvSpPr/>
          <p:nvPr/>
        </p:nvSpPr>
        <p:spPr>
          <a:xfrm>
            <a:off x="-42732" y="4105890"/>
            <a:ext cx="2379682" cy="2795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FDFF9-7BD3-EBB2-BFF4-E05105A92549}"/>
              </a:ext>
            </a:extLst>
          </p:cNvPr>
          <p:cNvSpPr/>
          <p:nvPr/>
        </p:nvSpPr>
        <p:spPr>
          <a:xfrm>
            <a:off x="-80920" y="5232391"/>
            <a:ext cx="1903276" cy="2795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Class: Functions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CA" sz="4400" dirty="0"/>
              <a:t>Milestone 2 </a:t>
            </a:r>
          </a:p>
          <a:p>
            <a:pPr lvl="1"/>
            <a:r>
              <a:rPr lang="en-CA" sz="3600" dirty="0"/>
              <a:t>Try 1 (30’)</a:t>
            </a:r>
            <a:endParaRPr lang="en-CA" sz="3600" dirty="0">
              <a:solidFill>
                <a:srgbClr val="00B050"/>
              </a:solidFill>
            </a:endParaRPr>
          </a:p>
          <a:p>
            <a:pPr lvl="1"/>
            <a:r>
              <a:rPr lang="en-CA" sz="3600" dirty="0"/>
              <a:t>Walk through Solution (15’)</a:t>
            </a:r>
            <a:endParaRPr lang="en-CA" sz="3600" dirty="0">
              <a:solidFill>
                <a:srgbClr val="00B050"/>
              </a:solidFill>
            </a:endParaRPr>
          </a:p>
          <a:p>
            <a:r>
              <a:rPr lang="en-CA" altLang="zh-TW" sz="4400" dirty="0"/>
              <a:t>Break(10’)</a:t>
            </a:r>
          </a:p>
          <a:p>
            <a:r>
              <a:rPr lang="en-CA" altLang="zh-TW" sz="4400" dirty="0"/>
              <a:t>Theory of Functions (30’)</a:t>
            </a:r>
          </a:p>
          <a:p>
            <a:pPr lvl="1"/>
            <a:r>
              <a:rPr lang="en-CA" altLang="zh-TW" sz="3600" dirty="0"/>
              <a:t>Purpose</a:t>
            </a:r>
          </a:p>
          <a:p>
            <a:pPr lvl="1"/>
            <a:r>
              <a:rPr lang="en-CA" altLang="zh-TW" sz="3600" dirty="0"/>
              <a:t>Types</a:t>
            </a:r>
          </a:p>
          <a:p>
            <a:pPr lvl="1"/>
            <a:r>
              <a:rPr lang="en-CA" altLang="zh-TW" sz="3600" dirty="0"/>
              <a:t>Anatomy </a:t>
            </a:r>
          </a:p>
          <a:p>
            <a:pPr lvl="1"/>
            <a:r>
              <a:rPr lang="en-CA" altLang="zh-TW" sz="3600" dirty="0"/>
              <a:t>Connecting </a:t>
            </a:r>
          </a:p>
          <a:p>
            <a:r>
              <a:rPr lang="en-CA" altLang="zh-TW" sz="4400" dirty="0"/>
              <a:t>Fr Human </a:t>
            </a:r>
            <a:r>
              <a:rPr lang="en-CA" altLang="zh-TW" sz="4400" dirty="0">
                <a:sym typeface="Wingdings" panose="05000000000000000000" pitchFamily="2" charset="2"/>
              </a:rPr>
              <a:t></a:t>
            </a:r>
            <a:r>
              <a:rPr lang="en-CA" altLang="zh-TW" sz="4400" dirty="0"/>
              <a:t> Machine Language: Compile </a:t>
            </a:r>
            <a:r>
              <a:rPr lang="en-CA" altLang="zh-TW" sz="4400" dirty="0">
                <a:sym typeface="Wingdings" panose="05000000000000000000" pitchFamily="2" charset="2"/>
              </a:rPr>
              <a:t> Link  Run  Debug </a:t>
            </a:r>
            <a:r>
              <a:rPr lang="en-CA" altLang="zh-TW" sz="4400" dirty="0"/>
              <a:t>(10’)</a:t>
            </a:r>
          </a:p>
          <a:p>
            <a:r>
              <a:rPr lang="en-CA" altLang="zh-TW" sz="4400" dirty="0"/>
              <a:t>Write and Compile a Program (10’)  </a:t>
            </a:r>
            <a:r>
              <a:rPr lang="en-CA" altLang="zh-TW" sz="4400" dirty="0">
                <a:solidFill>
                  <a:srgbClr val="00B050"/>
                </a:solidFill>
              </a:rPr>
              <a:t>General Concepts §2 Tools </a:t>
            </a:r>
            <a:r>
              <a:rPr lang="en-CA" altLang="zh-TW" sz="4400" u="sng" dirty="0" err="1">
                <a:solidFill>
                  <a:srgbClr val="00B050"/>
                </a:solidFill>
              </a:rPr>
              <a:t>pg</a:t>
            </a:r>
            <a:r>
              <a:rPr lang="en-CA" altLang="zh-TW" sz="4400" u="sng" dirty="0">
                <a:solidFill>
                  <a:srgbClr val="00B050"/>
                </a:solidFill>
              </a:rPr>
              <a:t> 23</a:t>
            </a:r>
          </a:p>
          <a:p>
            <a:r>
              <a:rPr lang="en-CA" altLang="zh-TW" sz="4400" dirty="0"/>
              <a:t>Break (10’)</a:t>
            </a:r>
          </a:p>
          <a:p>
            <a:r>
              <a:rPr lang="en-US" sz="4400" dirty="0"/>
              <a:t>Application: From UML to Deciding Functions</a:t>
            </a:r>
          </a:p>
          <a:p>
            <a:pPr lvl="1"/>
            <a:r>
              <a:rPr lang="en-US" sz="3600" dirty="0"/>
              <a:t>Falling Objects (10’): Demo </a:t>
            </a:r>
            <a:r>
              <a:rPr lang="en-CA" altLang="zh-TW" sz="3600" dirty="0">
                <a:solidFill>
                  <a:srgbClr val="00B050"/>
                </a:solidFill>
              </a:rPr>
              <a:t>Falling objects §2.2 Pseudo-Code </a:t>
            </a:r>
            <a:r>
              <a:rPr lang="en-CA" altLang="zh-TW" sz="3600" u="sng" dirty="0" err="1">
                <a:solidFill>
                  <a:srgbClr val="00B050"/>
                </a:solidFill>
              </a:rPr>
              <a:t>pg</a:t>
            </a:r>
            <a:r>
              <a:rPr lang="en-CA" altLang="zh-TW" sz="3600" u="sng" dirty="0">
                <a:solidFill>
                  <a:srgbClr val="00B050"/>
                </a:solidFill>
              </a:rPr>
              <a:t> 29</a:t>
            </a:r>
            <a:endParaRPr lang="en-US" sz="3600" u="sng" dirty="0"/>
          </a:p>
          <a:p>
            <a:pPr lvl="1"/>
            <a:r>
              <a:rPr lang="en-US" sz="3600" dirty="0"/>
              <a:t>Optics (20’): You Try + Demo </a:t>
            </a:r>
            <a:r>
              <a:rPr lang="en-CA" altLang="zh-TW" sz="3600" dirty="0">
                <a:solidFill>
                  <a:srgbClr val="00B050"/>
                </a:solidFill>
              </a:rPr>
              <a:t>Optical Ray Tracing §2.2 Pseudo-Code </a:t>
            </a:r>
            <a:r>
              <a:rPr lang="en-CA" altLang="zh-TW" sz="3600" u="sng" dirty="0" err="1">
                <a:solidFill>
                  <a:srgbClr val="00B050"/>
                </a:solidFill>
              </a:rPr>
              <a:t>pg</a:t>
            </a:r>
            <a:r>
              <a:rPr lang="en-CA" altLang="zh-TW" sz="3600" u="sng" dirty="0">
                <a:solidFill>
                  <a:srgbClr val="00B050"/>
                </a:solidFill>
              </a:rPr>
              <a:t> 37</a:t>
            </a:r>
          </a:p>
          <a:p>
            <a:r>
              <a:rPr lang="en-CA" sz="4000" dirty="0"/>
              <a:t>Go Home</a:t>
            </a:r>
            <a:endParaRPr lang="en-US" sz="3600" u="sng" dirty="0"/>
          </a:p>
          <a:p>
            <a:r>
              <a:rPr lang="en-CA" sz="4000" dirty="0"/>
              <a:t>Homework: Root Finding (10’) </a:t>
            </a:r>
            <a:r>
              <a:rPr lang="en-CA" altLang="zh-TW" sz="4000" dirty="0">
                <a:solidFill>
                  <a:srgbClr val="00B050"/>
                </a:solidFill>
              </a:rPr>
              <a:t>Root Finding §2.2 Pseudo-Code </a:t>
            </a:r>
            <a:r>
              <a:rPr lang="en-CA" altLang="zh-TW" sz="4000" u="sng" dirty="0" err="1">
                <a:solidFill>
                  <a:srgbClr val="00B050"/>
                </a:solidFill>
              </a:rPr>
              <a:t>pg</a:t>
            </a:r>
            <a:r>
              <a:rPr lang="en-CA" altLang="zh-TW" sz="4000" u="sng" dirty="0">
                <a:solidFill>
                  <a:srgbClr val="00B050"/>
                </a:solidFill>
              </a:rPr>
              <a:t> 49</a:t>
            </a:r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1. Purpose of Functions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One Function: One Task</a:t>
            </a:r>
          </a:p>
          <a:p>
            <a:r>
              <a:rPr lang="en-CA" dirty="0"/>
              <a:t>Divide &amp; Conquer (e.g. British)</a:t>
            </a:r>
          </a:p>
          <a:p>
            <a:pPr lvl="1"/>
            <a:r>
              <a:rPr lang="en-CA" dirty="0"/>
              <a:t>	Split into smaller independent tasks</a:t>
            </a:r>
          </a:p>
          <a:p>
            <a:pPr lvl="1"/>
            <a:r>
              <a:rPr lang="en-CA" dirty="0"/>
              <a:t>	Split work between people (e.g. restaurant)</a:t>
            </a:r>
          </a:p>
          <a:p>
            <a:r>
              <a:rPr lang="en-CA" dirty="0"/>
              <a:t>Avoid repeating work</a:t>
            </a:r>
          </a:p>
        </p:txBody>
      </p:sp>
      <p:pic>
        <p:nvPicPr>
          <p:cNvPr id="4" name="Content Placeholder 3" descr="A diagram of a project&#10;&#10;Description automatically generated">
            <a:extLst>
              <a:ext uri="{FF2B5EF4-FFF2-40B4-BE49-F238E27FC236}">
                <a16:creationId xmlns:a16="http://schemas.microsoft.com/office/drawing/2014/main" id="{F00A48B2-A944-DB78-4765-73EA799E6EDF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02" y="4194026"/>
            <a:ext cx="4448796" cy="2133898"/>
          </a:xfrm>
        </p:spPr>
      </p:pic>
      <p:pic>
        <p:nvPicPr>
          <p:cNvPr id="37" name="Picture 2" descr="https://upload.wikimedia.org/wikipedia/commons/2/21/Malaysia-CIA_WFB_Map.png">
            <a:extLst>
              <a:ext uri="{FF2B5EF4-FFF2-40B4-BE49-F238E27FC236}">
                <a16:creationId xmlns:a16="http://schemas.microsoft.com/office/drawing/2014/main" id="{634CD8E3-BCE7-4BFD-BAA4-CB8ADCCE7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004" y="960842"/>
            <a:ext cx="2678996" cy="136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613010-2B7B-4B9A-ADF4-7771B9A51528}"/>
              </a:ext>
            </a:extLst>
          </p:cNvPr>
          <p:cNvSpPr txBox="1"/>
          <p:nvPr/>
        </p:nvSpPr>
        <p:spPr>
          <a:xfrm>
            <a:off x="6377651" y="2287184"/>
            <a:ext cx="284565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" dirty="0"/>
              <a:t>https://upload.wikimedia.org/wikipedia/commons/2/21/Malaysia-CIA_WFB_Map.png</a:t>
            </a:r>
          </a:p>
        </p:txBody>
      </p:sp>
    </p:spTree>
    <p:extLst>
      <p:ext uri="{BB962C8B-B14F-4D97-AF65-F5344CB8AC3E}">
        <p14:creationId xmlns:p14="http://schemas.microsoft.com/office/powerpoint/2010/main" val="4057330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Types of Functions</a:t>
            </a:r>
            <a:endParaRPr lang="en-GB" dirty="0"/>
          </a:p>
        </p:txBody>
      </p:sp>
      <p:sp>
        <p:nvSpPr>
          <p:cNvPr id="72" name="TextBox 71"/>
          <p:cNvSpPr txBox="1"/>
          <p:nvPr/>
        </p:nvSpPr>
        <p:spPr>
          <a:xfrm>
            <a:off x="5519810" y="887836"/>
            <a:ext cx="3624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</a:rPr>
              <a:t>main() is unique!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2"/>
                </a:solidFill>
              </a:rPr>
              <a:t>Called by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2"/>
                </a:solidFill>
              </a:rPr>
              <a:t>Returns control to OS</a:t>
            </a:r>
            <a:endParaRPr lang="en-ZA" sz="2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80B208-8AC4-4AD5-BA15-F1C01A5FAECE}"/>
              </a:ext>
            </a:extLst>
          </p:cNvPr>
          <p:cNvGrpSpPr/>
          <p:nvPr/>
        </p:nvGrpSpPr>
        <p:grpSpPr>
          <a:xfrm>
            <a:off x="3202234" y="4862820"/>
            <a:ext cx="5370747" cy="1831118"/>
            <a:chOff x="3202234" y="4862820"/>
            <a:chExt cx="5370747" cy="18311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E69BF0-B7C2-4521-B170-7DCEF8FF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2234" y="4862820"/>
              <a:ext cx="5370747" cy="178576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F23D5C6-3868-405C-B9A2-61A05E6B95B7}"/>
                </a:ext>
              </a:extLst>
            </p:cNvPr>
            <p:cNvSpPr/>
            <p:nvPr/>
          </p:nvSpPr>
          <p:spPr>
            <a:xfrm>
              <a:off x="3948896" y="6493883"/>
              <a:ext cx="4572000" cy="20005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IN" sz="700" dirty="0"/>
                <a:t>https://commons.wikimedia.org/wiki/File:Peter_Oundjian_-_Conductor_of_Toronto_Symphony_Orchestra_2014.jpg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A41346-4F7F-FAE4-0C67-CC85451F209B}"/>
              </a:ext>
            </a:extLst>
          </p:cNvPr>
          <p:cNvGrpSpPr/>
          <p:nvPr/>
        </p:nvGrpSpPr>
        <p:grpSpPr>
          <a:xfrm>
            <a:off x="198208" y="992624"/>
            <a:ext cx="4449513" cy="2578821"/>
            <a:chOff x="2288061" y="2379888"/>
            <a:chExt cx="4590911" cy="3617351"/>
          </a:xfrm>
        </p:grpSpPr>
        <p:sp>
          <p:nvSpPr>
            <p:cNvPr id="4" name="Arc 3">
              <a:extLst>
                <a:ext uri="{FF2B5EF4-FFF2-40B4-BE49-F238E27FC236}">
                  <a16:creationId xmlns:a16="http://schemas.microsoft.com/office/drawing/2014/main" id="{062421A6-7B11-0F2E-2A98-D4355D240E45}"/>
                </a:ext>
              </a:extLst>
            </p:cNvPr>
            <p:cNvSpPr/>
            <p:nvPr/>
          </p:nvSpPr>
          <p:spPr bwMode="auto">
            <a:xfrm>
              <a:off x="5277464" y="2806846"/>
              <a:ext cx="1601508" cy="2882558"/>
            </a:xfrm>
            <a:prstGeom prst="arc">
              <a:avLst>
                <a:gd name="adj1" fmla="val 16090902"/>
                <a:gd name="adj2" fmla="val 5514248"/>
              </a:avLst>
            </a:prstGeom>
            <a:ln w="381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Pentagon 2">
              <a:extLst>
                <a:ext uri="{FF2B5EF4-FFF2-40B4-BE49-F238E27FC236}">
                  <a16:creationId xmlns:a16="http://schemas.microsoft.com/office/drawing/2014/main" id="{011E4AA3-08D4-DC61-4543-32C6B4094A44}"/>
                </a:ext>
              </a:extLst>
            </p:cNvPr>
            <p:cNvSpPr/>
            <p:nvPr/>
          </p:nvSpPr>
          <p:spPr bwMode="auto">
            <a:xfrm>
              <a:off x="2288061" y="3762555"/>
              <a:ext cx="817572" cy="733929"/>
            </a:xfrm>
            <a:prstGeom prst="homePlat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ounded Rectangle 3">
              <a:extLst>
                <a:ext uri="{FF2B5EF4-FFF2-40B4-BE49-F238E27FC236}">
                  <a16:creationId xmlns:a16="http://schemas.microsoft.com/office/drawing/2014/main" id="{DFC0AC30-B668-01B8-33E1-98113CCEDC2B}"/>
                </a:ext>
              </a:extLst>
            </p:cNvPr>
            <p:cNvSpPr/>
            <p:nvPr/>
          </p:nvSpPr>
          <p:spPr bwMode="auto">
            <a:xfrm>
              <a:off x="3112110" y="3644381"/>
              <a:ext cx="1508801" cy="994800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32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Up-Down Arrow 4">
              <a:extLst>
                <a:ext uri="{FF2B5EF4-FFF2-40B4-BE49-F238E27FC236}">
                  <a16:creationId xmlns:a16="http://schemas.microsoft.com/office/drawing/2014/main" id="{240020F7-8F02-E13A-BE76-F37E73A6C21E}"/>
                </a:ext>
              </a:extLst>
            </p:cNvPr>
            <p:cNvSpPr/>
            <p:nvPr/>
          </p:nvSpPr>
          <p:spPr bwMode="auto">
            <a:xfrm>
              <a:off x="3649236" y="3011251"/>
              <a:ext cx="399012" cy="731520"/>
            </a:xfrm>
            <a:prstGeom prst="upDownArrow">
              <a:avLst>
                <a:gd name="adj1" fmla="val 16667"/>
                <a:gd name="adj2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4100C9-FD0D-61F3-2A76-A2DFB7E4D7B5}"/>
                </a:ext>
              </a:extLst>
            </p:cNvPr>
            <p:cNvSpPr/>
            <p:nvPr/>
          </p:nvSpPr>
          <p:spPr bwMode="auto">
            <a:xfrm>
              <a:off x="3117457" y="2379888"/>
              <a:ext cx="1381375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5D0BD38-726C-CFA9-5E17-D39F9453B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9266" y="4528568"/>
              <a:ext cx="438950" cy="75597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9E80C8-BC55-DFA7-A37F-CB045F114948}"/>
                </a:ext>
              </a:extLst>
            </p:cNvPr>
            <p:cNvSpPr/>
            <p:nvPr/>
          </p:nvSpPr>
          <p:spPr bwMode="auto">
            <a:xfrm>
              <a:off x="3116278" y="5249979"/>
              <a:ext cx="1409492" cy="647584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Up-Down Arrow 16">
              <a:extLst>
                <a:ext uri="{FF2B5EF4-FFF2-40B4-BE49-F238E27FC236}">
                  <a16:creationId xmlns:a16="http://schemas.microsoft.com/office/drawing/2014/main" id="{A93370F5-2DF8-69B7-8E29-38E3ED11F896}"/>
                </a:ext>
              </a:extLst>
            </p:cNvPr>
            <p:cNvSpPr/>
            <p:nvPr/>
          </p:nvSpPr>
          <p:spPr bwMode="auto">
            <a:xfrm rot="5400000">
              <a:off x="4772715" y="3740604"/>
              <a:ext cx="437040" cy="740648"/>
            </a:xfrm>
            <a:prstGeom prst="upDownArrow">
              <a:avLst>
                <a:gd name="adj1" fmla="val 15217"/>
                <a:gd name="adj2" fmla="val 4463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91D96AB-7E08-3B5B-8AF0-105F9E8023F7}"/>
                </a:ext>
              </a:extLst>
            </p:cNvPr>
            <p:cNvSpPr/>
            <p:nvPr/>
          </p:nvSpPr>
          <p:spPr bwMode="auto">
            <a:xfrm>
              <a:off x="5366929" y="3839166"/>
              <a:ext cx="924349" cy="65731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ounded Rectangle 40">
              <a:extLst>
                <a:ext uri="{FF2B5EF4-FFF2-40B4-BE49-F238E27FC236}">
                  <a16:creationId xmlns:a16="http://schemas.microsoft.com/office/drawing/2014/main" id="{88405DFF-3CB5-0EEC-EF2E-8EC251BA29D3}"/>
                </a:ext>
              </a:extLst>
            </p:cNvPr>
            <p:cNvSpPr/>
            <p:nvPr/>
          </p:nvSpPr>
          <p:spPr bwMode="auto">
            <a:xfrm>
              <a:off x="4930341" y="2400969"/>
              <a:ext cx="1639185" cy="822945"/>
            </a:xfrm>
            <a:prstGeom prst="roundRect">
              <a:avLst>
                <a:gd name="adj" fmla="val 37445"/>
              </a:avLst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hardware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ounded Rectangle 51">
              <a:extLst>
                <a:ext uri="{FF2B5EF4-FFF2-40B4-BE49-F238E27FC236}">
                  <a16:creationId xmlns:a16="http://schemas.microsoft.com/office/drawing/2014/main" id="{8884AAB2-E932-C79B-FB46-005B68C79D7F}"/>
                </a:ext>
              </a:extLst>
            </p:cNvPr>
            <p:cNvSpPr/>
            <p:nvPr/>
          </p:nvSpPr>
          <p:spPr bwMode="auto">
            <a:xfrm>
              <a:off x="5320925" y="5089702"/>
              <a:ext cx="812907" cy="907537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727FCF7-7379-CC94-FA7B-91DC946F00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5557" y="5586239"/>
              <a:ext cx="846002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21C675F-FA17-406D-BEB9-7F4B7C6384F2}"/>
                </a:ext>
              </a:extLst>
            </p:cNvPr>
            <p:cNvCxnSpPr/>
            <p:nvPr/>
          </p:nvCxnSpPr>
          <p:spPr bwMode="auto">
            <a:xfrm flipH="1" flipV="1">
              <a:off x="5708155" y="3163778"/>
              <a:ext cx="16378" cy="70989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8391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/>
              <a:t>3. Function Anatomy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4537957" y="1570892"/>
            <a:ext cx="4606043" cy="47298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		/*…*/</a:t>
            </a:r>
          </a:p>
          <a:p>
            <a:r>
              <a:rPr lang="en-GB" dirty="0"/>
              <a:t>For human not computer</a:t>
            </a:r>
          </a:p>
          <a:p>
            <a:r>
              <a:rPr lang="en-GB" dirty="0"/>
              <a:t>to tell human about program</a:t>
            </a:r>
          </a:p>
          <a:p>
            <a:r>
              <a:rPr lang="en-GB" dirty="0"/>
              <a:t>Compiler ignores</a:t>
            </a:r>
          </a:p>
          <a:p>
            <a:r>
              <a:rPr lang="en-GB" dirty="0"/>
              <a:t>2 lines</a:t>
            </a:r>
          </a:p>
          <a:p>
            <a:pPr lvl="1"/>
            <a:r>
              <a:rPr lang="en-GB" dirty="0"/>
              <a:t>purpose</a:t>
            </a:r>
          </a:p>
          <a:p>
            <a:pPr lvl="1"/>
            <a:r>
              <a:rPr lang="en-GB" dirty="0"/>
              <a:t>date</a:t>
            </a:r>
          </a:p>
          <a:p>
            <a:pPr lvl="1"/>
            <a:r>
              <a:rPr lang="en-GB" dirty="0"/>
              <a:t>author</a:t>
            </a:r>
            <a:endParaRPr lang="en-ZA" dirty="0"/>
          </a:p>
          <a:p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672013" y="1006475"/>
            <a:ext cx="4424362" cy="51117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Comment 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E2032-410E-F96C-99C2-A767E2FE5C80}"/>
              </a:ext>
            </a:extLst>
          </p:cNvPr>
          <p:cNvSpPr/>
          <p:nvPr/>
        </p:nvSpPr>
        <p:spPr bwMode="auto">
          <a:xfrm>
            <a:off x="43157" y="2419520"/>
            <a:ext cx="4264503" cy="4155214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EB5A0-A59F-CD52-E398-04462CC38D0B}"/>
              </a:ext>
            </a:extLst>
          </p:cNvPr>
          <p:cNvSpPr/>
          <p:nvPr/>
        </p:nvSpPr>
        <p:spPr bwMode="auto">
          <a:xfrm>
            <a:off x="43157" y="926539"/>
            <a:ext cx="4264502" cy="910354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7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A83A41-E208-C217-2E7F-6562E8FE0DAA}"/>
              </a:ext>
            </a:extLst>
          </p:cNvPr>
          <p:cNvSpPr/>
          <p:nvPr/>
        </p:nvSpPr>
        <p:spPr bwMode="auto">
          <a:xfrm>
            <a:off x="43157" y="3009602"/>
            <a:ext cx="4264503" cy="3565131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3. Function Anatomy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4537957" y="1570892"/>
            <a:ext cx="4606043" cy="4729896"/>
          </a:xfrm>
        </p:spPr>
        <p:txBody>
          <a:bodyPr>
            <a:normAutofit/>
          </a:bodyPr>
          <a:lstStyle/>
          <a:p>
            <a:r>
              <a:rPr lang="en-US" dirty="0"/>
              <a:t>Name of the function</a:t>
            </a:r>
          </a:p>
          <a:p>
            <a:r>
              <a:rPr lang="en-US" dirty="0"/>
              <a:t>Info the caller must give the function</a:t>
            </a:r>
          </a:p>
          <a:p>
            <a:r>
              <a:rPr lang="en-US" dirty="0"/>
              <a:t>Info the function gives back to the caller</a:t>
            </a:r>
          </a:p>
          <a:p>
            <a:r>
              <a:rPr lang="en-US" dirty="0"/>
              <a:t>main() unique</a:t>
            </a:r>
          </a:p>
          <a:p>
            <a:pPr lvl="1"/>
            <a:r>
              <a:rPr lang="en-US" dirty="0"/>
              <a:t>Gets info from OS </a:t>
            </a:r>
          </a:p>
          <a:p>
            <a:pPr lvl="1"/>
            <a:r>
              <a:rPr lang="en-US" dirty="0"/>
              <a:t>Returns info to OS</a:t>
            </a:r>
            <a:endParaRPr lang="en-ZA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672013" y="1006475"/>
            <a:ext cx="4424362" cy="5111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Opening Statement</a:t>
            </a:r>
          </a:p>
          <a:p>
            <a:endParaRPr lang="en-US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89E3D67C-22F0-4001-A062-BD9664C92426}"/>
              </a:ext>
            </a:extLst>
          </p:cNvPr>
          <p:cNvSpPr/>
          <p:nvPr/>
        </p:nvSpPr>
        <p:spPr bwMode="auto">
          <a:xfrm>
            <a:off x="1733063" y="4130105"/>
            <a:ext cx="2476500" cy="457200"/>
          </a:xfrm>
          <a:prstGeom prst="wedgeRectCallout">
            <a:avLst>
              <a:gd name="adj1" fmla="val -50213"/>
              <a:gd name="adj2" fmla="val -282500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Receive nothing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EDB9D9C6-BC25-40E7-8C09-6FB7969489C8}"/>
              </a:ext>
            </a:extLst>
          </p:cNvPr>
          <p:cNvSpPr/>
          <p:nvPr/>
        </p:nvSpPr>
        <p:spPr bwMode="auto">
          <a:xfrm>
            <a:off x="331420" y="4885242"/>
            <a:ext cx="3835977" cy="906780"/>
          </a:xfrm>
          <a:prstGeom prst="wedgeRectCallout">
            <a:avLst>
              <a:gd name="adj1" fmla="val -49207"/>
              <a:gd name="adj2" fmla="val -24860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Give integer (fixed point)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back to calling function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082285-3B91-CB06-3464-2980A0E4DDDD}"/>
              </a:ext>
            </a:extLst>
          </p:cNvPr>
          <p:cNvSpPr/>
          <p:nvPr/>
        </p:nvSpPr>
        <p:spPr bwMode="auto">
          <a:xfrm>
            <a:off x="43157" y="926538"/>
            <a:ext cx="4264502" cy="1801357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491DD994-665F-49D1-AF3B-F666F2E7397C}"/>
              </a:ext>
            </a:extLst>
          </p:cNvPr>
          <p:cNvSpPr/>
          <p:nvPr/>
        </p:nvSpPr>
        <p:spPr bwMode="auto">
          <a:xfrm>
            <a:off x="1644968" y="1342292"/>
            <a:ext cx="2827020" cy="457200"/>
          </a:xfrm>
          <a:prstGeom prst="wedgeRectCallout">
            <a:avLst>
              <a:gd name="adj1" fmla="val -72046"/>
              <a:gd name="adj2" fmla="val 255833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Name of function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CD373D-315E-4E81-87CE-7A8C0B972063}"/>
              </a:ext>
            </a:extLst>
          </p:cNvPr>
          <p:cNvSpPr/>
          <p:nvPr/>
        </p:nvSpPr>
        <p:spPr bwMode="auto">
          <a:xfrm>
            <a:off x="43157" y="926538"/>
            <a:ext cx="4264502" cy="2109960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D3D8AE-E9BB-4457-95B1-F48B7F0412F7}"/>
              </a:ext>
            </a:extLst>
          </p:cNvPr>
          <p:cNvSpPr/>
          <p:nvPr/>
        </p:nvSpPr>
        <p:spPr bwMode="auto">
          <a:xfrm>
            <a:off x="43157" y="3372928"/>
            <a:ext cx="4264503" cy="3201805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Function Anatomy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Tasks for this function to complete</a:t>
            </a:r>
            <a:endParaRPr lang="en-US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3D78E-B001-4CD8-9EE1-F0371C9AB4E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Inside Function</a:t>
            </a:r>
          </a:p>
        </p:txBody>
      </p:sp>
    </p:spTree>
    <p:extLst>
      <p:ext uri="{BB962C8B-B14F-4D97-AF65-F5344CB8AC3E}">
        <p14:creationId xmlns:p14="http://schemas.microsoft.com/office/powerpoint/2010/main" val="138291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Function Anatomy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Give info back to calling function</a:t>
            </a:r>
          </a:p>
          <a:p>
            <a:r>
              <a:rPr lang="en-US" dirty="0"/>
              <a:t>Here, the integer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3D78E-B001-4CD8-9EE1-F0371C9AB4E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Ending/Return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0A7462-7EBB-417C-A25B-22BD4C5A41BC}"/>
              </a:ext>
            </a:extLst>
          </p:cNvPr>
          <p:cNvSpPr/>
          <p:nvPr/>
        </p:nvSpPr>
        <p:spPr bwMode="auto">
          <a:xfrm>
            <a:off x="43157" y="926537"/>
            <a:ext cx="4264502" cy="2429137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3D68EB-7F88-44F6-AE04-8C30A5F5B09F}"/>
              </a:ext>
            </a:extLst>
          </p:cNvPr>
          <p:cNvSpPr/>
          <p:nvPr/>
        </p:nvSpPr>
        <p:spPr bwMode="auto">
          <a:xfrm>
            <a:off x="43157" y="3648974"/>
            <a:ext cx="4264503" cy="2925759"/>
          </a:xfrm>
          <a:prstGeom prst="rect">
            <a:avLst/>
          </a:prstGeom>
          <a:solidFill>
            <a:schemeClr val="tx2">
              <a:alpha val="2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3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51661-5580-7C17-182A-83DF7EEB4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18950C-B0A6-A05E-0352-E83FE9B8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3. Function Anatomy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9725D7-2C3A-4979-74D9-7EFDE473F1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Brackets{ }</a:t>
            </a:r>
          </a:p>
          <a:p>
            <a:pPr lvl="1"/>
            <a:r>
              <a:rPr lang="en-US" dirty="0"/>
              <a:t>Beginning</a:t>
            </a:r>
          </a:p>
          <a:p>
            <a:pPr lvl="1"/>
            <a:r>
              <a:rPr lang="en-US" dirty="0"/>
              <a:t>End</a:t>
            </a:r>
          </a:p>
          <a:p>
            <a:pPr lvl="1"/>
            <a:r>
              <a:rPr lang="en-US" dirty="0"/>
              <a:t>Matched</a:t>
            </a:r>
          </a:p>
          <a:p>
            <a:r>
              <a:rPr lang="en-US" dirty="0"/>
              <a:t>Semicolon [;]</a:t>
            </a:r>
          </a:p>
          <a:p>
            <a:pPr lvl="1"/>
            <a:r>
              <a:rPr lang="en-US" dirty="0"/>
              <a:t>Ends each statement</a:t>
            </a:r>
          </a:p>
          <a:p>
            <a:pPr lvl="1"/>
            <a:r>
              <a:rPr lang="en-US" dirty="0"/>
              <a:t>(not carriage return)</a:t>
            </a:r>
          </a:p>
          <a:p>
            <a:pPr lvl="1"/>
            <a:r>
              <a:rPr lang="en-US" dirty="0"/>
              <a:t>White space ignored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C6954C-9A63-40B6-A08D-85360B15CCE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Grammar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290D8A3-88F5-42B5-A6E4-432291078902}"/>
              </a:ext>
            </a:extLst>
          </p:cNvPr>
          <p:cNvSpPr/>
          <p:nvPr/>
        </p:nvSpPr>
        <p:spPr bwMode="auto">
          <a:xfrm rot="16200000" flipV="1">
            <a:off x="2345354" y="2695139"/>
            <a:ext cx="194225" cy="40669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748C52D-C951-40FB-8580-A0B1A263A982}"/>
              </a:ext>
            </a:extLst>
          </p:cNvPr>
          <p:cNvSpPr/>
          <p:nvPr/>
        </p:nvSpPr>
        <p:spPr bwMode="auto">
          <a:xfrm rot="16200000" flipV="1">
            <a:off x="413037" y="3609502"/>
            <a:ext cx="194225" cy="40669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5DA631A8-2FB3-46C3-BC30-451DA0A03B04}"/>
              </a:ext>
            </a:extLst>
          </p:cNvPr>
          <p:cNvSpPr/>
          <p:nvPr/>
        </p:nvSpPr>
        <p:spPr bwMode="auto">
          <a:xfrm rot="16200000" flipV="1">
            <a:off x="2057807" y="3322765"/>
            <a:ext cx="194225" cy="40669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57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E24D0-2482-61CA-D49F-9095AAD6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088D28-6916-9519-614F-AB7A8B7A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4. Connecting Functions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BEC54FF-8524-AACE-92C2-ACA96EDBC5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connect:</a:t>
            </a:r>
          </a:p>
          <a:p>
            <a:pPr lvl="1"/>
            <a:r>
              <a:rPr lang="en-US" dirty="0"/>
              <a:t>With your own</a:t>
            </a:r>
          </a:p>
          <a:p>
            <a:pPr lvl="1"/>
            <a:r>
              <a:rPr lang="en-US" dirty="0"/>
              <a:t>With others</a:t>
            </a:r>
          </a:p>
          <a:p>
            <a:pPr lvl="1"/>
            <a:r>
              <a:rPr lang="en-US" dirty="0"/>
              <a:t>With C standard</a:t>
            </a:r>
          </a:p>
          <a:p>
            <a:r>
              <a:rPr lang="en-US" dirty="0"/>
              <a:t>Require:</a:t>
            </a:r>
          </a:p>
          <a:p>
            <a:pPr lvl="1"/>
            <a:r>
              <a:rPr lang="en-US" dirty="0"/>
              <a:t>Prototype</a:t>
            </a:r>
          </a:p>
          <a:p>
            <a:pPr lvl="1"/>
            <a:r>
              <a:rPr lang="en-US" dirty="0"/>
              <a:t>Call</a:t>
            </a:r>
          </a:p>
          <a:p>
            <a:pPr lvl="1"/>
            <a:r>
              <a:rPr lang="en-US" dirty="0"/>
              <a:t>Definition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56ECBB-7F4A-48C4-BEA3-0DA76E9261E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8A70B4-8BBA-73A1-56B4-DC3E9F9328DC}"/>
              </a:ext>
            </a:extLst>
          </p:cNvPr>
          <p:cNvGrpSpPr/>
          <p:nvPr/>
        </p:nvGrpSpPr>
        <p:grpSpPr>
          <a:xfrm>
            <a:off x="58121" y="4114800"/>
            <a:ext cx="4083802" cy="2468699"/>
            <a:chOff x="2419364" y="2444212"/>
            <a:chExt cx="4213578" cy="3462881"/>
          </a:xfrm>
        </p:grpSpPr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F4DA2209-CF64-6D42-2A29-8FE4031439CE}"/>
                </a:ext>
              </a:extLst>
            </p:cNvPr>
            <p:cNvSpPr/>
            <p:nvPr/>
          </p:nvSpPr>
          <p:spPr bwMode="auto">
            <a:xfrm>
              <a:off x="5031434" y="2726545"/>
              <a:ext cx="1601508" cy="2882559"/>
            </a:xfrm>
            <a:prstGeom prst="arc">
              <a:avLst>
                <a:gd name="adj1" fmla="val 16090902"/>
                <a:gd name="adj2" fmla="val 5514248"/>
              </a:avLst>
            </a:prstGeom>
            <a:ln w="381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Pentagon 2">
              <a:extLst>
                <a:ext uri="{FF2B5EF4-FFF2-40B4-BE49-F238E27FC236}">
                  <a16:creationId xmlns:a16="http://schemas.microsoft.com/office/drawing/2014/main" id="{F7D037A9-FBBF-4F12-07EF-099DCFE5BC3D}"/>
                </a:ext>
              </a:extLst>
            </p:cNvPr>
            <p:cNvSpPr/>
            <p:nvPr/>
          </p:nvSpPr>
          <p:spPr bwMode="auto">
            <a:xfrm>
              <a:off x="2419364" y="3847718"/>
              <a:ext cx="748967" cy="588127"/>
            </a:xfrm>
            <a:prstGeom prst="homePlat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ounded Rectangle 3">
              <a:extLst>
                <a:ext uri="{FF2B5EF4-FFF2-40B4-BE49-F238E27FC236}">
                  <a16:creationId xmlns:a16="http://schemas.microsoft.com/office/drawing/2014/main" id="{0A0827AB-2D44-1B51-F66C-1A305AE3598E}"/>
                </a:ext>
              </a:extLst>
            </p:cNvPr>
            <p:cNvSpPr/>
            <p:nvPr/>
          </p:nvSpPr>
          <p:spPr bwMode="auto">
            <a:xfrm>
              <a:off x="3175412" y="3743194"/>
              <a:ext cx="1382197" cy="797174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32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Up-Down Arrow 4">
              <a:extLst>
                <a:ext uri="{FF2B5EF4-FFF2-40B4-BE49-F238E27FC236}">
                  <a16:creationId xmlns:a16="http://schemas.microsoft.com/office/drawing/2014/main" id="{76240E1A-B8E8-D318-5304-4B7263CDE2B2}"/>
                </a:ext>
              </a:extLst>
            </p:cNvPr>
            <p:cNvSpPr/>
            <p:nvPr/>
          </p:nvSpPr>
          <p:spPr bwMode="auto">
            <a:xfrm>
              <a:off x="3649236" y="3011251"/>
              <a:ext cx="399012" cy="731520"/>
            </a:xfrm>
            <a:prstGeom prst="upDownArrow">
              <a:avLst>
                <a:gd name="adj1" fmla="val 16667"/>
                <a:gd name="adj2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BB0ADD4-EA16-63D6-DA42-93BAFE10F8B0}"/>
                </a:ext>
              </a:extLst>
            </p:cNvPr>
            <p:cNvSpPr/>
            <p:nvPr/>
          </p:nvSpPr>
          <p:spPr bwMode="auto">
            <a:xfrm>
              <a:off x="3175413" y="2444212"/>
              <a:ext cx="1265462" cy="51893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20230F8-73CC-4F93-82AF-406FE0EA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9266" y="4528568"/>
              <a:ext cx="438950" cy="755970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1760622-85A5-565A-54FE-F8A9B2033788}"/>
                </a:ext>
              </a:extLst>
            </p:cNvPr>
            <p:cNvSpPr/>
            <p:nvPr/>
          </p:nvSpPr>
          <p:spPr bwMode="auto">
            <a:xfrm>
              <a:off x="3175413" y="5314303"/>
              <a:ext cx="1291221" cy="51893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Up-Down Arrow 16">
              <a:extLst>
                <a:ext uri="{FF2B5EF4-FFF2-40B4-BE49-F238E27FC236}">
                  <a16:creationId xmlns:a16="http://schemas.microsoft.com/office/drawing/2014/main" id="{1A797157-FD6C-4E5C-EE2A-25C77F3196F9}"/>
                </a:ext>
              </a:extLst>
            </p:cNvPr>
            <p:cNvSpPr/>
            <p:nvPr/>
          </p:nvSpPr>
          <p:spPr bwMode="auto">
            <a:xfrm rot="5400000">
              <a:off x="4749963" y="3700049"/>
              <a:ext cx="437040" cy="821751"/>
            </a:xfrm>
            <a:prstGeom prst="upDownArrow">
              <a:avLst>
                <a:gd name="adj1" fmla="val 15217"/>
                <a:gd name="adj2" fmla="val 4463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C52E1E-B0CA-4DAA-987F-9317328B8C93}"/>
                </a:ext>
              </a:extLst>
            </p:cNvPr>
            <p:cNvSpPr/>
            <p:nvPr/>
          </p:nvSpPr>
          <p:spPr bwMode="auto">
            <a:xfrm>
              <a:off x="5366929" y="3839166"/>
              <a:ext cx="924349" cy="65731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ounded Rectangle 40">
              <a:extLst>
                <a:ext uri="{FF2B5EF4-FFF2-40B4-BE49-F238E27FC236}">
                  <a16:creationId xmlns:a16="http://schemas.microsoft.com/office/drawing/2014/main" id="{5C266881-CE76-05C9-7175-BF6BFF79005E}"/>
                </a:ext>
              </a:extLst>
            </p:cNvPr>
            <p:cNvSpPr/>
            <p:nvPr/>
          </p:nvSpPr>
          <p:spPr bwMode="auto">
            <a:xfrm>
              <a:off x="4930341" y="2482712"/>
              <a:ext cx="1501640" cy="659459"/>
            </a:xfrm>
            <a:prstGeom prst="roundRect">
              <a:avLst>
                <a:gd name="adj" fmla="val 37445"/>
              </a:avLst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hardware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ounded Rectangle 51">
              <a:extLst>
                <a:ext uri="{FF2B5EF4-FFF2-40B4-BE49-F238E27FC236}">
                  <a16:creationId xmlns:a16="http://schemas.microsoft.com/office/drawing/2014/main" id="{EECCD965-4352-53AA-E74C-6A63C49473F1}"/>
                </a:ext>
              </a:extLst>
            </p:cNvPr>
            <p:cNvSpPr/>
            <p:nvPr/>
          </p:nvSpPr>
          <p:spPr bwMode="auto">
            <a:xfrm>
              <a:off x="5355030" y="5179846"/>
              <a:ext cx="744695" cy="727247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B5DBA1B-DAEC-AEB1-3E75-4684939FCFB5}"/>
                </a:ext>
              </a:extLst>
            </p:cNvPr>
            <p:cNvCxnSpPr>
              <a:cxnSpLocks/>
              <a:stCxn id="29" idx="3"/>
            </p:cNvCxnSpPr>
            <p:nvPr/>
          </p:nvCxnSpPr>
          <p:spPr bwMode="auto">
            <a:xfrm>
              <a:off x="4466634" y="5573771"/>
              <a:ext cx="912725" cy="1246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3DFBBAE-ED45-2288-5F51-46DAB880D983}"/>
                </a:ext>
              </a:extLst>
            </p:cNvPr>
            <p:cNvCxnSpPr/>
            <p:nvPr/>
          </p:nvCxnSpPr>
          <p:spPr bwMode="auto">
            <a:xfrm flipH="1" flipV="1">
              <a:off x="5708155" y="3163778"/>
              <a:ext cx="16378" cy="70989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34009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5291-417B-6187-6F00-2D9CA831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AA6921-0442-022D-1F7F-114D691790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005" y="1006475"/>
            <a:ext cx="4471987" cy="529431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139139"/>
                </a:solidFill>
              </a:rPr>
              <a:t>/* </a:t>
            </a:r>
            <a:r>
              <a:rPr lang="en-US" sz="2000" dirty="0" err="1">
                <a:solidFill>
                  <a:srgbClr val="139139"/>
                </a:solidFill>
              </a:rPr>
              <a:t>fown.c</a:t>
            </a:r>
            <a:r>
              <a:rPr lang="en-US" sz="2000" dirty="0">
                <a:solidFill>
                  <a:srgbClr val="139139"/>
                </a:solidFill>
              </a:rPr>
              <a:t>: connect self*/</a:t>
            </a:r>
          </a:p>
          <a:p>
            <a:r>
              <a:rPr lang="en-US" sz="2000" dirty="0">
                <a:solidFill>
                  <a:srgbClr val="139139"/>
                </a:solidFill>
              </a:rPr>
              <a:t>/* 2009 by J D White */</a:t>
            </a:r>
          </a:p>
          <a:p>
            <a:r>
              <a:rPr lang="en-US" sz="2000" dirty="0">
                <a:solidFill>
                  <a:srgbClr val="C95DFF"/>
                </a:solidFill>
              </a:rPr>
              <a:t>long</a:t>
            </a:r>
            <a:r>
              <a:rPr lang="en-US" sz="2000" dirty="0"/>
              <a:t> </a:t>
            </a:r>
            <a:r>
              <a:rPr lang="en-US" sz="2000" dirty="0" err="1"/>
              <a:t>myfunc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C95DFF"/>
                </a:solidFill>
              </a:rPr>
              <a:t>long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r>
              <a:rPr lang="en-US" sz="2000" dirty="0">
                <a:solidFill>
                  <a:srgbClr val="C95DFF"/>
                </a:solidFill>
              </a:rPr>
              <a:t>int </a:t>
            </a:r>
            <a:r>
              <a:rPr lang="en-US" sz="2000" dirty="0"/>
              <a:t>main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C95DFF"/>
                </a:solidFill>
              </a:rPr>
              <a:t>void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80"/>
                </a:solidFill>
              </a:rPr>
              <a:t>{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myfunc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FFB246"/>
                </a:solidFill>
              </a:rPr>
              <a:t>6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0100FF"/>
                </a:solidFill>
              </a:rPr>
              <a:t>return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FFB246"/>
                </a:solidFill>
              </a:rPr>
              <a:t>0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r>
              <a:rPr lang="en-US" sz="2000" dirty="0">
                <a:solidFill>
                  <a:srgbClr val="000080"/>
                </a:solidFill>
              </a:rPr>
              <a:t>}</a:t>
            </a:r>
            <a:endParaRPr lang="en-US" sz="2000" dirty="0"/>
          </a:p>
          <a:p>
            <a:r>
              <a:rPr lang="en-US" sz="2000" dirty="0">
                <a:solidFill>
                  <a:srgbClr val="C95DFF"/>
                </a:solidFill>
              </a:rPr>
              <a:t>long</a:t>
            </a:r>
            <a:r>
              <a:rPr lang="en-US" sz="2000" dirty="0"/>
              <a:t> </a:t>
            </a:r>
            <a:r>
              <a:rPr lang="en-US" sz="2000" dirty="0" err="1"/>
              <a:t>myfunc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C95DFF"/>
                </a:solidFill>
              </a:rPr>
              <a:t>long</a:t>
            </a:r>
            <a:r>
              <a:rPr lang="en-US" sz="2000" dirty="0"/>
              <a:t> j</a:t>
            </a:r>
            <a:r>
              <a:rPr lang="en-US" sz="2000" dirty="0">
                <a:solidFill>
                  <a:srgbClr val="000080"/>
                </a:solidFill>
              </a:rPr>
              <a:t>){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j++</a:t>
            </a:r>
            <a:r>
              <a:rPr lang="en-US" sz="2000" dirty="0"/>
              <a:t>;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0100FF"/>
                </a:solidFill>
              </a:rPr>
              <a:t>return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/>
              <a:t>j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r>
              <a:rPr lang="en-US" sz="2000" dirty="0">
                <a:solidFill>
                  <a:srgbClr val="000080"/>
                </a:solidFill>
              </a:rPr>
              <a:t>}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7233E9D-0714-02CC-A432-1650ECE0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4. Connecting Functions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9D52C-0CDB-36A6-1ABE-4DFC32F736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Function Prototype (Message to compiler) </a:t>
            </a:r>
          </a:p>
          <a:p>
            <a:pPr lvl="1"/>
            <a:r>
              <a:rPr lang="en-US" dirty="0"/>
              <a:t>Function in this file  </a:t>
            </a:r>
          </a:p>
          <a:p>
            <a:pPr lvl="1"/>
            <a:r>
              <a:rPr lang="en-US" dirty="0"/>
              <a:t>Requires a long integer from caller </a:t>
            </a:r>
          </a:p>
          <a:p>
            <a:pPr lvl="1"/>
            <a:r>
              <a:rPr lang="en-US" dirty="0"/>
              <a:t>Gives long integer back</a:t>
            </a:r>
          </a:p>
          <a:p>
            <a:r>
              <a:rPr lang="en-US" dirty="0"/>
              <a:t>Function Call</a:t>
            </a:r>
          </a:p>
          <a:p>
            <a:pPr lvl="1"/>
            <a:r>
              <a:rPr lang="en-US" dirty="0"/>
              <a:t>Transfer control to function </a:t>
            </a:r>
            <a:r>
              <a:rPr lang="en-US" dirty="0" err="1"/>
              <a:t>myfunc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Give ‘6’ to </a:t>
            </a:r>
            <a:r>
              <a:rPr lang="en-US" dirty="0" err="1"/>
              <a:t>myfunc</a:t>
            </a:r>
            <a:r>
              <a:rPr lang="en-US" dirty="0"/>
              <a:t>()</a:t>
            </a:r>
          </a:p>
          <a:p>
            <a:r>
              <a:rPr lang="en-US" dirty="0"/>
              <a:t>Function Definition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67270-25EE-45CC-8EA2-038E74DABDE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…to Own</a:t>
            </a:r>
            <a:endParaRPr lang="en-IN" dirty="0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1769981A-6F58-44BF-8CD8-37655DBF3D1B}"/>
              </a:ext>
            </a:extLst>
          </p:cNvPr>
          <p:cNvSpPr/>
          <p:nvPr/>
        </p:nvSpPr>
        <p:spPr bwMode="auto">
          <a:xfrm>
            <a:off x="2667892" y="1864799"/>
            <a:ext cx="406695" cy="219056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3D82AE16-1253-4B28-809C-B029B3FA67CF}"/>
              </a:ext>
            </a:extLst>
          </p:cNvPr>
          <p:cNvSpPr/>
          <p:nvPr/>
        </p:nvSpPr>
        <p:spPr bwMode="auto">
          <a:xfrm>
            <a:off x="2525712" y="2573859"/>
            <a:ext cx="406695" cy="219055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4ACC4576-F851-4F75-A808-54DEC65BA8F0}"/>
              </a:ext>
            </a:extLst>
          </p:cNvPr>
          <p:cNvSpPr/>
          <p:nvPr/>
        </p:nvSpPr>
        <p:spPr bwMode="auto">
          <a:xfrm>
            <a:off x="3329222" y="4188950"/>
            <a:ext cx="406695" cy="219056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39B96A-1228-08D3-30CF-96E3D9557334}"/>
              </a:ext>
            </a:extLst>
          </p:cNvPr>
          <p:cNvGrpSpPr/>
          <p:nvPr/>
        </p:nvGrpSpPr>
        <p:grpSpPr>
          <a:xfrm>
            <a:off x="284694" y="5106240"/>
            <a:ext cx="2001305" cy="1341197"/>
            <a:chOff x="2406903" y="2444212"/>
            <a:chExt cx="4226039" cy="3462881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B7204847-68F1-5B9D-2189-6FF5B95A9926}"/>
                </a:ext>
              </a:extLst>
            </p:cNvPr>
            <p:cNvSpPr/>
            <p:nvPr/>
          </p:nvSpPr>
          <p:spPr bwMode="auto">
            <a:xfrm>
              <a:off x="5031434" y="2726545"/>
              <a:ext cx="1601508" cy="2882559"/>
            </a:xfrm>
            <a:prstGeom prst="arc">
              <a:avLst>
                <a:gd name="adj1" fmla="val 16090902"/>
                <a:gd name="adj2" fmla="val 5514248"/>
              </a:avLst>
            </a:prstGeom>
            <a:ln w="381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Pentagon 2">
              <a:extLst>
                <a:ext uri="{FF2B5EF4-FFF2-40B4-BE49-F238E27FC236}">
                  <a16:creationId xmlns:a16="http://schemas.microsoft.com/office/drawing/2014/main" id="{230E5FDC-E6ED-28A9-3427-A6379CBA287B}"/>
                </a:ext>
              </a:extLst>
            </p:cNvPr>
            <p:cNvSpPr/>
            <p:nvPr/>
          </p:nvSpPr>
          <p:spPr bwMode="auto">
            <a:xfrm>
              <a:off x="2406903" y="3847715"/>
              <a:ext cx="748968" cy="588128"/>
            </a:xfrm>
            <a:prstGeom prst="homePlat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ounded Rectangle 3">
              <a:extLst>
                <a:ext uri="{FF2B5EF4-FFF2-40B4-BE49-F238E27FC236}">
                  <a16:creationId xmlns:a16="http://schemas.microsoft.com/office/drawing/2014/main" id="{E1585D21-BE4F-8F24-F1E9-C87AA5FF7B8F}"/>
                </a:ext>
              </a:extLst>
            </p:cNvPr>
            <p:cNvSpPr/>
            <p:nvPr/>
          </p:nvSpPr>
          <p:spPr bwMode="auto">
            <a:xfrm>
              <a:off x="3175412" y="3743194"/>
              <a:ext cx="1382197" cy="797174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32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Up-Down Arrow 4">
              <a:extLst>
                <a:ext uri="{FF2B5EF4-FFF2-40B4-BE49-F238E27FC236}">
                  <a16:creationId xmlns:a16="http://schemas.microsoft.com/office/drawing/2014/main" id="{583F5C27-F464-616A-88E4-1335334E2E97}"/>
                </a:ext>
              </a:extLst>
            </p:cNvPr>
            <p:cNvSpPr/>
            <p:nvPr/>
          </p:nvSpPr>
          <p:spPr bwMode="auto">
            <a:xfrm>
              <a:off x="3649236" y="3011251"/>
              <a:ext cx="399012" cy="731520"/>
            </a:xfrm>
            <a:prstGeom prst="upDownArrow">
              <a:avLst>
                <a:gd name="adj1" fmla="val 16667"/>
                <a:gd name="adj2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6CF652-8BAD-A382-E472-0E74FEB09B2C}"/>
                </a:ext>
              </a:extLst>
            </p:cNvPr>
            <p:cNvSpPr/>
            <p:nvPr/>
          </p:nvSpPr>
          <p:spPr bwMode="auto">
            <a:xfrm>
              <a:off x="3175413" y="2444212"/>
              <a:ext cx="1265462" cy="51893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32500" lnSpcReduction="20000"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4FD66E0-30D9-D224-4CF6-985A801EC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9266" y="4528568"/>
              <a:ext cx="438950" cy="75597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238994-B2CA-8341-931F-2CD6EFD5757D}"/>
                </a:ext>
              </a:extLst>
            </p:cNvPr>
            <p:cNvSpPr/>
            <p:nvPr/>
          </p:nvSpPr>
          <p:spPr bwMode="auto">
            <a:xfrm>
              <a:off x="3175413" y="5314303"/>
              <a:ext cx="1291221" cy="51893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32500" lnSpcReduction="20000"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Up-Down Arrow 16">
              <a:extLst>
                <a:ext uri="{FF2B5EF4-FFF2-40B4-BE49-F238E27FC236}">
                  <a16:creationId xmlns:a16="http://schemas.microsoft.com/office/drawing/2014/main" id="{0BB7F613-8E93-25FD-EE15-DE57445D4250}"/>
                </a:ext>
              </a:extLst>
            </p:cNvPr>
            <p:cNvSpPr/>
            <p:nvPr/>
          </p:nvSpPr>
          <p:spPr bwMode="auto">
            <a:xfrm rot="5400000">
              <a:off x="4749963" y="3700049"/>
              <a:ext cx="437040" cy="821751"/>
            </a:xfrm>
            <a:prstGeom prst="upDownArrow">
              <a:avLst>
                <a:gd name="adj1" fmla="val 15217"/>
                <a:gd name="adj2" fmla="val 4463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7A1C313-4353-1E60-BAA1-F13227344C06}"/>
                </a:ext>
              </a:extLst>
            </p:cNvPr>
            <p:cNvSpPr/>
            <p:nvPr/>
          </p:nvSpPr>
          <p:spPr bwMode="auto">
            <a:xfrm>
              <a:off x="5409535" y="3742772"/>
              <a:ext cx="1187066" cy="72434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ounded Rectangle 40">
              <a:extLst>
                <a:ext uri="{FF2B5EF4-FFF2-40B4-BE49-F238E27FC236}">
                  <a16:creationId xmlns:a16="http://schemas.microsoft.com/office/drawing/2014/main" id="{383DD31D-F551-A7CC-8B07-0A99F4878542}"/>
                </a:ext>
              </a:extLst>
            </p:cNvPr>
            <p:cNvSpPr/>
            <p:nvPr/>
          </p:nvSpPr>
          <p:spPr bwMode="auto">
            <a:xfrm>
              <a:off x="4930341" y="2482712"/>
              <a:ext cx="1501640" cy="659459"/>
            </a:xfrm>
            <a:prstGeom prst="roundRect">
              <a:avLst>
                <a:gd name="adj" fmla="val 37445"/>
              </a:avLst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32500" lnSpcReduction="20000"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hardware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ounded Rectangle 51">
              <a:extLst>
                <a:ext uri="{FF2B5EF4-FFF2-40B4-BE49-F238E27FC236}">
                  <a16:creationId xmlns:a16="http://schemas.microsoft.com/office/drawing/2014/main" id="{391C7C83-A172-3D1D-9DD6-F44FB18CE826}"/>
                </a:ext>
              </a:extLst>
            </p:cNvPr>
            <p:cNvSpPr/>
            <p:nvPr/>
          </p:nvSpPr>
          <p:spPr bwMode="auto">
            <a:xfrm>
              <a:off x="5355030" y="5179846"/>
              <a:ext cx="744695" cy="727247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901EC36-1FD3-3612-D54F-532263881F2A}"/>
                </a:ext>
              </a:extLst>
            </p:cNvPr>
            <p:cNvCxnSpPr/>
            <p:nvPr/>
          </p:nvCxnSpPr>
          <p:spPr bwMode="auto">
            <a:xfrm>
              <a:off x="4533357" y="5586239"/>
              <a:ext cx="846002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93108B1-BB41-77B2-ED2A-74DC6D8AA146}"/>
                </a:ext>
              </a:extLst>
            </p:cNvPr>
            <p:cNvCxnSpPr/>
            <p:nvPr/>
          </p:nvCxnSpPr>
          <p:spPr bwMode="auto">
            <a:xfrm flipV="1">
              <a:off x="5708155" y="3163779"/>
              <a:ext cx="0" cy="57899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&quot;No&quot; Symbol 2"/>
          <p:cNvSpPr/>
          <p:nvPr/>
        </p:nvSpPr>
        <p:spPr bwMode="auto">
          <a:xfrm>
            <a:off x="827642" y="5113765"/>
            <a:ext cx="305519" cy="293298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&quot;No&quot; Symbol 9"/>
          <p:cNvSpPr/>
          <p:nvPr/>
        </p:nvSpPr>
        <p:spPr bwMode="auto">
          <a:xfrm>
            <a:off x="819825" y="6163455"/>
            <a:ext cx="305519" cy="293298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7B463BCF-260A-4E37-A787-36CAD7C13726}"/>
              </a:ext>
            </a:extLst>
          </p:cNvPr>
          <p:cNvSpPr/>
          <p:nvPr/>
        </p:nvSpPr>
        <p:spPr bwMode="auto">
          <a:xfrm>
            <a:off x="3074587" y="3753660"/>
            <a:ext cx="209227" cy="1043392"/>
          </a:xfrm>
          <a:prstGeom prst="rightBrace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3" grpId="0" animBg="1"/>
      <p:bldP spid="13" grpId="1" animBg="1"/>
      <p:bldP spid="14" grpId="0" uiExpand="1" animBg="1"/>
      <p:bldP spid="14" grpId="1" animBg="1"/>
      <p:bldP spid="15" grpId="0" uiExpand="1" animBg="1"/>
      <p:bldP spid="15" grpId="1" animBg="1"/>
      <p:bldP spid="27" grpId="0" animBg="1"/>
      <p:bldP spid="2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5291-417B-6187-6F00-2D9CA831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233E9D-0714-02CC-A432-1650ECE0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4. Connecting Functions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AA6921-0442-022D-1F7F-114D691790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4471987" cy="5294313"/>
          </a:xfrm>
        </p:spPr>
        <p:txBody>
          <a:bodyPr/>
          <a:lstStyle/>
          <a:p>
            <a:r>
              <a:rPr lang="en-US" dirty="0">
                <a:solidFill>
                  <a:srgbClr val="139139"/>
                </a:solidFill>
              </a:rPr>
              <a:t>/*</a:t>
            </a:r>
            <a:r>
              <a:rPr lang="en-US" dirty="0" err="1">
                <a:solidFill>
                  <a:srgbClr val="139139"/>
                </a:solidFill>
              </a:rPr>
              <a:t>foth.c:connect</a:t>
            </a:r>
            <a:r>
              <a:rPr lang="en-US" dirty="0">
                <a:solidFill>
                  <a:srgbClr val="139139"/>
                </a:solidFill>
              </a:rPr>
              <a:t> other*/</a:t>
            </a:r>
          </a:p>
          <a:p>
            <a:r>
              <a:rPr lang="en-US" dirty="0">
                <a:solidFill>
                  <a:srgbClr val="139139"/>
                </a:solidFill>
              </a:rPr>
              <a:t>/*2009 by J D White*/</a:t>
            </a:r>
          </a:p>
          <a:p>
            <a:r>
              <a:rPr lang="en-US" dirty="0">
                <a:solidFill>
                  <a:srgbClr val="753000"/>
                </a:solidFill>
              </a:rPr>
              <a:t>#include “</a:t>
            </a:r>
            <a:r>
              <a:rPr lang="en-US" dirty="0" err="1">
                <a:solidFill>
                  <a:srgbClr val="753000"/>
                </a:solidFill>
              </a:rPr>
              <a:t>jinlib.h</a:t>
            </a:r>
            <a:r>
              <a:rPr lang="en-US" dirty="0">
                <a:solidFill>
                  <a:srgbClr val="753000"/>
                </a:solidFill>
              </a:rPr>
              <a:t>”</a:t>
            </a:r>
          </a:p>
          <a:p>
            <a:r>
              <a:rPr lang="en-US" dirty="0">
                <a:solidFill>
                  <a:srgbClr val="C95DFF"/>
                </a:solidFill>
              </a:rPr>
              <a:t>int</a:t>
            </a:r>
            <a:r>
              <a:rPr lang="en-US" dirty="0"/>
              <a:t> main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C95DFF"/>
                </a:solidFill>
              </a:rPr>
              <a:t>void</a:t>
            </a:r>
            <a:r>
              <a:rPr lang="en-US" dirty="0">
                <a:solidFill>
                  <a:srgbClr val="000080"/>
                </a:solidFill>
              </a:rPr>
              <a:t>){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C95DFF"/>
                </a:solidFill>
              </a:rPr>
              <a:t>long</a:t>
            </a:r>
            <a:r>
              <a:rPr lang="en-US" dirty="0"/>
              <a:t> k;</a:t>
            </a:r>
          </a:p>
          <a:p>
            <a:r>
              <a:rPr lang="en-US" dirty="0"/>
              <a:t>	k</a:t>
            </a:r>
            <a:r>
              <a:rPr lang="en-US" dirty="0">
                <a:solidFill>
                  <a:srgbClr val="0100FF"/>
                </a:solidFill>
              </a:rPr>
              <a:t>=</a:t>
            </a:r>
            <a:r>
              <a:rPr lang="en-US" dirty="0" err="1"/>
              <a:t>getFixed</a:t>
            </a:r>
            <a:r>
              <a:rPr lang="en-US" dirty="0">
                <a:solidFill>
                  <a:srgbClr val="000080"/>
                </a:solidFill>
              </a:rPr>
              <a:t>()</a:t>
            </a:r>
            <a:r>
              <a:rPr lang="en-US" dirty="0"/>
              <a:t>;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100FF"/>
                </a:solidFill>
              </a:rPr>
              <a:t>return</a:t>
            </a:r>
            <a:r>
              <a:rPr lang="en-US" dirty="0">
                <a:solidFill>
                  <a:srgbClr val="000080"/>
                </a:solidFill>
              </a:rPr>
              <a:t>(</a:t>
            </a:r>
            <a:r>
              <a:rPr lang="en-US" dirty="0">
                <a:solidFill>
                  <a:srgbClr val="FFC000"/>
                </a:solidFill>
              </a:rPr>
              <a:t>0</a:t>
            </a:r>
            <a:r>
              <a:rPr lang="en-US" dirty="0">
                <a:solidFill>
                  <a:srgbClr val="000080"/>
                </a:solidFill>
              </a:rPr>
              <a:t>)</a:t>
            </a:r>
            <a:r>
              <a:rPr lang="en-US" dirty="0"/>
              <a:t>;</a:t>
            </a:r>
          </a:p>
          <a:p>
            <a:r>
              <a:rPr lang="en-US" dirty="0">
                <a:solidFill>
                  <a:srgbClr val="000080"/>
                </a:solidFill>
              </a:rPr>
              <a:t>}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9D52C-0CDB-36A6-1ABE-4DFC32F736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Pre-processor:</a:t>
            </a:r>
          </a:p>
          <a:p>
            <a:pPr lvl="1"/>
            <a:r>
              <a:rPr lang="en-US" dirty="0"/>
              <a:t>Location of function      prototype file: </a:t>
            </a:r>
            <a:r>
              <a:rPr lang="en-US" dirty="0" err="1"/>
              <a:t>jinlib.h</a:t>
            </a:r>
            <a:endParaRPr lang="en-US" dirty="0"/>
          </a:p>
          <a:p>
            <a:r>
              <a:rPr lang="en-US" dirty="0"/>
              <a:t>Function Call</a:t>
            </a:r>
          </a:p>
          <a:p>
            <a:pPr lvl="1"/>
            <a:r>
              <a:rPr lang="en-US" dirty="0"/>
              <a:t>Transfer control to function </a:t>
            </a:r>
            <a:r>
              <a:rPr lang="en-US" dirty="0" err="1"/>
              <a:t>getFixed</a:t>
            </a:r>
            <a:r>
              <a:rPr lang="en-US" dirty="0"/>
              <a:t>()</a:t>
            </a:r>
          </a:p>
          <a:p>
            <a:r>
              <a:rPr lang="en-US" dirty="0"/>
              <a:t>Function definition</a:t>
            </a:r>
          </a:p>
          <a:p>
            <a:pPr lvl="1"/>
            <a:r>
              <a:rPr lang="en-US" dirty="0"/>
              <a:t>Elsewhere </a:t>
            </a:r>
          </a:p>
          <a:p>
            <a:pPr lvl="1"/>
            <a:r>
              <a:rPr lang="en-US" dirty="0"/>
              <a:t>Not here </a:t>
            </a:r>
          </a:p>
          <a:p>
            <a:pPr lvl="1"/>
            <a:r>
              <a:rPr lang="en-US" dirty="0"/>
              <a:t>Need </a:t>
            </a:r>
            <a:r>
              <a:rPr lang="en-US" dirty="0" err="1"/>
              <a:t>jinlib.o</a:t>
            </a:r>
            <a:r>
              <a:rPr lang="en-US" dirty="0"/>
              <a:t> when use linker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0F46-13AF-4864-8CE9-DC69C14F883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….with 3</a:t>
            </a:r>
            <a:r>
              <a:rPr lang="en-US" baseline="30000" dirty="0"/>
              <a:t>rd</a:t>
            </a:r>
            <a:r>
              <a:rPr lang="en-US" dirty="0"/>
              <a:t> party</a:t>
            </a: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0" y="4910780"/>
            <a:ext cx="3941578" cy="1731560"/>
          </a:xfrm>
          <a:prstGeom prst="rect">
            <a:avLst/>
          </a:prstGeom>
        </p:spPr>
      </p:pic>
      <p:sp>
        <p:nvSpPr>
          <p:cNvPr id="3" name="&quot;No&quot; Symbol 2"/>
          <p:cNvSpPr/>
          <p:nvPr/>
        </p:nvSpPr>
        <p:spPr bwMode="auto">
          <a:xfrm>
            <a:off x="2670060" y="5491794"/>
            <a:ext cx="386860" cy="408351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&quot;No&quot; Symbol 9"/>
          <p:cNvSpPr/>
          <p:nvPr/>
        </p:nvSpPr>
        <p:spPr bwMode="auto">
          <a:xfrm>
            <a:off x="1059611" y="6233989"/>
            <a:ext cx="386860" cy="408351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6BF8D0B-5222-4AD0-A53F-59AD3BCB0DF1}"/>
              </a:ext>
            </a:extLst>
          </p:cNvPr>
          <p:cNvSpPr/>
          <p:nvPr/>
        </p:nvSpPr>
        <p:spPr bwMode="auto">
          <a:xfrm rot="5400000">
            <a:off x="2787815" y="1593045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AEB57AC-3F0C-4DD4-807F-21E1EB9A920D}"/>
              </a:ext>
            </a:extLst>
          </p:cNvPr>
          <p:cNvSpPr/>
          <p:nvPr/>
        </p:nvSpPr>
        <p:spPr bwMode="auto">
          <a:xfrm rot="5400000">
            <a:off x="2858196" y="2599426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38334A-95AE-4CC8-96B8-06214B68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70" y="3653631"/>
            <a:ext cx="4473476" cy="1256074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9F96549B-E521-49B6-85B8-66198E98D83A}"/>
              </a:ext>
            </a:extLst>
          </p:cNvPr>
          <p:cNvSpPr/>
          <p:nvPr/>
        </p:nvSpPr>
        <p:spPr bwMode="auto">
          <a:xfrm rot="5400000">
            <a:off x="3247241" y="3915941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5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4" grpId="0" animBg="1"/>
      <p:bldP spid="14" grpId="1" animBg="1"/>
      <p:bldP spid="15" grpId="0" animBg="1"/>
      <p:bldP spid="15" grpId="1" animBg="1"/>
      <p:bldP spid="18" grpId="0" animBg="1"/>
      <p:bldP spid="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5291-417B-6187-6F00-2D9CA831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233E9D-0714-02CC-A432-1650ECE0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4. Connecting Functions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AA6921-0442-022D-1F7F-114D691790E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139139"/>
                </a:solidFill>
              </a:rPr>
              <a:t>/*</a:t>
            </a:r>
            <a:r>
              <a:rPr lang="en-US" sz="2000" dirty="0" err="1">
                <a:solidFill>
                  <a:srgbClr val="139139"/>
                </a:solidFill>
              </a:rPr>
              <a:t>fstd.c:connect</a:t>
            </a:r>
            <a:r>
              <a:rPr lang="en-US" sz="2000" dirty="0">
                <a:solidFill>
                  <a:srgbClr val="139139"/>
                </a:solidFill>
              </a:rPr>
              <a:t> std*/</a:t>
            </a:r>
          </a:p>
          <a:p>
            <a:r>
              <a:rPr lang="en-US" sz="2000" dirty="0">
                <a:solidFill>
                  <a:srgbClr val="139139"/>
                </a:solidFill>
              </a:rPr>
              <a:t>/*2009 by J D White*/</a:t>
            </a:r>
          </a:p>
          <a:p>
            <a:r>
              <a:rPr lang="en-US" sz="2000" dirty="0">
                <a:solidFill>
                  <a:srgbClr val="753000"/>
                </a:solidFill>
              </a:rPr>
              <a:t>#include &lt;</a:t>
            </a:r>
            <a:r>
              <a:rPr lang="en-US" sz="2000" dirty="0" err="1">
                <a:solidFill>
                  <a:srgbClr val="753000"/>
                </a:solidFill>
              </a:rPr>
              <a:t>stdio.h</a:t>
            </a:r>
            <a:r>
              <a:rPr lang="en-US" sz="2000" dirty="0">
                <a:solidFill>
                  <a:srgbClr val="753000"/>
                </a:solidFill>
              </a:rPr>
              <a:t>&gt;</a:t>
            </a:r>
          </a:p>
          <a:p>
            <a:r>
              <a:rPr lang="en-US" sz="2000" dirty="0">
                <a:solidFill>
                  <a:srgbClr val="C95DFF"/>
                </a:solidFill>
              </a:rPr>
              <a:t>int</a:t>
            </a:r>
            <a:r>
              <a:rPr lang="en-US" sz="2000" dirty="0"/>
              <a:t> main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C95DFF"/>
                </a:solidFill>
              </a:rPr>
              <a:t>void</a:t>
            </a:r>
            <a:r>
              <a:rPr lang="en-US" sz="2000" dirty="0">
                <a:solidFill>
                  <a:srgbClr val="000080"/>
                </a:solidFill>
              </a:rPr>
              <a:t>){</a:t>
            </a:r>
          </a:p>
          <a:p>
            <a:pPr lvl="1"/>
            <a:r>
              <a:rPr lang="en-US" sz="2000" dirty="0" err="1"/>
              <a:t>fprintf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 err="1"/>
              <a:t>stdout</a:t>
            </a:r>
            <a:r>
              <a:rPr lang="en-US" sz="2000" dirty="0"/>
              <a:t>,”Hi”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pPr lvl="1"/>
            <a:r>
              <a:rPr lang="en-US" sz="2000" dirty="0">
                <a:solidFill>
                  <a:srgbClr val="0100FF"/>
                </a:solidFill>
              </a:rPr>
              <a:t>return</a:t>
            </a:r>
            <a:r>
              <a:rPr lang="en-US" sz="2000" dirty="0">
                <a:solidFill>
                  <a:srgbClr val="000080"/>
                </a:solidFill>
              </a:rPr>
              <a:t>(</a:t>
            </a:r>
            <a:r>
              <a:rPr lang="en-US" sz="2000" dirty="0">
                <a:solidFill>
                  <a:srgbClr val="FFB246"/>
                </a:solidFill>
              </a:rPr>
              <a:t>0</a:t>
            </a:r>
            <a:r>
              <a:rPr lang="en-US" sz="2000" dirty="0">
                <a:solidFill>
                  <a:srgbClr val="000080"/>
                </a:solidFill>
              </a:rPr>
              <a:t>)</a:t>
            </a:r>
            <a:r>
              <a:rPr lang="en-US" sz="2000" dirty="0"/>
              <a:t>;</a:t>
            </a:r>
          </a:p>
          <a:p>
            <a:r>
              <a:rPr lang="en-US" sz="2000" dirty="0">
                <a:solidFill>
                  <a:srgbClr val="000080"/>
                </a:solidFill>
              </a:rPr>
              <a:t>}</a:t>
            </a:r>
          </a:p>
          <a:p>
            <a:r>
              <a:rPr lang="en-US" sz="2000" dirty="0"/>
              <a:t>File: C:\sdba\include\stdio.h</a:t>
            </a:r>
          </a:p>
          <a:p>
            <a:r>
              <a:rPr lang="en-US" sz="2000" dirty="0"/>
              <a:t>…</a:t>
            </a:r>
            <a:r>
              <a:rPr lang="en-US" sz="2000" dirty="0" err="1"/>
              <a:t>fprintf</a:t>
            </a:r>
            <a:r>
              <a:rPr lang="en-US" sz="2000" dirty="0"/>
              <a:t>(…);</a:t>
            </a:r>
          </a:p>
          <a:p>
            <a:endParaRPr lang="en-US" sz="2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9D52C-0CDB-36A6-1ABE-4DFC32F736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pre processor:</a:t>
            </a:r>
          </a:p>
          <a:p>
            <a:pPr lvl="1"/>
            <a:r>
              <a:rPr lang="en-US" dirty="0"/>
              <a:t>Location of function prototype</a:t>
            </a:r>
          </a:p>
          <a:p>
            <a:pPr lvl="1"/>
            <a:r>
              <a:rPr lang="en-US" dirty="0"/>
              <a:t>standard C file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Function Call</a:t>
            </a:r>
          </a:p>
          <a:p>
            <a:pPr lvl="1"/>
            <a:r>
              <a:rPr lang="en-US" dirty="0"/>
              <a:t>Transfer control to </a:t>
            </a:r>
            <a:r>
              <a:rPr lang="en-US" dirty="0" err="1"/>
              <a:t>fprintf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Give </a:t>
            </a:r>
            <a:r>
              <a:rPr lang="en-US" dirty="0" err="1"/>
              <a:t>fprintf</a:t>
            </a:r>
            <a:r>
              <a:rPr lang="en-US" dirty="0"/>
              <a:t>() two pieces of data: </a:t>
            </a:r>
            <a:r>
              <a:rPr lang="en-US" dirty="0" err="1"/>
              <a:t>stdout</a:t>
            </a:r>
            <a:r>
              <a:rPr lang="en-US" dirty="0"/>
              <a:t>, “Hi”</a:t>
            </a:r>
          </a:p>
          <a:p>
            <a:r>
              <a:rPr lang="en-US" dirty="0"/>
              <a:t>Function definition</a:t>
            </a:r>
          </a:p>
          <a:p>
            <a:pPr lvl="1"/>
            <a:r>
              <a:rPr lang="en-US" dirty="0"/>
              <a:t>Not here </a:t>
            </a:r>
          </a:p>
          <a:p>
            <a:pPr lvl="1"/>
            <a:r>
              <a:rPr lang="en-US" dirty="0"/>
              <a:t>Need </a:t>
            </a:r>
            <a:r>
              <a:rPr lang="en-US" dirty="0" err="1"/>
              <a:t>stdio.o</a:t>
            </a:r>
            <a:r>
              <a:rPr lang="en-US" dirty="0"/>
              <a:t> when link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514D8-A3FC-412F-8E1E-63336233E3E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…with standard</a:t>
            </a: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21" y="4582425"/>
            <a:ext cx="3911539" cy="1718363"/>
          </a:xfrm>
          <a:prstGeom prst="rect">
            <a:avLst/>
          </a:prstGeom>
        </p:spPr>
      </p:pic>
      <p:sp>
        <p:nvSpPr>
          <p:cNvPr id="3" name="&quot;No&quot; Symbol 2"/>
          <p:cNvSpPr/>
          <p:nvPr/>
        </p:nvSpPr>
        <p:spPr bwMode="auto">
          <a:xfrm>
            <a:off x="2767326" y="5269354"/>
            <a:ext cx="310551" cy="327803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&quot;No&quot; Symbol 9"/>
          <p:cNvSpPr/>
          <p:nvPr/>
        </p:nvSpPr>
        <p:spPr bwMode="auto">
          <a:xfrm>
            <a:off x="1032293" y="4582425"/>
            <a:ext cx="310551" cy="327803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087C35A-69EC-4EE4-814E-93D066B6E58D}"/>
              </a:ext>
            </a:extLst>
          </p:cNvPr>
          <p:cNvSpPr/>
          <p:nvPr/>
        </p:nvSpPr>
        <p:spPr bwMode="auto">
          <a:xfrm rot="5400000">
            <a:off x="2885081" y="1720190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BA3CF28-423A-4413-82D8-B397C6F8BC87}"/>
              </a:ext>
            </a:extLst>
          </p:cNvPr>
          <p:cNvSpPr/>
          <p:nvPr/>
        </p:nvSpPr>
        <p:spPr bwMode="auto">
          <a:xfrm rot="5400000">
            <a:off x="1989616" y="3932514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9F93A65-7642-4EE8-BA77-EF75A4131A72}"/>
              </a:ext>
            </a:extLst>
          </p:cNvPr>
          <p:cNvSpPr/>
          <p:nvPr/>
        </p:nvSpPr>
        <p:spPr bwMode="auto">
          <a:xfrm rot="5400000">
            <a:off x="3706633" y="2428723"/>
            <a:ext cx="247972" cy="483482"/>
          </a:xfrm>
          <a:prstGeom prst="downArrow">
            <a:avLst>
              <a:gd name="adj1" fmla="val 52771"/>
              <a:gd name="adj2" fmla="val 56796"/>
            </a:avLst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4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5291-417B-6187-6F00-2D9CA831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233E9D-0714-02CC-A432-1650ECE0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4. Connecting Functions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AA6921-0442-022D-1F7F-114D691790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4471987" cy="529431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139139"/>
                </a:solidFill>
              </a:rPr>
              <a:t>/* foth.c: connect self*/</a:t>
            </a:r>
          </a:p>
          <a:p>
            <a:r>
              <a:rPr lang="en-US">
                <a:solidFill>
                  <a:srgbClr val="139139"/>
                </a:solidFill>
              </a:rPr>
              <a:t>/* 2009 by J D White */</a:t>
            </a:r>
          </a:p>
          <a:p>
            <a:r>
              <a:rPr lang="en-US">
                <a:solidFill>
                  <a:srgbClr val="C95DFF"/>
                </a:solidFill>
              </a:rPr>
              <a:t>long</a:t>
            </a:r>
            <a:r>
              <a:rPr lang="en-US"/>
              <a:t> myfunc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>
                <a:solidFill>
                  <a:srgbClr val="C95DFF"/>
                </a:solidFill>
              </a:rPr>
              <a:t>long</a:t>
            </a:r>
            <a:r>
              <a:rPr lang="en-US">
                <a:solidFill>
                  <a:srgbClr val="000080"/>
                </a:solidFill>
              </a:rPr>
              <a:t>)</a:t>
            </a:r>
            <a:r>
              <a:rPr lang="en-US"/>
              <a:t>;</a:t>
            </a:r>
          </a:p>
          <a:p>
            <a:r>
              <a:rPr lang="en-US">
                <a:solidFill>
                  <a:srgbClr val="C95DFF"/>
                </a:solidFill>
              </a:rPr>
              <a:t>int </a:t>
            </a:r>
            <a:r>
              <a:rPr lang="en-US"/>
              <a:t>main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>
                <a:solidFill>
                  <a:srgbClr val="C95DFF"/>
                </a:solidFill>
              </a:rPr>
              <a:t>void</a:t>
            </a:r>
            <a:r>
              <a:rPr lang="en-US">
                <a:solidFill>
                  <a:srgbClr val="000080"/>
                </a:solidFill>
              </a:rPr>
              <a:t>)</a:t>
            </a:r>
            <a:r>
              <a:rPr lang="en-US"/>
              <a:t> </a:t>
            </a:r>
            <a:r>
              <a:rPr lang="en-US">
                <a:solidFill>
                  <a:srgbClr val="000080"/>
                </a:solidFill>
              </a:rPr>
              <a:t>{</a:t>
            </a:r>
          </a:p>
          <a:p>
            <a:r>
              <a:rPr lang="en-US"/>
              <a:t>	myfunc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>
                <a:solidFill>
                  <a:srgbClr val="FFB246"/>
                </a:solidFill>
              </a:rPr>
              <a:t>6</a:t>
            </a:r>
            <a:r>
              <a:rPr lang="en-US">
                <a:solidFill>
                  <a:srgbClr val="000080"/>
                </a:solidFill>
              </a:rPr>
              <a:t>)</a:t>
            </a:r>
            <a:r>
              <a:rPr lang="en-US"/>
              <a:t>;</a:t>
            </a:r>
          </a:p>
          <a:p>
            <a:r>
              <a:rPr lang="en-US"/>
              <a:t>	</a:t>
            </a:r>
            <a:r>
              <a:rPr lang="en-US">
                <a:solidFill>
                  <a:srgbClr val="0100FF"/>
                </a:solidFill>
              </a:rPr>
              <a:t>return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>
                <a:solidFill>
                  <a:srgbClr val="FFB246"/>
                </a:solidFill>
              </a:rPr>
              <a:t>0</a:t>
            </a:r>
            <a:r>
              <a:rPr lang="en-US">
                <a:solidFill>
                  <a:srgbClr val="000080"/>
                </a:solidFill>
              </a:rPr>
              <a:t>)</a:t>
            </a:r>
            <a:r>
              <a:rPr lang="en-US"/>
              <a:t>;</a:t>
            </a:r>
          </a:p>
          <a:p>
            <a:r>
              <a:rPr lang="en-US">
                <a:solidFill>
                  <a:srgbClr val="000080"/>
                </a:solidFill>
              </a:rPr>
              <a:t>}</a:t>
            </a:r>
          </a:p>
          <a:p>
            <a:r>
              <a:rPr lang="en-US">
                <a:solidFill>
                  <a:srgbClr val="C95DFF"/>
                </a:solidFill>
              </a:rPr>
              <a:t>long</a:t>
            </a:r>
            <a:r>
              <a:rPr lang="en-US"/>
              <a:t> myfunc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>
                <a:solidFill>
                  <a:srgbClr val="C95DFF"/>
                </a:solidFill>
              </a:rPr>
              <a:t>long</a:t>
            </a:r>
            <a:r>
              <a:rPr lang="en-US"/>
              <a:t> j</a:t>
            </a:r>
            <a:r>
              <a:rPr lang="en-US">
                <a:solidFill>
                  <a:srgbClr val="000080"/>
                </a:solidFill>
              </a:rPr>
              <a:t>){</a:t>
            </a:r>
          </a:p>
          <a:p>
            <a:r>
              <a:rPr lang="en-US"/>
              <a:t>	j++;</a:t>
            </a:r>
          </a:p>
          <a:p>
            <a:r>
              <a:rPr lang="en-US"/>
              <a:t>	</a:t>
            </a:r>
            <a:r>
              <a:rPr lang="en-US">
                <a:solidFill>
                  <a:srgbClr val="0100FF"/>
                </a:solidFill>
              </a:rPr>
              <a:t>return</a:t>
            </a:r>
            <a:r>
              <a:rPr lang="en-US">
                <a:solidFill>
                  <a:srgbClr val="000080"/>
                </a:solidFill>
              </a:rPr>
              <a:t>(</a:t>
            </a:r>
            <a:r>
              <a:rPr lang="en-US"/>
              <a:t>j</a:t>
            </a:r>
            <a:r>
              <a:rPr lang="en-US">
                <a:solidFill>
                  <a:srgbClr val="000080"/>
                </a:solidFill>
              </a:rPr>
              <a:t>)</a:t>
            </a:r>
            <a:r>
              <a:rPr lang="en-US"/>
              <a:t>;</a:t>
            </a:r>
          </a:p>
          <a:p>
            <a:r>
              <a:rPr lang="en-US">
                <a:solidFill>
                  <a:srgbClr val="000080"/>
                </a:solidFill>
              </a:rPr>
              <a:t>}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9D52C-0CDB-36A6-1ABE-4DFC32F736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Prototype</a:t>
            </a:r>
          </a:p>
          <a:p>
            <a:pPr lvl="1"/>
            <a:r>
              <a:rPr lang="en-US" dirty="0"/>
              <a:t>Except main()</a:t>
            </a:r>
          </a:p>
          <a:p>
            <a:pPr lvl="1"/>
            <a:r>
              <a:rPr lang="en-US" dirty="0"/>
              <a:t>If don’t write, need to tell processor where it is (#include)</a:t>
            </a:r>
          </a:p>
          <a:p>
            <a:r>
              <a:rPr lang="en-US" dirty="0"/>
              <a:t>Call</a:t>
            </a:r>
          </a:p>
          <a:p>
            <a:pPr lvl="1"/>
            <a:r>
              <a:rPr lang="en-US" dirty="0"/>
              <a:t>Except main()</a:t>
            </a:r>
          </a:p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If don’t write, need to give an object (.o) file with function </a:t>
            </a:r>
            <a:r>
              <a:rPr lang="en-US" dirty="0" err="1"/>
              <a:t>defn</a:t>
            </a:r>
            <a:r>
              <a:rPr lang="en-US" dirty="0"/>
              <a:t> to linker.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949E-89AE-4CF4-BBE1-72119FC8706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Every Function needs…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69" y="4582425"/>
            <a:ext cx="3911539" cy="1718363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292A665F-21C8-7FA0-11D9-55BDB3AAEDC6}"/>
              </a:ext>
            </a:extLst>
          </p:cNvPr>
          <p:cNvSpPr/>
          <p:nvPr/>
        </p:nvSpPr>
        <p:spPr bwMode="auto">
          <a:xfrm>
            <a:off x="2440255" y="1750452"/>
            <a:ext cx="723900" cy="259080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2DE5AA3-E541-E393-8E4A-2FB78D63BC1A}"/>
              </a:ext>
            </a:extLst>
          </p:cNvPr>
          <p:cNvSpPr/>
          <p:nvPr/>
        </p:nvSpPr>
        <p:spPr bwMode="auto">
          <a:xfrm>
            <a:off x="2336006" y="2405830"/>
            <a:ext cx="723900" cy="259080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3A3EA17E-ED1C-08F9-BC18-281E972A10D7}"/>
              </a:ext>
            </a:extLst>
          </p:cNvPr>
          <p:cNvSpPr/>
          <p:nvPr/>
        </p:nvSpPr>
        <p:spPr bwMode="auto">
          <a:xfrm>
            <a:off x="3196311" y="3746890"/>
            <a:ext cx="723900" cy="259080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97A0823-7EBC-205D-7210-8CC9F989D564}"/>
              </a:ext>
            </a:extLst>
          </p:cNvPr>
          <p:cNvSpPr/>
          <p:nvPr/>
        </p:nvSpPr>
        <p:spPr bwMode="auto">
          <a:xfrm>
            <a:off x="2954928" y="3364706"/>
            <a:ext cx="209227" cy="1043392"/>
          </a:xfrm>
          <a:prstGeom prst="rightBrace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9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Compiling (your own functions)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725C46-E309-8D38-430F-A6AD05B0B6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gcc</a:t>
            </a:r>
            <a:r>
              <a:rPr lang="en-US" altLang="zh-TW" dirty="0"/>
              <a:t> –c –Wall </a:t>
            </a:r>
            <a:r>
              <a:rPr lang="en-US" altLang="zh-TW" dirty="0" err="1"/>
              <a:t>myprog.c</a:t>
            </a:r>
            <a:endParaRPr lang="en-US" altLang="zh-TW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352F651-D694-4680-96F1-99C53C04F04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B56064-D247-E749-0A4E-0536A33892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/>
              <a:t>Own: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2A861CA-3471-4BD3-BA5A-C87E17F9CB81}"/>
              </a:ext>
            </a:extLst>
          </p:cNvPr>
          <p:cNvSpPr/>
          <p:nvPr/>
        </p:nvSpPr>
        <p:spPr bwMode="auto">
          <a:xfrm>
            <a:off x="7160872" y="4355939"/>
            <a:ext cx="1427544" cy="118447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938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Compiling (3rd party functions)</a:t>
            </a:r>
            <a:endParaRPr lang="en-GB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FFCAFBB7-BC25-4794-9DE7-C041773C9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/>
              <a:t>gcc –c –Wall otherprog.c</a:t>
            </a:r>
            <a:endParaRPr lang="en-US" altLang="zh-TW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F739E-916C-4985-9EF3-10DE5ECAB14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If other files not compiled, compile (i.e. no .o file)</a:t>
            </a:r>
          </a:p>
          <a:p>
            <a:r>
              <a:rPr lang="en-GB"/>
              <a:t>NB: Each file compiles independently</a:t>
            </a:r>
          </a:p>
          <a:p>
            <a:endParaRPr lang="en-GB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FB48AA-F869-4FF2-B8B5-E645912726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Others: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19F1D9-0867-4BEA-800D-4E1E5F080BE8}"/>
              </a:ext>
            </a:extLst>
          </p:cNvPr>
          <p:cNvSpPr/>
          <p:nvPr/>
        </p:nvSpPr>
        <p:spPr bwMode="auto">
          <a:xfrm>
            <a:off x="5200893" y="3264060"/>
            <a:ext cx="1427544" cy="118447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757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Compiling (Standard functions)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4704D3-44A8-4106-87C9-19198D0F155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Standard library files already compiled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07441E-2B04-4E25-B055-1C36130D78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" y="1011238"/>
            <a:ext cx="1708150" cy="600075"/>
          </a:xfrm>
        </p:spPr>
        <p:txBody>
          <a:bodyPr>
            <a:normAutofit fontScale="92500"/>
          </a:bodyPr>
          <a:lstStyle/>
          <a:p>
            <a:r>
              <a:rPr lang="en-US" dirty="0"/>
              <a:t>Standard: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0C3DE6-F6C3-4257-BCB2-5E86CFB25B3D}"/>
              </a:ext>
            </a:extLst>
          </p:cNvPr>
          <p:cNvSpPr/>
          <p:nvPr/>
        </p:nvSpPr>
        <p:spPr bwMode="auto">
          <a:xfrm>
            <a:off x="5270341" y="5368724"/>
            <a:ext cx="1427544" cy="118447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7A736A7-9B6E-46A0-A2FD-078BDA1AF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8150" y="1011238"/>
            <a:ext cx="7435850" cy="600075"/>
          </a:xfrm>
        </p:spPr>
        <p:txBody>
          <a:bodyPr/>
          <a:lstStyle/>
          <a:p>
            <a:r>
              <a:rPr lang="en-US" altLang="zh-TW" dirty="0" err="1"/>
              <a:t>gcc</a:t>
            </a:r>
            <a:r>
              <a:rPr lang="en-US" altLang="zh-TW" dirty="0"/>
              <a:t> –c –Wall </a:t>
            </a:r>
            <a:r>
              <a:rPr lang="en-US" altLang="zh-TW" dirty="0" err="1"/>
              <a:t>myprog.c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94761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Linking (Your own functions)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A1A09B1-CB70-47A3-AF5A-280375DEF2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gcc –o myprog.exe myprog.o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7C91998-7314-4AF4-97F4-9AEC7A72D5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Nothing to link: only one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Rename .o(object)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.exe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58E310B-618E-4B2B-96B3-7310FC52FF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Own</a:t>
            </a:r>
          </a:p>
        </p:txBody>
      </p:sp>
      <p:sp>
        <p:nvSpPr>
          <p:cNvPr id="6" name="&quot;No&quot; Symbol 5"/>
          <p:cNvSpPr/>
          <p:nvPr/>
        </p:nvSpPr>
        <p:spPr bwMode="auto">
          <a:xfrm>
            <a:off x="5540415" y="3510169"/>
            <a:ext cx="899658" cy="865062"/>
          </a:xfrm>
          <a:prstGeom prst="noSmoking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&quot;No&quot; Symbol 5">
            <a:extLst>
              <a:ext uri="{FF2B5EF4-FFF2-40B4-BE49-F238E27FC236}">
                <a16:creationId xmlns:a16="http://schemas.microsoft.com/office/drawing/2014/main" id="{04102025-EEC2-45AB-9C01-55EB73A650A6}"/>
              </a:ext>
            </a:extLst>
          </p:cNvPr>
          <p:cNvSpPr/>
          <p:nvPr/>
        </p:nvSpPr>
        <p:spPr bwMode="auto">
          <a:xfrm>
            <a:off x="5600217" y="5522234"/>
            <a:ext cx="899658" cy="865062"/>
          </a:xfrm>
          <a:prstGeom prst="noSmoking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23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Linking (3rd Party functions)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7320E57-D8FC-622D-02C2-2D7C9670F285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gcc –o myprog.exe mprog.o jinlib.o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FC209D-17B9-4DC7-8971-B936134585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Connect all .o(object) files together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.exe file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Linker needs names of files to connect, i.e., location of compiled function definitions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533EDD-71F4-49B1-B476-6DBBBE29B7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Others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6107501" y="4924247"/>
            <a:ext cx="586596" cy="1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FD40DE9C-3D2F-4368-A16D-A82F80D70A7F}"/>
              </a:ext>
            </a:extLst>
          </p:cNvPr>
          <p:cNvSpPr/>
          <p:nvPr/>
        </p:nvSpPr>
        <p:spPr bwMode="auto">
          <a:xfrm>
            <a:off x="5463321" y="3274507"/>
            <a:ext cx="1427544" cy="118447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36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 .Linking (Standard functions)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F2AAFC-FFAD-ABB8-8880-9FE29DF756EF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/>
              <a:t>gcc –o myprog.exe myprog.o</a:t>
            </a:r>
            <a:endParaRPr lang="pt-B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3BBFE-ED48-4618-8FE9-B682AEB4F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163" y="1724068"/>
            <a:ext cx="4483848" cy="471324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Connect all .o(object) files together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.exe file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Linker gets standard functions’ definitions automatically (not necessary to name files)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8499FF9-BB2F-4A30-B0F4-FB2EB7F873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Standard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92971C-49CB-4CF5-ACF4-D3077EEBD79C}"/>
              </a:ext>
            </a:extLst>
          </p:cNvPr>
          <p:cNvSpPr/>
          <p:nvPr/>
        </p:nvSpPr>
        <p:spPr bwMode="auto">
          <a:xfrm>
            <a:off x="5535688" y="5368724"/>
            <a:ext cx="1427544" cy="118447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&quot;No&quot; Symbol 5">
            <a:extLst>
              <a:ext uri="{FF2B5EF4-FFF2-40B4-BE49-F238E27FC236}">
                <a16:creationId xmlns:a16="http://schemas.microsoft.com/office/drawing/2014/main" id="{7E12B866-4162-434D-A6F6-409F51BF4C97}"/>
              </a:ext>
            </a:extLst>
          </p:cNvPr>
          <p:cNvSpPr/>
          <p:nvPr/>
        </p:nvSpPr>
        <p:spPr bwMode="auto">
          <a:xfrm>
            <a:off x="5799631" y="3510169"/>
            <a:ext cx="899658" cy="865062"/>
          </a:xfrm>
          <a:prstGeom prst="noSmoking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90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Running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6AC9C6-77B9-8F4A-DDD8-AD8B6C5EC0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myprog.exe  ||   </a:t>
            </a:r>
            <a:r>
              <a:rPr lang="en-US" dirty="0" err="1"/>
              <a:t>myprog</a:t>
            </a:r>
            <a:endParaRPr lang="en-I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032DC6-4EA6-44FE-99E0-5FF4765C11A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36E343-9189-431C-AB7E-B014CB28D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12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E19FAB-A09C-4CE5-9ACB-CF3F246C50F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163" y="999857"/>
            <a:ext cx="8667660" cy="5553343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Remember</a:t>
            </a:r>
          </a:p>
          <a:p>
            <a:pPr lvl="1"/>
            <a:r>
              <a:rPr lang="en-GB" sz="2400" dirty="0"/>
              <a:t>Functions allow divide and conquer to simplify our tasks</a:t>
            </a:r>
          </a:p>
          <a:p>
            <a:pPr lvl="1"/>
            <a:r>
              <a:rPr lang="en-GB" sz="2400" dirty="0"/>
              <a:t>Functions facilitate code re-use</a:t>
            </a:r>
          </a:p>
          <a:p>
            <a:r>
              <a:rPr lang="en-US" altLang="zh-TW" sz="2400" dirty="0"/>
              <a:t>Every program requires a function main() || (setup() if Arduino)</a:t>
            </a:r>
          </a:p>
          <a:p>
            <a:r>
              <a:rPr lang="en-US" altLang="zh-TW" sz="2400" dirty="0"/>
              <a:t>Every Function requires </a:t>
            </a:r>
          </a:p>
          <a:p>
            <a:pPr lvl="1"/>
            <a:r>
              <a:rPr lang="en-US" altLang="zh-TW" sz="2400" dirty="0"/>
              <a:t>Prototype</a:t>
            </a:r>
          </a:p>
          <a:p>
            <a:pPr lvl="1"/>
            <a:r>
              <a:rPr lang="en-US" altLang="zh-TW" sz="2400" dirty="0"/>
              <a:t>Call</a:t>
            </a:r>
          </a:p>
          <a:p>
            <a:pPr lvl="1"/>
            <a:r>
              <a:rPr lang="en-US" altLang="zh-TW" sz="2400" dirty="0"/>
              <a:t>Definition</a:t>
            </a:r>
          </a:p>
          <a:p>
            <a:r>
              <a:rPr lang="en-US" altLang="zh-TW" sz="2400" dirty="0"/>
              <a:t>Each file is compiled independently</a:t>
            </a:r>
          </a:p>
          <a:p>
            <a:pPr lvl="1"/>
            <a:r>
              <a:rPr lang="en-US" altLang="zh-TW" sz="2400" dirty="0" err="1"/>
              <a:t>gcc</a:t>
            </a:r>
            <a:r>
              <a:rPr lang="en-US" altLang="zh-TW" sz="2400" dirty="0"/>
              <a:t>  -c  -Wall f1.c</a:t>
            </a:r>
          </a:p>
          <a:p>
            <a:pPr lvl="1"/>
            <a:r>
              <a:rPr lang="en-US" altLang="zh-TW" sz="2400" dirty="0" err="1"/>
              <a:t>gcc</a:t>
            </a:r>
            <a:r>
              <a:rPr lang="en-US" altLang="zh-TW" sz="2400" dirty="0"/>
              <a:t>  -c  -Wall f2.c</a:t>
            </a:r>
          </a:p>
          <a:p>
            <a:pPr lvl="1"/>
            <a:r>
              <a:rPr lang="en-US" altLang="zh-TW" sz="2400" dirty="0"/>
              <a:t>One file must contain function </a:t>
            </a:r>
          </a:p>
          <a:p>
            <a:pPr marL="457200" lvl="1" indent="0">
              <a:buNone/>
            </a:pPr>
            <a:r>
              <a:rPr lang="en-US" altLang="zh-TW" sz="2400" dirty="0"/>
              <a:t>     main()</a:t>
            </a:r>
          </a:p>
          <a:p>
            <a:r>
              <a:rPr lang="en-US" altLang="zh-TW" sz="2400" dirty="0"/>
              <a:t>All files must be linked together </a:t>
            </a:r>
          </a:p>
          <a:p>
            <a:pPr lvl="1"/>
            <a:r>
              <a:rPr lang="en-US" altLang="zh-TW" sz="2400" dirty="0" err="1"/>
              <a:t>gcc</a:t>
            </a:r>
            <a:r>
              <a:rPr lang="en-US" altLang="zh-TW" sz="2400" dirty="0"/>
              <a:t>  -o   m.exe f1.o f2.o</a:t>
            </a:r>
          </a:p>
          <a:p>
            <a:r>
              <a:rPr lang="en-US" altLang="zh-TW" sz="2400" dirty="0"/>
              <a:t>Running: m || m.exe</a:t>
            </a:r>
          </a:p>
        </p:txBody>
      </p:sp>
    </p:spTree>
    <p:extLst>
      <p:ext uri="{BB962C8B-B14F-4D97-AF65-F5344CB8AC3E}">
        <p14:creationId xmlns:p14="http://schemas.microsoft.com/office/powerpoint/2010/main" val="837308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02DDE-9425-4954-AC95-85933155E2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TW" dirty="0"/>
              <a:t>GOTO Falling Object Example (16-23)</a:t>
            </a:r>
          </a:p>
          <a:p>
            <a:r>
              <a:rPr lang="en-US" altLang="zh-TW" dirty="0"/>
              <a:t>GOTO Optics Example (10-14)</a:t>
            </a:r>
          </a:p>
          <a:p>
            <a:r>
              <a:rPr lang="en-US" altLang="zh-TW" dirty="0"/>
              <a:t>GOTO Root Finding Example (11-12)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4BC29A-1583-4BC7-B1D9-A2AAFC88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Next</a:t>
            </a:r>
          </a:p>
        </p:txBody>
      </p:sp>
    </p:spTree>
    <p:extLst>
      <p:ext uri="{BB962C8B-B14F-4D97-AF65-F5344CB8AC3E}">
        <p14:creationId xmlns:p14="http://schemas.microsoft.com/office/powerpoint/2010/main" val="3824358675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4405</TotalTime>
  <Words>1126</Words>
  <Application>Microsoft Office PowerPoint</Application>
  <PresentationFormat>On-screen Show (4:3)</PresentationFormat>
  <Paragraphs>231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Aharoni</vt:lpstr>
      <vt:lpstr>Arial</vt:lpstr>
      <vt:lpstr>Calibri</vt:lpstr>
      <vt:lpstr>Consolas</vt:lpstr>
      <vt:lpstr>Times New Roman</vt:lpstr>
      <vt:lpstr>Wingdings</vt:lpstr>
      <vt:lpstr>ecp1026</vt:lpstr>
      <vt:lpstr>ANSI-C A Language of Functions</vt:lpstr>
      <vt:lpstr>Today’s Class: Functions</vt:lpstr>
      <vt:lpstr>1. Purpose of Functions</vt:lpstr>
      <vt:lpstr>2. Types of Functions</vt:lpstr>
      <vt:lpstr>3. Function Anatomy</vt:lpstr>
      <vt:lpstr>3. Function Anatomy</vt:lpstr>
      <vt:lpstr>3. Function Anatomy</vt:lpstr>
      <vt:lpstr>3. Function Anatomy</vt:lpstr>
      <vt:lpstr>3. Function Anatomy</vt:lpstr>
      <vt:lpstr>4. Connecting Functions</vt:lpstr>
      <vt:lpstr>4. Connecting Functions</vt:lpstr>
      <vt:lpstr>4. Connecting Functions</vt:lpstr>
      <vt:lpstr>4. Connecting Functions</vt:lpstr>
      <vt:lpstr>4. Connecting Functions </vt:lpstr>
      <vt:lpstr>5. Compiling (your own functions)</vt:lpstr>
      <vt:lpstr>5. Compiling (3rd party functions)</vt:lpstr>
      <vt:lpstr>5. Compiling (Standard functions)</vt:lpstr>
      <vt:lpstr>6. Linking (Your own functions)</vt:lpstr>
      <vt:lpstr>6. Linking (3rd Party functions)</vt:lpstr>
      <vt:lpstr>6 .Linking (Standard functions)</vt:lpstr>
      <vt:lpstr>7. Running</vt:lpstr>
      <vt:lpstr>Summary</vt:lpstr>
      <vt:lpstr>Up Next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196</cp:revision>
  <dcterms:created xsi:type="dcterms:W3CDTF">2021-11-11T14:49:04Z</dcterms:created>
  <dcterms:modified xsi:type="dcterms:W3CDTF">2025-03-14T09:50:04Z</dcterms:modified>
  <cp:category>course</cp:category>
</cp:coreProperties>
</file>