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7"/>
  </p:notesMasterIdLst>
  <p:sldIdLst>
    <p:sldId id="256" r:id="rId2"/>
    <p:sldId id="272" r:id="rId3"/>
    <p:sldId id="335" r:id="rId4"/>
    <p:sldId id="297" r:id="rId5"/>
    <p:sldId id="304" r:id="rId6"/>
    <p:sldId id="307" r:id="rId7"/>
    <p:sldId id="330" r:id="rId8"/>
    <p:sldId id="327" r:id="rId9"/>
    <p:sldId id="332" r:id="rId10"/>
    <p:sldId id="321" r:id="rId11"/>
    <p:sldId id="317" r:id="rId12"/>
    <p:sldId id="322" r:id="rId13"/>
    <p:sldId id="323" r:id="rId14"/>
    <p:sldId id="325" r:id="rId15"/>
    <p:sldId id="324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63" autoAdjust="0"/>
    <p:restoredTop sz="86403" autoAdjust="0"/>
  </p:normalViewPr>
  <p:slideViewPr>
    <p:cSldViewPr snapToGrid="0">
      <p:cViewPr varScale="1">
        <p:scale>
          <a:sx n="136" d="100"/>
          <a:sy n="136" d="100"/>
        </p:scale>
        <p:origin x="1116" y="-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8952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AF0745-C57D-4E6A-80D3-20B2E29B9989}" type="datetimeFigureOut">
              <a:rPr lang="en-CA" smtClean="0"/>
              <a:t>2025-03-08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882BC7-1040-40C6-9580-738231D1FA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19783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/>
              <a:t>https://www.alreporter.com/2024/06/10/southern-breakfast-chain-waffle-house-announces-company-wide-raises/</a:t>
            </a:r>
            <a:endParaRPr lang="zh-TW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882BC7-1040-40C6-9580-738231D1FACC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371172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882BC7-1040-40C6-9580-738231D1FACC}" type="slidenum">
              <a:rPr lang="en-CA" smtClean="0"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580843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600200"/>
            <a:ext cx="8610600" cy="26162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1100" y="4267200"/>
            <a:ext cx="6858000" cy="14478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9983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A_On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1654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FrameUpD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1"/>
            <a:ext cx="8686800" cy="28898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E8C6BDE-C53A-AD7E-498E-2FAE02914A3C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228600" y="3885235"/>
            <a:ext cx="8686800" cy="275284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59698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TwoPanes_Com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09944"/>
            <a:ext cx="8513762" cy="5492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" y="914400"/>
            <a:ext cx="4422775" cy="457200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76200" y="1371600"/>
            <a:ext cx="4422775" cy="5257800"/>
          </a:xfr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  <a:lvl2pPr marL="971550" indent="-514350">
              <a:buFont typeface="+mj-lt"/>
              <a:buAutoNum type="arabicPeriod"/>
              <a:defRPr/>
            </a:lvl2pPr>
            <a:lvl3pPr marL="1371600" indent="-457200">
              <a:buFont typeface="+mj-lt"/>
              <a:buAutoNum type="arabicPeriod"/>
              <a:defRPr/>
            </a:lvl3pPr>
            <a:lvl4pPr marL="1828800" indent="-457200">
              <a:buFont typeface="+mj-lt"/>
              <a:buAutoNum type="arabicPeriod"/>
              <a:defRPr/>
            </a:lvl4pPr>
            <a:lvl5pPr marL="2286000" indent="-457200">
              <a:buFont typeface="+mj-lt"/>
              <a:buAutoNum type="arabicPeriod"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0"/>
            <a:r>
              <a:rPr lang="en-US" dirty="0" err="1"/>
              <a:t>agai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914400"/>
            <a:ext cx="4362450" cy="457200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5974" y="1371600"/>
            <a:ext cx="4362450" cy="5257800"/>
          </a:xfr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  <a:lvl2pPr marL="971550" indent="-514350">
              <a:buFont typeface="+mj-lt"/>
              <a:buAutoNum type="arabicPeriod"/>
              <a:defRPr/>
            </a:lvl2pPr>
            <a:lvl3pPr marL="1371600" indent="-457200">
              <a:buFont typeface="+mj-lt"/>
              <a:buAutoNum type="arabicPeriod"/>
              <a:defRPr/>
            </a:lvl3pPr>
            <a:lvl4pPr marL="1828800" indent="-457200">
              <a:buFont typeface="+mj-lt"/>
              <a:buAutoNum type="arabicPeriod"/>
              <a:defRPr/>
            </a:lvl4pPr>
            <a:lvl5pPr marL="2286000" indent="-457200">
              <a:buFont typeface="+mj-lt"/>
              <a:buAutoNum type="arabicPeriod"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359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(No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385" y="260492"/>
            <a:ext cx="8374615" cy="4572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69430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69906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D_TitleLe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1066800" y="914400"/>
            <a:ext cx="7848600" cy="533400"/>
          </a:xfrm>
        </p:spPr>
        <p:txBody>
          <a:bodyPr/>
          <a:lstStyle>
            <a:lvl1pPr>
              <a:buFontTx/>
              <a:buNone/>
              <a:defRPr sz="3400" b="1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169361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L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DF3645F-0F18-06A6-B9F5-05EBFEE0B29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0014" y="1006475"/>
            <a:ext cx="8932892" cy="5294313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800">
                <a:latin typeface="Consolas" panose="020B0609020204030204" pitchFamily="49" charset="0"/>
              </a:defRPr>
            </a:lvl1pPr>
            <a:lvl2pPr marL="457200" indent="0">
              <a:buFontTx/>
              <a:buNone/>
              <a:defRPr sz="1800">
                <a:latin typeface="Consolas" panose="020B0609020204030204" pitchFamily="49" charset="0"/>
              </a:defRPr>
            </a:lvl2pPr>
            <a:lvl3pPr marL="914400" indent="0">
              <a:buFontTx/>
              <a:buNone/>
              <a:defRPr sz="1800">
                <a:latin typeface="Consolas" panose="020B0609020204030204" pitchFamily="49" charset="0"/>
              </a:defRPr>
            </a:lvl3pPr>
            <a:lvl4pPr marL="1371600" indent="0">
              <a:buFontTx/>
              <a:buNone/>
              <a:defRPr sz="1800">
                <a:latin typeface="Consolas" panose="020B0609020204030204" pitchFamily="49" charset="0"/>
              </a:defRPr>
            </a:lvl4pPr>
            <a:lvl5pPr marL="1828800" indent="0">
              <a:buFontTx/>
              <a:buNone/>
              <a:defRPr sz="1800">
                <a:latin typeface="Consolas" panose="020B06090202040302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91249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LGO_AbsV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DF3645F-0F18-06A6-B9F5-05EBFEE0B29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0013" y="1006475"/>
            <a:ext cx="6497799" cy="5546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800">
                <a:latin typeface="Consolas" panose="020B0609020204030204" pitchFamily="49" charset="0"/>
              </a:defRPr>
            </a:lvl1pPr>
            <a:lvl2pPr marL="457200" indent="0">
              <a:buFontTx/>
              <a:buNone/>
              <a:defRPr sz="1800">
                <a:latin typeface="Consolas" panose="020B0609020204030204" pitchFamily="49" charset="0"/>
              </a:defRPr>
            </a:lvl2pPr>
            <a:lvl3pPr marL="914400" indent="0">
              <a:buFontTx/>
              <a:buNone/>
              <a:defRPr sz="1800">
                <a:latin typeface="Consolas" panose="020B0609020204030204" pitchFamily="49" charset="0"/>
              </a:defRPr>
            </a:lvl3pPr>
            <a:lvl4pPr marL="1371600" indent="0">
              <a:buFontTx/>
              <a:buNone/>
              <a:defRPr sz="1800">
                <a:latin typeface="Consolas" panose="020B0609020204030204" pitchFamily="49" charset="0"/>
              </a:defRPr>
            </a:lvl4pPr>
            <a:lvl5pPr marL="1828800" indent="0">
              <a:buFontTx/>
              <a:buNone/>
              <a:defRPr sz="1800">
                <a:latin typeface="Consolas" panose="020B06090202040302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AAD6812-BE13-44D3-B93D-9B12EFA53A16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6688484" y="1272729"/>
            <a:ext cx="2223337" cy="4863267"/>
            <a:chOff x="4968926" y="1321281"/>
            <a:chExt cx="2223337" cy="4863267"/>
          </a:xfrm>
        </p:grpSpPr>
        <p:sp>
          <p:nvSpPr>
            <p:cNvPr id="7" name="Flowchart: Connector 6">
              <a:extLst>
                <a:ext uri="{FF2B5EF4-FFF2-40B4-BE49-F238E27FC236}">
                  <a16:creationId xmlns:a16="http://schemas.microsoft.com/office/drawing/2014/main" id="{0A6293D7-F743-4C0B-B903-8E957D5F2D6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 bwMode="auto">
            <a:xfrm>
              <a:off x="6564894" y="1898791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8" name="Straight Arrow Connector 10">
              <a:extLst>
                <a:ext uri="{FF2B5EF4-FFF2-40B4-BE49-F238E27FC236}">
                  <a16:creationId xmlns:a16="http://schemas.microsoft.com/office/drawing/2014/main" id="{6F827F69-E405-4B11-B780-E6E0916FB243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6737494" y="2181379"/>
              <a:ext cx="0" cy="384664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" name="Diamond 9">
              <a:extLst>
                <a:ext uri="{FF2B5EF4-FFF2-40B4-BE49-F238E27FC236}">
                  <a16:creationId xmlns:a16="http://schemas.microsoft.com/office/drawing/2014/main" id="{70F142AD-4265-4D8B-B5A6-95B7DD19B1F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 bwMode="auto">
            <a:xfrm>
              <a:off x="6552194" y="2566043"/>
              <a:ext cx="385822" cy="392965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3D8CF1F9-0D0B-4CA7-B222-B319FE401B1E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5634294" y="2762525"/>
              <a:ext cx="1557969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" name="Straight Arrow Connector 10">
              <a:extLst>
                <a:ext uri="{FF2B5EF4-FFF2-40B4-BE49-F238E27FC236}">
                  <a16:creationId xmlns:a16="http://schemas.microsoft.com/office/drawing/2014/main" id="{69DF91AF-DA73-458D-89FA-40BA072ED538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5633685" y="2762525"/>
              <a:ext cx="0" cy="161575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49AF5AAF-557B-4D36-BBD6-B0E5FA88A195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7192263" y="2762525"/>
              <a:ext cx="0" cy="161575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17BE9870-C5E6-4358-A7F4-B20EB9BBE88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 bwMode="auto">
            <a:xfrm>
              <a:off x="4968926" y="3321807"/>
              <a:ext cx="1329517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IN" sz="2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v </a:t>
              </a:r>
              <a:r>
                <a:rPr lang="en-IN" sz="2400" dirty="0">
                  <a:solidFill>
                    <a:schemeClr val="tx2"/>
                  </a:solidFill>
                  <a:latin typeface="Times New Roman" panose="02020603050405020304" pitchFamily="18" charset="0"/>
                  <a:sym typeface="Wingdings" panose="05000000000000000000" pitchFamily="2" charset="2"/>
                </a:rPr>
                <a:t>= -v</a:t>
              </a: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2323698B-6E38-4C4B-90D8-DC7780437731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5633684" y="4378278"/>
              <a:ext cx="918510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6" name="Diamond 15">
              <a:extLst>
                <a:ext uri="{FF2B5EF4-FFF2-40B4-BE49-F238E27FC236}">
                  <a16:creationId xmlns:a16="http://schemas.microsoft.com/office/drawing/2014/main" id="{3511D0F7-F65F-4D55-8DD4-EEB50468A0D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 bwMode="auto">
            <a:xfrm>
              <a:off x="6527275" y="4181795"/>
              <a:ext cx="385822" cy="392965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2591CD12-2659-4B2D-8B3D-7AEA48B37BA0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 flipH="1">
              <a:off x="6892843" y="4378277"/>
              <a:ext cx="299420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Straight Arrow Connector 10">
              <a:extLst>
                <a:ext uri="{FF2B5EF4-FFF2-40B4-BE49-F238E27FC236}">
                  <a16:creationId xmlns:a16="http://schemas.microsoft.com/office/drawing/2014/main" id="{BC31CC86-EEC0-49D0-A1D2-DD217D758351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6720186" y="4553110"/>
              <a:ext cx="0" cy="384664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2A9A224B-5363-4B46-8F24-8355F7DD4E75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6466511" y="4939448"/>
              <a:ext cx="507350" cy="464917"/>
              <a:chOff x="1198328" y="4729249"/>
              <a:chExt cx="507350" cy="464917"/>
            </a:xfrm>
          </p:grpSpPr>
          <p:sp>
            <p:nvSpPr>
              <p:cNvPr id="24" name="Flowchart: Connector 23">
                <a:extLst>
                  <a:ext uri="{FF2B5EF4-FFF2-40B4-BE49-F238E27FC236}">
                    <a16:creationId xmlns:a16="http://schemas.microsoft.com/office/drawing/2014/main" id="{579FA780-7044-4804-B418-95F3311BB14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1287059" y="4802553"/>
                <a:ext cx="327949" cy="312517"/>
              </a:xfrm>
              <a:prstGeom prst="flowChartConnector">
                <a:avLst/>
              </a:prstGeom>
              <a:solidFill>
                <a:schemeClr val="tx2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5" name="Flowchart: Connector 24">
                <a:extLst>
                  <a:ext uri="{FF2B5EF4-FFF2-40B4-BE49-F238E27FC236}">
                    <a16:creationId xmlns:a16="http://schemas.microsoft.com/office/drawing/2014/main" id="{EA0F18FC-404C-4671-A981-5CD654E63D5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1198328" y="4729249"/>
                <a:ext cx="507350" cy="464917"/>
              </a:xfrm>
              <a:prstGeom prst="flowChartConnector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763FE6D0-F619-4A9E-9795-230764B72585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 flipH="1" flipV="1">
              <a:off x="6137809" y="1742532"/>
              <a:ext cx="667035" cy="325518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9269E834-78B6-4016-8E99-05ACC1F5820E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 flipV="1">
              <a:off x="6030181" y="5210145"/>
              <a:ext cx="774663" cy="467537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2" name="Rectangle: Single Corner Snipped 21">
              <a:extLst>
                <a:ext uri="{FF2B5EF4-FFF2-40B4-BE49-F238E27FC236}">
                  <a16:creationId xmlns:a16="http://schemas.microsoft.com/office/drawing/2014/main" id="{65F60ABE-3F30-43F2-9DB6-0C66D4CE4C9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 bwMode="auto">
            <a:xfrm>
              <a:off x="4968926" y="1321281"/>
              <a:ext cx="1369670" cy="578734"/>
            </a:xfrm>
            <a:prstGeom prst="snip1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IN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In: Integer  v</a:t>
              </a:r>
              <a:endParaRPr kumimoji="0" lang="en-IN" sz="20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3" name="Rectangle: Single Corner Snipped 22">
              <a:extLst>
                <a:ext uri="{FF2B5EF4-FFF2-40B4-BE49-F238E27FC236}">
                  <a16:creationId xmlns:a16="http://schemas.microsoft.com/office/drawing/2014/main" id="{5ABA5613-2F55-41FC-8918-2AB1E3AB8D9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 bwMode="auto">
            <a:xfrm>
              <a:off x="4993597" y="5605814"/>
              <a:ext cx="1558127" cy="578734"/>
            </a:xfrm>
            <a:prstGeom prst="snip1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IN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return: abs(v)</a:t>
              </a:r>
              <a:endParaRPr kumimoji="0" lang="en-IN" sz="20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EEA686E7-EEA8-4BC0-B7B0-5683A2269507}"/>
              </a:ext>
            </a:extLst>
          </p:cNvPr>
          <p:cNvSpPr txBox="1"/>
          <p:nvPr userDrawn="1"/>
        </p:nvSpPr>
        <p:spPr>
          <a:xfrm>
            <a:off x="8498993" y="2307989"/>
            <a:ext cx="6623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</a:rPr>
              <a:t>v &gt; 0</a:t>
            </a:r>
          </a:p>
        </p:txBody>
      </p:sp>
    </p:spTree>
    <p:extLst>
      <p:ext uri="{BB962C8B-B14F-4D97-AF65-F5344CB8AC3E}">
        <p14:creationId xmlns:p14="http://schemas.microsoft.com/office/powerpoint/2010/main" val="33241425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alf-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35340"/>
            <a:ext cx="4572000" cy="56924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5231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s://www.bits2c.com/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hyperlink" Target="https://www.sdba.info/" TargetMode="Externa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69385" y="304800"/>
            <a:ext cx="837461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Edit Master text styles</a:t>
            </a:r>
          </a:p>
          <a:p>
            <a:pPr lvl="1"/>
            <a:r>
              <a:rPr lang="en-US" altLang="zh-TW" dirty="0"/>
              <a:t>Second level</a:t>
            </a:r>
          </a:p>
          <a:p>
            <a:pPr lvl="2"/>
            <a:r>
              <a:rPr lang="en-US" altLang="zh-TW" dirty="0"/>
              <a:t>Third level</a:t>
            </a:r>
          </a:p>
          <a:p>
            <a:pPr lvl="3"/>
            <a:r>
              <a:rPr lang="en-US" altLang="zh-TW" dirty="0"/>
              <a:t>Fourth level</a:t>
            </a:r>
          </a:p>
          <a:p>
            <a:pPr lvl="4"/>
            <a:r>
              <a:rPr lang="en-US" altLang="zh-TW" dirty="0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©2024 by J. D. White. From Problem Definition to Solution,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12"/>
              </a:rPr>
              <a:t>https://www.sdba.info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and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13"/>
              </a:rPr>
              <a:t>https://www.bits2c.com</a:t>
            </a:r>
            <a:endParaRPr lang="en-US" altLang="zh-TW" sz="900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829808"/>
            <a:ext cx="9144000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11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US" altLang="zh-TW" sz="2000" dirty="0">
                <a:solidFill>
                  <a:schemeClr val="tx2"/>
                </a:solidFill>
                <a:ea typeface="新細明體" panose="02020500000000000000" pitchFamily="18" charset="-120"/>
              </a:rPr>
              <a:t>§3 Algorithms &amp; UML</a:t>
            </a:r>
            <a:endParaRPr lang="en-CA" altLang="en-US" sz="2000" dirty="0">
              <a:solidFill>
                <a:schemeClr val="tx2"/>
              </a:solidFill>
            </a:endParaRPr>
          </a:p>
        </p:txBody>
      </p:sp>
      <p:pic>
        <p:nvPicPr>
          <p:cNvPr id="5" name="Picture 4" descr="A circular black and white circular object with text&#10;&#10;Description automatically generated">
            <a:extLst>
              <a:ext uri="{FF2B5EF4-FFF2-40B4-BE49-F238E27FC236}">
                <a16:creationId xmlns:a16="http://schemas.microsoft.com/office/drawing/2014/main" id="{889C64C7-D5D2-F109-D2C5-F49E0971F84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13" y="57910"/>
            <a:ext cx="698972" cy="6989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0E3872-B852-9190-1B3B-619625494B3D}"/>
              </a:ext>
            </a:extLst>
          </p:cNvPr>
          <p:cNvSpPr txBox="1"/>
          <p:nvPr userDrawn="1"/>
        </p:nvSpPr>
        <p:spPr>
          <a:xfrm>
            <a:off x="228600" y="230187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</a:t>
            </a:r>
            <a:endParaRPr lang="en-US" b="1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674" r:id="rId2"/>
    <p:sldLayoutId id="2147483774" r:id="rId3"/>
    <p:sldLayoutId id="2147483678" r:id="rId4"/>
    <p:sldLayoutId id="2147483679" r:id="rId5"/>
    <p:sldLayoutId id="2147483680" r:id="rId6"/>
    <p:sldLayoutId id="2147483770" r:id="rId7"/>
    <p:sldLayoutId id="2147483783" r:id="rId8"/>
    <p:sldLayoutId id="2147483785" r:id="rId9"/>
    <p:sldLayoutId id="2147483781" r:id="rId10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AA3F2-AE48-4C1A-A904-18C6A84EA4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§3 Algorithms and UML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199B98-7BB6-22AB-CCA0-0FA949C13A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/>
              <a:t>UML: Universal Modelling Language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359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9DFDFF9-7BD3-EBB2-BFF4-E05105A92549}"/>
              </a:ext>
            </a:extLst>
          </p:cNvPr>
          <p:cNvSpPr/>
          <p:nvPr/>
        </p:nvSpPr>
        <p:spPr>
          <a:xfrm>
            <a:off x="-298489" y="5710346"/>
            <a:ext cx="2884211" cy="33841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9ED40F-F308-0BA3-5E83-10DF27119C9D}"/>
              </a:ext>
            </a:extLst>
          </p:cNvPr>
          <p:cNvSpPr/>
          <p:nvPr/>
        </p:nvSpPr>
        <p:spPr>
          <a:xfrm>
            <a:off x="-292179" y="4636497"/>
            <a:ext cx="2884211" cy="34359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54B6BE3-812D-94C5-1262-8D46BE65DDB0}"/>
              </a:ext>
            </a:extLst>
          </p:cNvPr>
          <p:cNvSpPr/>
          <p:nvPr/>
        </p:nvSpPr>
        <p:spPr>
          <a:xfrm>
            <a:off x="-298490" y="2370941"/>
            <a:ext cx="2884212" cy="29311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4D5CCB7-A5A1-0EB2-AB7D-37AB5E9D6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Today’s Class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6DDCE8A-9088-865F-B29E-2C6B02CEFE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CA" dirty="0"/>
              <a:t>Expressing Algorithms in UML (15’)  </a:t>
            </a:r>
            <a:r>
              <a:rPr lang="en-CA" dirty="0">
                <a:solidFill>
                  <a:srgbClr val="00B050"/>
                </a:solidFill>
              </a:rPr>
              <a:t>Teaching Notes §2 (Pg. 4)</a:t>
            </a:r>
          </a:p>
          <a:p>
            <a:r>
              <a:rPr lang="en-CA" dirty="0"/>
              <a:t>Key Symbols for UML diagrams (10’) </a:t>
            </a:r>
            <a:r>
              <a:rPr lang="en-CA" dirty="0">
                <a:solidFill>
                  <a:srgbClr val="00B050"/>
                </a:solidFill>
              </a:rPr>
              <a:t>General Concepts §1 (Pg. 22)</a:t>
            </a:r>
          </a:p>
          <a:p>
            <a:r>
              <a:rPr lang="en-CA" altLang="zh-TW" dirty="0"/>
              <a:t>E.g. 1 Automated Data Processing – Falling Objects (40’) </a:t>
            </a:r>
            <a:r>
              <a:rPr lang="en-CA" dirty="0">
                <a:solidFill>
                  <a:srgbClr val="00B050"/>
                </a:solidFill>
              </a:rPr>
              <a:t>Gravity §2 (Pg. 29)</a:t>
            </a:r>
            <a:endParaRPr lang="en-CA" altLang="zh-TW" dirty="0">
              <a:solidFill>
                <a:srgbClr val="00B050"/>
              </a:solidFill>
            </a:endParaRPr>
          </a:p>
          <a:p>
            <a:pPr lvl="1"/>
            <a:r>
              <a:rPr lang="en-CA" altLang="zh-TW" dirty="0"/>
              <a:t>Review the problem </a:t>
            </a:r>
          </a:p>
          <a:p>
            <a:pPr lvl="1"/>
            <a:r>
              <a:rPr lang="en-CA" altLang="zh-TW" dirty="0"/>
              <a:t>Demo: Drawing the UML by Hand</a:t>
            </a:r>
          </a:p>
          <a:p>
            <a:r>
              <a:rPr lang="en-CA" altLang="zh-TW" dirty="0"/>
              <a:t>Break (10’)</a:t>
            </a:r>
          </a:p>
          <a:p>
            <a:r>
              <a:rPr lang="en-CA" dirty="0"/>
              <a:t>E.g. 2 Simulation – Optical Ray Tracing (20’)</a:t>
            </a:r>
            <a:r>
              <a:rPr lang="en-CA" dirty="0">
                <a:solidFill>
                  <a:srgbClr val="FF0000"/>
                </a:solidFill>
              </a:rPr>
              <a:t> </a:t>
            </a:r>
            <a:r>
              <a:rPr lang="en-CA" dirty="0">
                <a:solidFill>
                  <a:srgbClr val="00B050"/>
                </a:solidFill>
              </a:rPr>
              <a:t>Optics §2 (Pg. 37)</a:t>
            </a:r>
          </a:p>
          <a:p>
            <a:pPr lvl="1"/>
            <a:r>
              <a:rPr lang="en-CA" dirty="0"/>
              <a:t>Review the Problem</a:t>
            </a:r>
          </a:p>
          <a:p>
            <a:pPr lvl="1"/>
            <a:r>
              <a:rPr lang="en-CA" dirty="0"/>
              <a:t>Demo: Drawing the UML by Hand</a:t>
            </a:r>
          </a:p>
          <a:p>
            <a:r>
              <a:rPr lang="en-CA" dirty="0"/>
              <a:t>E.g. 3 Numerical Analysis – Finding a Root (30’)</a:t>
            </a:r>
            <a:r>
              <a:rPr lang="en-CA" dirty="0">
                <a:solidFill>
                  <a:srgbClr val="FF0000"/>
                </a:solidFill>
              </a:rPr>
              <a:t>  </a:t>
            </a:r>
            <a:r>
              <a:rPr lang="en-CA" dirty="0">
                <a:solidFill>
                  <a:srgbClr val="00B050"/>
                </a:solidFill>
              </a:rPr>
              <a:t>Root Finding §2 (Pg. 49)</a:t>
            </a:r>
          </a:p>
          <a:p>
            <a:pPr lvl="1"/>
            <a:r>
              <a:rPr lang="en-CA" dirty="0"/>
              <a:t>Review the Problem</a:t>
            </a:r>
          </a:p>
          <a:p>
            <a:pPr lvl="1"/>
            <a:r>
              <a:rPr lang="en-CA" dirty="0"/>
              <a:t>You Try the UML</a:t>
            </a:r>
          </a:p>
          <a:p>
            <a:pPr lvl="1"/>
            <a:r>
              <a:rPr lang="en-CA" dirty="0"/>
              <a:t>Demo: Drawing the UML by Hand</a:t>
            </a:r>
          </a:p>
          <a:p>
            <a:r>
              <a:rPr lang="en-CA" dirty="0"/>
              <a:t>Break (10’)</a:t>
            </a:r>
          </a:p>
          <a:p>
            <a:pPr lvl="1"/>
            <a:r>
              <a:rPr lang="en-CA" dirty="0"/>
              <a:t>Milestone 2 Rehearsal: Making Waffles </a:t>
            </a:r>
            <a:r>
              <a:rPr lang="en-CA" dirty="0">
                <a:solidFill>
                  <a:srgbClr val="00B050"/>
                </a:solidFill>
              </a:rPr>
              <a:t>Website: Milestone 2 example</a:t>
            </a:r>
          </a:p>
          <a:p>
            <a:pPr lvl="2"/>
            <a:r>
              <a:rPr lang="en-CA" dirty="0"/>
              <a:t>You Try</a:t>
            </a:r>
          </a:p>
          <a:p>
            <a:pPr lvl="2"/>
            <a:r>
              <a:rPr lang="en-CA" dirty="0"/>
              <a:t>Demo: Work through together</a:t>
            </a:r>
          </a:p>
          <a:p>
            <a:r>
              <a:rPr lang="en-CA" dirty="0"/>
              <a:t>Go Home</a:t>
            </a:r>
          </a:p>
          <a:p>
            <a:endParaRPr lang="en-US" dirty="0"/>
          </a:p>
        </p:txBody>
      </p:sp>
      <p:pic>
        <p:nvPicPr>
          <p:cNvPr id="1026" name="Picture 2" descr="Southern breakfast chain Waffle House ...">
            <a:extLst>
              <a:ext uri="{FF2B5EF4-FFF2-40B4-BE49-F238E27FC236}">
                <a16:creationId xmlns:a16="http://schemas.microsoft.com/office/drawing/2014/main" id="{134D160C-0535-48AE-8F2B-FD895811F0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1106" y="5248656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08655EE-3B1A-403C-9B54-2727663798EC}"/>
              </a:ext>
            </a:extLst>
          </p:cNvPr>
          <p:cNvSpPr txBox="1"/>
          <p:nvPr/>
        </p:nvSpPr>
        <p:spPr>
          <a:xfrm>
            <a:off x="4572000" y="5096256"/>
            <a:ext cx="4767072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700" dirty="0"/>
              <a:t>https://www.alreporter.com/2024/06/10/southern-breakfast-chain-waffle-house-announces-company-wide-raises/</a:t>
            </a:r>
            <a:endParaRPr lang="zh-TW" altLang="en-US" sz="700" dirty="0"/>
          </a:p>
        </p:txBody>
      </p:sp>
    </p:spTree>
    <p:extLst>
      <p:ext uri="{BB962C8B-B14F-4D97-AF65-F5344CB8AC3E}">
        <p14:creationId xmlns:p14="http://schemas.microsoft.com/office/powerpoint/2010/main" val="33250722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6FFF3-8EF5-B874-5892-E3B095221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/>
          <a:lstStyle/>
          <a:p>
            <a:r>
              <a:rPr lang="en-CA" dirty="0"/>
              <a:t>Definition of Algorithm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CC1E3F-CC0C-8684-6332-6689B985117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0014" y="1006475"/>
            <a:ext cx="8932892" cy="5294313"/>
          </a:xfrm>
        </p:spPr>
        <p:txBody>
          <a:bodyPr/>
          <a:lstStyle/>
          <a:p>
            <a:r>
              <a:rPr lang="en-US" dirty="0"/>
              <a:t>A finite sequence of steps,</a:t>
            </a:r>
          </a:p>
          <a:p>
            <a:r>
              <a:rPr lang="en-US" dirty="0"/>
              <a:t>	each step consisting of a number of operations,</a:t>
            </a:r>
          </a:p>
          <a:p>
            <a:r>
              <a:rPr lang="en-US" dirty="0"/>
              <a:t>		each operation</a:t>
            </a:r>
          </a:p>
          <a:p>
            <a:r>
              <a:rPr lang="en-US" dirty="0"/>
              <a:t>			1. is rigorously defined and unambiguous</a:t>
            </a:r>
          </a:p>
          <a:p>
            <a:r>
              <a:rPr lang="en-US" dirty="0"/>
              <a:t>			2. can be executed by a machine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4878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6D3D4-77CA-4644-A880-96BD09BD4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Example: Problem Statement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B934EA-ABDE-49E2-90DD-64E6722476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Input 1 integer</a:t>
            </a:r>
          </a:p>
          <a:p>
            <a:r>
              <a:rPr lang="en-US" dirty="0"/>
              <a:t>Calculate the absolute value</a:t>
            </a:r>
          </a:p>
          <a:p>
            <a:r>
              <a:rPr lang="en-US" dirty="0"/>
              <a:t>E.g. a</a:t>
            </a:r>
          </a:p>
          <a:p>
            <a:pPr lvl="1"/>
            <a:r>
              <a:rPr lang="en-US" dirty="0"/>
              <a:t>	Input: 	+7</a:t>
            </a:r>
          </a:p>
          <a:p>
            <a:pPr lvl="1"/>
            <a:r>
              <a:rPr lang="en-US" dirty="0"/>
              <a:t>	Return: 	+7</a:t>
            </a:r>
          </a:p>
          <a:p>
            <a:r>
              <a:rPr lang="en-US" dirty="0"/>
              <a:t>E.g. b</a:t>
            </a:r>
          </a:p>
          <a:p>
            <a:pPr lvl="1"/>
            <a:r>
              <a:rPr lang="en-US" dirty="0"/>
              <a:t>	Input: 	-11</a:t>
            </a:r>
          </a:p>
          <a:p>
            <a:pPr lvl="1"/>
            <a:r>
              <a:rPr lang="en-US" dirty="0"/>
              <a:t>	Return: 	+11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20485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5580C-FDB2-4044-BDFC-A36C57173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09944"/>
            <a:ext cx="8513762" cy="549275"/>
          </a:xfrm>
        </p:spPr>
        <p:txBody>
          <a:bodyPr/>
          <a:lstStyle/>
          <a:p>
            <a:r>
              <a:rPr lang="en-US" dirty="0"/>
              <a:t>Pseudo-Code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976F73-8757-2995-3009-29AA4BE7F5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" y="914400"/>
            <a:ext cx="4422775" cy="457200"/>
          </a:xfrm>
        </p:spPr>
        <p:txBody>
          <a:bodyPr/>
          <a:lstStyle/>
          <a:p>
            <a:r>
              <a:rPr lang="en-CA" dirty="0"/>
              <a:t>Item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DE18C-001D-4CE3-BD4E-D4343BBE1A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200" y="1371600"/>
            <a:ext cx="4422775" cy="5257800"/>
          </a:xfrm>
        </p:spPr>
        <p:txBody>
          <a:bodyPr/>
          <a:lstStyle/>
          <a:p>
            <a:r>
              <a:rPr lang="en-US"/>
              <a:t>Algorithm:</a:t>
            </a:r>
          </a:p>
          <a:p>
            <a:r>
              <a:rPr lang="en-US"/>
              <a:t>Purpose:</a:t>
            </a:r>
          </a:p>
          <a:p>
            <a:r>
              <a:rPr lang="en-US"/>
              <a:t>Pre:</a:t>
            </a:r>
          </a:p>
          <a:p>
            <a:r>
              <a:rPr lang="en-US"/>
              <a:t>Post:</a:t>
            </a:r>
          </a:p>
          <a:p>
            <a:r>
              <a:rPr lang="en-US"/>
              <a:t>Return:</a:t>
            </a:r>
          </a:p>
          <a:p>
            <a:r>
              <a:rPr lang="en-US"/>
              <a:t>Steps: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4AFFA9-1203-B17A-D5D1-C9D46599A5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914400"/>
            <a:ext cx="4362450" cy="457200"/>
          </a:xfrm>
        </p:spPr>
        <p:txBody>
          <a:bodyPr/>
          <a:lstStyle/>
          <a:p>
            <a:r>
              <a:rPr lang="en-CA" dirty="0"/>
              <a:t>This Case</a:t>
            </a:r>
            <a:endParaRPr lang="en-US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5511FDE1-7508-9FF2-D9E2-BFEBB8BB9EE0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CA" dirty="0" err="1"/>
              <a:t>absoluteValue</a:t>
            </a:r>
            <a:r>
              <a:rPr lang="en-CA" dirty="0"/>
              <a:t>(v)</a:t>
            </a:r>
          </a:p>
          <a:p>
            <a:r>
              <a:rPr lang="en-CA" dirty="0"/>
              <a:t>To take absolute value</a:t>
            </a:r>
          </a:p>
          <a:p>
            <a:r>
              <a:rPr lang="en-CA" dirty="0"/>
              <a:t>One integer (v)</a:t>
            </a:r>
          </a:p>
          <a:p>
            <a:r>
              <a:rPr lang="en-CA" dirty="0"/>
              <a:t>None</a:t>
            </a:r>
          </a:p>
          <a:p>
            <a:r>
              <a:rPr lang="en-CA" dirty="0"/>
              <a:t>|value|</a:t>
            </a:r>
          </a:p>
          <a:p>
            <a:r>
              <a:rPr lang="en-CA" dirty="0"/>
              <a:t>If(value&gt;0)return(+v); else return(-v);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774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10">
            <a:extLst>
              <a:ext uri="{FF2B5EF4-FFF2-40B4-BE49-F238E27FC236}">
                <a16:creationId xmlns:a16="http://schemas.microsoft.com/office/drawing/2014/main" id="{473E78B3-393D-AFDF-2455-F8A470CA1B5B}"/>
              </a:ext>
            </a:extLst>
          </p:cNvPr>
          <p:cNvCxnSpPr>
            <a:cxnSpLocks/>
          </p:cNvCxnSpPr>
          <p:nvPr/>
        </p:nvCxnSpPr>
        <p:spPr bwMode="auto">
          <a:xfrm flipH="1">
            <a:off x="5737491" y="3959868"/>
            <a:ext cx="991799" cy="736351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2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119381A-513D-46F8-85E1-F63DFC278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Unified Modelling Language</a:t>
            </a:r>
          </a:p>
        </p:txBody>
      </p:sp>
      <p:sp>
        <p:nvSpPr>
          <p:cNvPr id="21" name="Flowchart: Connector 20">
            <a:extLst>
              <a:ext uri="{FF2B5EF4-FFF2-40B4-BE49-F238E27FC236}">
                <a16:creationId xmlns:a16="http://schemas.microsoft.com/office/drawing/2014/main" id="{57F8AFF9-CBC5-43FC-BD12-5FAF36A1D092}"/>
              </a:ext>
            </a:extLst>
          </p:cNvPr>
          <p:cNvSpPr/>
          <p:nvPr/>
        </p:nvSpPr>
        <p:spPr bwMode="auto">
          <a:xfrm>
            <a:off x="990600" y="1092013"/>
            <a:ext cx="608992" cy="580335"/>
          </a:xfrm>
          <a:prstGeom prst="flowChartConnector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22" name="Straight Arrow Connector 10">
            <a:extLst>
              <a:ext uri="{FF2B5EF4-FFF2-40B4-BE49-F238E27FC236}">
                <a16:creationId xmlns:a16="http://schemas.microsoft.com/office/drawing/2014/main" id="{2F7DBB37-55E3-4800-BCA7-3221136FDA5F}"/>
              </a:ext>
            </a:extLst>
          </p:cNvPr>
          <p:cNvCxnSpPr>
            <a:cxnSpLocks/>
          </p:cNvCxnSpPr>
          <p:nvPr/>
        </p:nvCxnSpPr>
        <p:spPr bwMode="auto">
          <a:xfrm>
            <a:off x="1293296" y="2051397"/>
            <a:ext cx="0" cy="1021415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60AF487-8839-43CB-92D5-A44A63608941}"/>
              </a:ext>
            </a:extLst>
          </p:cNvPr>
          <p:cNvGrpSpPr/>
          <p:nvPr/>
        </p:nvGrpSpPr>
        <p:grpSpPr>
          <a:xfrm>
            <a:off x="822229" y="3352528"/>
            <a:ext cx="942134" cy="863337"/>
            <a:chOff x="1198328" y="4746501"/>
            <a:chExt cx="507350" cy="464917"/>
          </a:xfrm>
        </p:grpSpPr>
        <p:sp>
          <p:nvSpPr>
            <p:cNvPr id="24" name="Flowchart: Connector 23">
              <a:extLst>
                <a:ext uri="{FF2B5EF4-FFF2-40B4-BE49-F238E27FC236}">
                  <a16:creationId xmlns:a16="http://schemas.microsoft.com/office/drawing/2014/main" id="{A72CF255-290E-48C5-B6FE-62E214C5FE19}"/>
                </a:ext>
              </a:extLst>
            </p:cNvPr>
            <p:cNvSpPr/>
            <p:nvPr/>
          </p:nvSpPr>
          <p:spPr bwMode="auto">
            <a:xfrm>
              <a:off x="1287059" y="4819805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5" name="Flowchart: Connector 24">
              <a:extLst>
                <a:ext uri="{FF2B5EF4-FFF2-40B4-BE49-F238E27FC236}">
                  <a16:creationId xmlns:a16="http://schemas.microsoft.com/office/drawing/2014/main" id="{ED0B4EC6-BE65-44DF-B310-2BE70B45BD92}"/>
                </a:ext>
              </a:extLst>
            </p:cNvPr>
            <p:cNvSpPr/>
            <p:nvPr/>
          </p:nvSpPr>
          <p:spPr bwMode="auto">
            <a:xfrm>
              <a:off x="1198328" y="4746501"/>
              <a:ext cx="507350" cy="464917"/>
            </a:xfrm>
            <a:prstGeom prst="flowChartConnector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4E83D4F3-F5C7-480F-8A16-B8E8421D4482}"/>
              </a:ext>
            </a:extLst>
          </p:cNvPr>
          <p:cNvSpPr/>
          <p:nvPr/>
        </p:nvSpPr>
        <p:spPr bwMode="auto">
          <a:xfrm>
            <a:off x="272689" y="4514530"/>
            <a:ext cx="2041213" cy="858915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N" sz="3200" dirty="0">
                <a:solidFill>
                  <a:schemeClr val="tx2"/>
                </a:solidFill>
                <a:latin typeface="Times New Roman" panose="02020603050405020304" pitchFamily="18" charset="0"/>
              </a:rPr>
              <a:t>Activity</a:t>
            </a:r>
            <a:endParaRPr kumimoji="0" lang="en-IN" sz="3200" b="0" i="0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8" name="Diamond 27">
            <a:extLst>
              <a:ext uri="{FF2B5EF4-FFF2-40B4-BE49-F238E27FC236}">
                <a16:creationId xmlns:a16="http://schemas.microsoft.com/office/drawing/2014/main" id="{71D1384F-30B8-4D5B-92BD-71B2BD39F102}"/>
              </a:ext>
            </a:extLst>
          </p:cNvPr>
          <p:cNvSpPr/>
          <p:nvPr/>
        </p:nvSpPr>
        <p:spPr bwMode="auto">
          <a:xfrm>
            <a:off x="935066" y="5648814"/>
            <a:ext cx="716460" cy="729724"/>
          </a:xfrm>
          <a:prstGeom prst="diamond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FC72EECF-ED48-42F8-A28B-67F0062E1EB9}"/>
              </a:ext>
            </a:extLst>
          </p:cNvPr>
          <p:cNvCxnSpPr>
            <a:cxnSpLocks/>
          </p:cNvCxnSpPr>
          <p:nvPr/>
        </p:nvCxnSpPr>
        <p:spPr bwMode="auto">
          <a:xfrm flipH="1">
            <a:off x="5403397" y="1442951"/>
            <a:ext cx="2743200" cy="0"/>
          </a:xfrm>
          <a:prstGeom prst="line">
            <a:avLst/>
          </a:prstGeom>
          <a:solidFill>
            <a:schemeClr val="accent1"/>
          </a:solidFill>
          <a:ln w="1079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0" name="Rectangle: Single Corner Snipped 29">
            <a:extLst>
              <a:ext uri="{FF2B5EF4-FFF2-40B4-BE49-F238E27FC236}">
                <a16:creationId xmlns:a16="http://schemas.microsoft.com/office/drawing/2014/main" id="{47C95400-EFFD-46A0-A193-BE6DD58D4E00}"/>
              </a:ext>
            </a:extLst>
          </p:cNvPr>
          <p:cNvSpPr/>
          <p:nvPr/>
        </p:nvSpPr>
        <p:spPr bwMode="auto">
          <a:xfrm>
            <a:off x="6485122" y="3390029"/>
            <a:ext cx="2102861" cy="888533"/>
          </a:xfrm>
          <a:prstGeom prst="snip1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N" sz="3200" dirty="0">
                <a:solidFill>
                  <a:schemeClr val="tx2"/>
                </a:solidFill>
                <a:latin typeface="Times New Roman" panose="02020603050405020304" pitchFamily="18" charset="0"/>
              </a:rPr>
              <a:t>Comment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EA5EE25-FC45-464A-A3B6-188061002430}"/>
              </a:ext>
            </a:extLst>
          </p:cNvPr>
          <p:cNvSpPr/>
          <p:nvPr/>
        </p:nvSpPr>
        <p:spPr>
          <a:xfrm>
            <a:off x="2433936" y="1085516"/>
            <a:ext cx="95891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</a:rPr>
              <a:t>Start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7439FB4-773A-49E1-A589-EC39224448DB}"/>
              </a:ext>
            </a:extLst>
          </p:cNvPr>
          <p:cNvSpPr/>
          <p:nvPr/>
        </p:nvSpPr>
        <p:spPr>
          <a:xfrm>
            <a:off x="2433936" y="2122712"/>
            <a:ext cx="185659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</a:rPr>
              <a:t>Transition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8CF7880-1034-485D-9A2D-03441CF10738}"/>
              </a:ext>
            </a:extLst>
          </p:cNvPr>
          <p:cNvSpPr/>
          <p:nvPr/>
        </p:nvSpPr>
        <p:spPr>
          <a:xfrm>
            <a:off x="2527415" y="3486594"/>
            <a:ext cx="8451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</a:rPr>
              <a:t>End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B4BBA92-466B-49AB-AC68-1F34D700D2A6}"/>
              </a:ext>
            </a:extLst>
          </p:cNvPr>
          <p:cNvSpPr/>
          <p:nvPr/>
        </p:nvSpPr>
        <p:spPr>
          <a:xfrm>
            <a:off x="1764363" y="5543097"/>
            <a:ext cx="4029245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</a:rPr>
              <a:t>Branch(Split) or Merge</a:t>
            </a:r>
          </a:p>
          <a:p>
            <a:pPr algn="ctr"/>
            <a:r>
              <a:rPr lang="en-US" sz="3200" dirty="0">
                <a:solidFill>
                  <a:schemeClr val="tx2"/>
                </a:solidFill>
              </a:rPr>
              <a:t>(Decisions)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625B76F-937D-4F3F-B5AC-555BE38713F0}"/>
              </a:ext>
            </a:extLst>
          </p:cNvPr>
          <p:cNvSpPr/>
          <p:nvPr/>
        </p:nvSpPr>
        <p:spPr>
          <a:xfrm>
            <a:off x="5069241" y="1585294"/>
            <a:ext cx="3411511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</a:rPr>
              <a:t>Fork or Join</a:t>
            </a:r>
          </a:p>
          <a:p>
            <a:pPr algn="ctr"/>
            <a:r>
              <a:rPr lang="en-US" sz="3200" dirty="0">
                <a:solidFill>
                  <a:schemeClr val="tx2"/>
                </a:solidFill>
              </a:rPr>
              <a:t>(Parallel Processes)</a:t>
            </a:r>
          </a:p>
        </p:txBody>
      </p:sp>
    </p:spTree>
    <p:extLst>
      <p:ext uri="{BB962C8B-B14F-4D97-AF65-F5344CB8AC3E}">
        <p14:creationId xmlns:p14="http://schemas.microsoft.com/office/powerpoint/2010/main" val="35975712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DE9840E-5AC5-4B96-8E38-1BF9A0956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UML, e.g. Absolute Value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9C5C36-A86F-4F58-82E8-6DEB4A429AB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05083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3B148E0-8DB9-4D2A-B738-ACAFC7FD5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 in Assembler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B56FBB3-9A74-40BE-914D-E2B4F02C5FB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; assume: integer in 2s comp format, R0=0</a:t>
            </a:r>
          </a:p>
          <a:p>
            <a:r>
              <a:rPr lang="en-US" dirty="0"/>
              <a:t>01 INC   R0	     ; Put 1 in R0</a:t>
            </a:r>
          </a:p>
          <a:p>
            <a:r>
              <a:rPr lang="en-US" dirty="0"/>
              <a:t>02 CSHFT R0 0	     ; Move 1 to MSB(sign bit)</a:t>
            </a:r>
          </a:p>
          <a:p>
            <a:r>
              <a:rPr lang="en-US" dirty="0"/>
              <a:t>03 LOAD  R1 MEF     ; Input number (keyboard)</a:t>
            </a:r>
          </a:p>
          <a:p>
            <a:r>
              <a:rPr lang="en-US" dirty="0"/>
              <a:t>04 AND   R2 = R0+R1 ; Check Sign Bit</a:t>
            </a:r>
          </a:p>
          <a:p>
            <a:r>
              <a:rPr lang="en-US" dirty="0"/>
              <a:t>05 JUMP  R2 M09     ; If +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goto</a:t>
            </a:r>
            <a:r>
              <a:rPr lang="en-US" dirty="0"/>
              <a:t> line 9</a:t>
            </a:r>
          </a:p>
          <a:p>
            <a:r>
              <a:rPr lang="en-US" dirty="0"/>
              <a:t>07 NOT   R1         ; 2s comp</a:t>
            </a:r>
          </a:p>
          <a:p>
            <a:r>
              <a:rPr lang="en-US" dirty="0"/>
              <a:t>08 INC   R1		</a:t>
            </a:r>
          </a:p>
          <a:p>
            <a:r>
              <a:rPr lang="en-US" dirty="0"/>
              <a:t>09 SAVE	  MFF R1     ; Print result</a:t>
            </a:r>
          </a:p>
          <a:p>
            <a:r>
              <a:rPr lang="en-US" dirty="0"/>
              <a:t>10 HALT</a:t>
            </a:r>
          </a:p>
        </p:txBody>
      </p:sp>
    </p:spTree>
    <p:extLst>
      <p:ext uri="{BB962C8B-B14F-4D97-AF65-F5344CB8AC3E}">
        <p14:creationId xmlns:p14="http://schemas.microsoft.com/office/powerpoint/2010/main" val="38601768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8E7E5-759F-DF09-D4D4-4D5ED7D58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Implementation in Other Languages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EC64C8-E6EC-7307-230E-7C17AC087898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 lang="en-US" sz="1800" dirty="0">
                <a:solidFill>
                  <a:srgbClr val="000000"/>
                </a:solidFill>
              </a:rPr>
              <a:t>/* </a:t>
            </a:r>
            <a:r>
              <a:rPr lang="en-US" sz="1800" dirty="0" err="1">
                <a:solidFill>
                  <a:srgbClr val="000000"/>
                </a:solidFill>
              </a:rPr>
              <a:t>Javascript</a:t>
            </a:r>
            <a:r>
              <a:rPr lang="en-US" sz="1800" dirty="0">
                <a:solidFill>
                  <a:srgbClr val="000000"/>
                </a:solidFill>
              </a:rPr>
              <a:t> function </a:t>
            </a:r>
            <a:r>
              <a:rPr lang="en-US" dirty="0">
                <a:solidFill>
                  <a:srgbClr val="000000"/>
                </a:solidFill>
              </a:rPr>
              <a:t>v =</a:t>
            </a:r>
            <a:r>
              <a:rPr lang="en-US" sz="1800" dirty="0">
                <a:solidFill>
                  <a:srgbClr val="000000"/>
                </a:solidFill>
              </a:rPr>
              <a:t>|v| */</a:t>
            </a:r>
          </a:p>
          <a:p>
            <a:pPr lvl="0"/>
            <a:r>
              <a:rPr lang="en-US" sz="1800" dirty="0">
                <a:solidFill>
                  <a:srgbClr val="FF0000"/>
                </a:solidFill>
              </a:rPr>
              <a:t>function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absoluteValue</a:t>
            </a:r>
            <a:r>
              <a:rPr lang="en-US" sz="1800" dirty="0">
                <a:solidFill>
                  <a:srgbClr val="000000"/>
                </a:solidFill>
              </a:rPr>
              <a:t>(v) </a:t>
            </a:r>
            <a:r>
              <a:rPr lang="en-US" sz="1800" dirty="0">
                <a:solidFill>
                  <a:srgbClr val="FF0000"/>
                </a:solidFill>
              </a:rPr>
              <a:t>{</a:t>
            </a:r>
          </a:p>
          <a:p>
            <a:pPr lvl="0"/>
            <a:r>
              <a:rPr lang="en-US" sz="1800" dirty="0">
                <a:solidFill>
                  <a:srgbClr val="000000"/>
                </a:solidFill>
              </a:rPr>
              <a:t>    if (v &gt; 0)</a:t>
            </a:r>
          </a:p>
          <a:p>
            <a:pPr lvl="0"/>
            <a:r>
              <a:rPr lang="en-US" sz="1800" dirty="0">
                <a:solidFill>
                  <a:srgbClr val="000000"/>
                </a:solidFill>
              </a:rPr>
              <a:t>	return +v</a:t>
            </a:r>
            <a:r>
              <a:rPr lang="en-US" sz="1800" dirty="0">
                <a:solidFill>
                  <a:srgbClr val="FF0000"/>
                </a:solidFill>
              </a:rPr>
              <a:t>;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</a:p>
          <a:p>
            <a:pPr lvl="0"/>
            <a:r>
              <a:rPr lang="en-US" sz="1800" dirty="0">
                <a:solidFill>
                  <a:srgbClr val="000000"/>
                </a:solidFill>
              </a:rPr>
              <a:t>    else</a:t>
            </a:r>
          </a:p>
          <a:p>
            <a:r>
              <a:rPr lang="en-US" sz="1800" dirty="0">
                <a:solidFill>
                  <a:srgbClr val="000000"/>
                </a:solidFill>
              </a:rPr>
              <a:t>        	return -v</a:t>
            </a:r>
            <a:r>
              <a:rPr lang="en-US" dirty="0">
                <a:solidFill>
                  <a:srgbClr val="FF0000"/>
                </a:solidFill>
              </a:rPr>
              <a:t>; </a:t>
            </a:r>
            <a:r>
              <a:rPr lang="en-US" sz="1800" dirty="0">
                <a:solidFill>
                  <a:srgbClr val="000000"/>
                </a:solidFill>
              </a:rPr>
              <a:t> // Convert negative to positive</a:t>
            </a:r>
          </a:p>
          <a:p>
            <a:pPr lvl="0"/>
            <a:r>
              <a:rPr lang="en-US" dirty="0">
                <a:solidFill>
                  <a:srgbClr val="FF0000"/>
                </a:solidFill>
              </a:rPr>
              <a:t>}</a:t>
            </a:r>
            <a:endParaRPr lang="en-US" sz="1800" dirty="0">
              <a:solidFill>
                <a:srgbClr val="000000"/>
              </a:solidFill>
            </a:endParaRPr>
          </a:p>
          <a:p>
            <a:r>
              <a:rPr lang="en-US" sz="1800" dirty="0"/>
              <a:t>"""</a:t>
            </a:r>
            <a:r>
              <a:rPr lang="en-US" dirty="0"/>
              <a:t> Python </a:t>
            </a:r>
            <a:r>
              <a:rPr lang="en-US" sz="1800" dirty="0"/>
              <a:t>Function </a:t>
            </a:r>
            <a:r>
              <a:rPr lang="en-US" dirty="0">
                <a:solidFill>
                  <a:srgbClr val="000000"/>
                </a:solidFill>
              </a:rPr>
              <a:t>v =</a:t>
            </a:r>
            <a:r>
              <a:rPr lang="en-US" sz="1800" dirty="0">
                <a:solidFill>
                  <a:srgbClr val="000000"/>
                </a:solidFill>
              </a:rPr>
              <a:t>|v| </a:t>
            </a:r>
            <a:r>
              <a:rPr lang="en-US" sz="1800" dirty="0"/>
              <a:t>"""</a:t>
            </a:r>
          </a:p>
          <a:p>
            <a:r>
              <a:rPr lang="en-US" sz="1800" dirty="0">
                <a:solidFill>
                  <a:srgbClr val="FF0000"/>
                </a:solidFill>
              </a:rPr>
              <a:t>def</a:t>
            </a:r>
            <a:r>
              <a:rPr lang="en-US" sz="1800" dirty="0"/>
              <a:t> </a:t>
            </a:r>
            <a:r>
              <a:rPr lang="en-US" sz="1800" dirty="0" err="1"/>
              <a:t>absoluteValue</a:t>
            </a:r>
            <a:r>
              <a:rPr lang="en-US" sz="1800" dirty="0"/>
              <a:t>(v)</a:t>
            </a:r>
            <a:r>
              <a:rPr lang="en-US" sz="1800" dirty="0">
                <a:solidFill>
                  <a:srgbClr val="FF0000"/>
                </a:solidFill>
              </a:rPr>
              <a:t>:</a:t>
            </a:r>
          </a:p>
          <a:p>
            <a:r>
              <a:rPr lang="en-US" sz="1800" dirty="0"/>
              <a:t>    if v &gt; 0</a:t>
            </a:r>
            <a:r>
              <a:rPr lang="en-US" sz="1800" dirty="0">
                <a:solidFill>
                  <a:srgbClr val="FF0000"/>
                </a:solidFill>
              </a:rPr>
              <a:t>:</a:t>
            </a:r>
          </a:p>
          <a:p>
            <a:r>
              <a:rPr lang="en-US" sz="1800" dirty="0"/>
              <a:t>        return +v</a:t>
            </a:r>
          </a:p>
          <a:p>
            <a:r>
              <a:rPr lang="en-US" sz="1800" dirty="0"/>
              <a:t>    else</a:t>
            </a:r>
            <a:r>
              <a:rPr lang="en-US" sz="1800" dirty="0">
                <a:solidFill>
                  <a:srgbClr val="FF0000"/>
                </a:solidFill>
              </a:rPr>
              <a:t>:</a:t>
            </a:r>
          </a:p>
          <a:p>
            <a:r>
              <a:rPr lang="en-US" sz="1800" dirty="0"/>
              <a:t>        return -v # Convert negative to positive</a:t>
            </a:r>
          </a:p>
          <a:p>
            <a:endParaRPr lang="en-US" dirty="0"/>
          </a:p>
          <a:p>
            <a:r>
              <a:rPr lang="en-US" dirty="0"/>
              <a:t>/* ANSI-C function v =|v| */</a:t>
            </a:r>
          </a:p>
          <a:p>
            <a:r>
              <a:rPr lang="en-US" dirty="0">
                <a:solidFill>
                  <a:srgbClr val="FF0000"/>
                </a:solidFill>
              </a:rPr>
              <a:t>int</a:t>
            </a:r>
            <a:r>
              <a:rPr lang="en-US" dirty="0"/>
              <a:t> </a:t>
            </a:r>
            <a:r>
              <a:rPr lang="en-US" dirty="0" err="1"/>
              <a:t>absoluteValue</a:t>
            </a:r>
            <a:r>
              <a:rPr lang="en-US" dirty="0"/>
              <a:t>(int v) </a:t>
            </a:r>
            <a:r>
              <a:rPr lang="en-US" dirty="0">
                <a:solidFill>
                  <a:srgbClr val="FF0000"/>
                </a:solidFill>
              </a:rPr>
              <a:t>{</a:t>
            </a:r>
          </a:p>
          <a:p>
            <a:r>
              <a:rPr lang="en-US" dirty="0"/>
              <a:t>    if (v &gt; 0) </a:t>
            </a:r>
          </a:p>
          <a:p>
            <a:r>
              <a:rPr lang="en-US" dirty="0"/>
              <a:t>        return +v</a:t>
            </a:r>
            <a:r>
              <a:rPr lang="en-US" dirty="0">
                <a:solidFill>
                  <a:srgbClr val="FF0000"/>
                </a:solidFill>
              </a:rPr>
              <a:t>;</a:t>
            </a:r>
            <a:r>
              <a:rPr lang="en-US" dirty="0"/>
              <a:t> </a:t>
            </a:r>
          </a:p>
          <a:p>
            <a:r>
              <a:rPr lang="en-US" dirty="0"/>
              <a:t>    else </a:t>
            </a:r>
          </a:p>
          <a:p>
            <a:r>
              <a:rPr lang="en-US" dirty="0"/>
              <a:t>        return -v</a:t>
            </a:r>
            <a:r>
              <a:rPr lang="en-US" dirty="0">
                <a:solidFill>
                  <a:srgbClr val="FF0000"/>
                </a:solidFill>
              </a:rPr>
              <a:t>;</a:t>
            </a:r>
            <a:r>
              <a:rPr lang="en-US" dirty="0"/>
              <a:t> // Convert negative to positive</a:t>
            </a:r>
          </a:p>
          <a:p>
            <a:r>
              <a:rPr lang="en-US" dirty="0">
                <a:solidFill>
                  <a:srgbClr val="FF0000"/>
                </a:solidFill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0201658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CF4-1595-0557-2D3E-C4914EEF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195194FF-16E7-8B24-F9BC-88C37C7AA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Flow in UML: Beginning to End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74C2B1-0A8D-42B0-9524-5E298AF4A42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935038"/>
            <a:ext cx="4572000" cy="5692775"/>
          </a:xfrm>
        </p:spPr>
        <p:txBody>
          <a:bodyPr/>
          <a:lstStyle/>
          <a:p>
            <a:r>
              <a:rPr lang="en-US" dirty="0"/>
              <a:t>From Beginning to End</a:t>
            </a:r>
          </a:p>
          <a:p>
            <a:r>
              <a:rPr lang="en-US" dirty="0"/>
              <a:t>In Between</a:t>
            </a:r>
          </a:p>
          <a:p>
            <a:pPr lvl="1"/>
            <a:r>
              <a:rPr lang="en-US" dirty="0"/>
              <a:t>Sequence (Linear)</a:t>
            </a:r>
          </a:p>
          <a:p>
            <a:pPr lvl="1"/>
            <a:r>
              <a:rPr lang="en-US" dirty="0"/>
              <a:t>Decision (Conditional)</a:t>
            </a:r>
          </a:p>
          <a:p>
            <a:pPr lvl="1"/>
            <a:r>
              <a:rPr lang="en-US" dirty="0"/>
              <a:t>Repetition (loops)</a:t>
            </a:r>
          </a:p>
          <a:p>
            <a:pPr lvl="1"/>
            <a:r>
              <a:rPr lang="en-US" dirty="0"/>
              <a:t>Parallel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73C647F-E0BA-1E93-C29C-F6BC477588AF}"/>
              </a:ext>
            </a:extLst>
          </p:cNvPr>
          <p:cNvGrpSpPr/>
          <p:nvPr/>
        </p:nvGrpSpPr>
        <p:grpSpPr>
          <a:xfrm>
            <a:off x="6068663" y="1157945"/>
            <a:ext cx="1866208" cy="5171097"/>
            <a:chOff x="7165093" y="1615145"/>
            <a:chExt cx="507350" cy="1352309"/>
          </a:xfrm>
        </p:grpSpPr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5C43BE3C-63DB-4F6C-8A30-8CD06B700FE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418769" y="1923804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" name="Flowchart: Connector 4">
              <a:extLst>
                <a:ext uri="{FF2B5EF4-FFF2-40B4-BE49-F238E27FC236}">
                  <a16:creationId xmlns:a16="http://schemas.microsoft.com/office/drawing/2014/main" id="{F6815F0F-6693-4D39-A345-EACC566592A6}"/>
                </a:ext>
              </a:extLst>
            </p:cNvPr>
            <p:cNvSpPr/>
            <p:nvPr/>
          </p:nvSpPr>
          <p:spPr bwMode="auto">
            <a:xfrm>
              <a:off x="7254794" y="1615145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E66734F6-0B56-4BF3-8577-A97650044859}"/>
                </a:ext>
              </a:extLst>
            </p:cNvPr>
            <p:cNvGrpSpPr/>
            <p:nvPr/>
          </p:nvGrpSpPr>
          <p:grpSpPr>
            <a:xfrm>
              <a:off x="7165093" y="2502537"/>
              <a:ext cx="507350" cy="464917"/>
              <a:chOff x="1198328" y="4746501"/>
              <a:chExt cx="507350" cy="464917"/>
            </a:xfrm>
          </p:grpSpPr>
          <p:sp>
            <p:nvSpPr>
              <p:cNvPr id="7" name="Flowchart: Connector 6">
                <a:extLst>
                  <a:ext uri="{FF2B5EF4-FFF2-40B4-BE49-F238E27FC236}">
                    <a16:creationId xmlns:a16="http://schemas.microsoft.com/office/drawing/2014/main" id="{76E2C6B0-456D-4018-8C11-1B423FBA0AF8}"/>
                  </a:ext>
                </a:extLst>
              </p:cNvPr>
              <p:cNvSpPr/>
              <p:nvPr/>
            </p:nvSpPr>
            <p:spPr bwMode="auto">
              <a:xfrm>
                <a:off x="1287059" y="4819805"/>
                <a:ext cx="327949" cy="312517"/>
              </a:xfrm>
              <a:prstGeom prst="flowChartConnector">
                <a:avLst/>
              </a:prstGeom>
              <a:solidFill>
                <a:schemeClr val="tx2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" name="Flowchart: Connector 7">
                <a:extLst>
                  <a:ext uri="{FF2B5EF4-FFF2-40B4-BE49-F238E27FC236}">
                    <a16:creationId xmlns:a16="http://schemas.microsoft.com/office/drawing/2014/main" id="{030C5BB7-FE3B-4C04-B74C-858172F2A5AB}"/>
                  </a:ext>
                </a:extLst>
              </p:cNvPr>
              <p:cNvSpPr/>
              <p:nvPr/>
            </p:nvSpPr>
            <p:spPr bwMode="auto">
              <a:xfrm>
                <a:off x="1198328" y="4746501"/>
                <a:ext cx="507350" cy="464917"/>
              </a:xfrm>
              <a:prstGeom prst="flowChartConnector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2" name="Oval 1">
            <a:extLst>
              <a:ext uri="{FF2B5EF4-FFF2-40B4-BE49-F238E27FC236}">
                <a16:creationId xmlns:a16="http://schemas.microsoft.com/office/drawing/2014/main" id="{91074A19-F16F-94CB-FB55-B331CDA37ECD}"/>
              </a:ext>
            </a:extLst>
          </p:cNvPr>
          <p:cNvSpPr/>
          <p:nvPr/>
        </p:nvSpPr>
        <p:spPr bwMode="auto">
          <a:xfrm>
            <a:off x="6847956" y="1560645"/>
            <a:ext cx="300487" cy="300487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1174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56 -0.04051 L 0.00278 0.13865 L -0.00469 0.14166 L 0.00816 0.14699 L -0.0007 0.15231 L 0.00555 0.15995 L -0.0007 0.17523 L 0.00642 0.1824 L 0.00364 0.39074 L -0.0059 0.39838 L 0.01041 0.40717 L -0.00504 0.41481 L 0.00903 0.42268 L -0.00122 0.42916 L 0.00364 0.4368 C 0.00382 0.48796 0.00399 0.53912 0.00416 0.59027 L 0.00416 0.5905 " pathEditMode="fixed" rAng="0" ptsTypes="AAAAAAAAAAAAAAAAA">
                                      <p:cBhvr>
                                        <p:cTn id="6" dur="1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" y="315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CF4-1595-0557-2D3E-C4914EEF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DF36D7F0-869E-41BC-A378-58CBEE7683A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887417" y="1358829"/>
            <a:ext cx="2302950" cy="4520667"/>
            <a:chOff x="6757127" y="1437285"/>
            <a:chExt cx="1388962" cy="2864729"/>
          </a:xfrm>
        </p:grpSpPr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E11A1533-D0A6-45AA-AA72-3EB29919604B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7441963" y="1437285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58711AAB-6274-4CD3-B2B8-9177A3A5C4E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 bwMode="auto">
            <a:xfrm>
              <a:off x="6757127" y="2016018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C7CD713B-B8AE-4990-984A-DE64928372DC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7440444" y="2575461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6BC6A419-7480-4197-A887-43B946E332F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 bwMode="auto">
            <a:xfrm>
              <a:off x="6776419" y="3163838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A1E2342D-E6E1-405D-8B4B-0DC710AC6132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7438927" y="3723281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id="{C3FABD5C-FC30-4E97-863A-927C49978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Sequence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/>
              <a:t>Function runs from start to end</a:t>
            </a:r>
          </a:p>
          <a:p>
            <a:r>
              <a:rPr lang="en-ZA" dirty="0"/>
              <a:t>Each line executes once</a:t>
            </a:r>
          </a:p>
          <a:p>
            <a:r>
              <a:rPr lang="en-ZA" dirty="0"/>
              <a:t>(all our programs, so far have been this way)</a:t>
            </a:r>
          </a:p>
          <a:p>
            <a:pPr lvl="1"/>
            <a:endParaRPr lang="en-ZA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834451CA-4DCA-4478-8218-638188F96D7C}"/>
              </a:ext>
            </a:extLst>
          </p:cNvPr>
          <p:cNvSpPr/>
          <p:nvPr/>
        </p:nvSpPr>
        <p:spPr bwMode="auto">
          <a:xfrm>
            <a:off x="6866944" y="1285808"/>
            <a:ext cx="300487" cy="300487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5795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-0.00046 L 0.0007 0.1787 L -0.00677 0.18171 L 0.00608 0.18704 L -0.00278 0.19236 L 0.00347 0.2 L -0.00278 0.21528 L 0.00434 0.22245 L 0.00156 0.43079 L -0.00798 0.43843 L 0.00833 0.44722 L -0.00712 0.45486 L 0.00695 0.46273 L -0.0033 0.46921 L 0.00156 0.47685 C 0.00174 0.52801 0.00191 0.57917 0.00208 0.63032 L 0.00208 0.63055 " pathEditMode="fixed" rAng="0" ptsTypes="AAAAAAAAAAAAAAAAA">
                                      <p:cBhvr>
                                        <p:cTn id="6" dur="1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" y="315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CF4-1595-0557-2D3E-C4914EEF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4B935BB-5C12-4F16-B13E-598667D66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Decision (Conditional)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dirty="0"/>
              <a:t>Function starts to run</a:t>
            </a:r>
          </a:p>
          <a:p>
            <a:r>
              <a:rPr lang="en-ZA" dirty="0"/>
              <a:t>Based on the data,</a:t>
            </a:r>
          </a:p>
          <a:p>
            <a:pPr lvl="1"/>
            <a:r>
              <a:rPr lang="en-ZA" dirty="0"/>
              <a:t>Only part of the function used</a:t>
            </a:r>
          </a:p>
          <a:p>
            <a:pPr lvl="1"/>
            <a:r>
              <a:rPr lang="en-ZA" dirty="0"/>
              <a:t>Other part is not used</a:t>
            </a:r>
          </a:p>
          <a:p>
            <a:pPr lvl="1"/>
            <a:endParaRPr lang="en-ZA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8C9BD27-48BC-4939-B575-F05A3A619B8C}"/>
              </a:ext>
            </a:extLst>
          </p:cNvPr>
          <p:cNvGrpSpPr/>
          <p:nvPr/>
        </p:nvGrpSpPr>
        <p:grpSpPr>
          <a:xfrm>
            <a:off x="4767168" y="1824454"/>
            <a:ext cx="4148232" cy="4044013"/>
            <a:chOff x="5219580" y="1725318"/>
            <a:chExt cx="3541656" cy="3180532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7CB4E926-CEB1-4D6F-9158-DC0799D00AAB}"/>
                </a:ext>
              </a:extLst>
            </p:cNvPr>
            <p:cNvSpPr/>
            <p:nvPr/>
          </p:nvSpPr>
          <p:spPr bwMode="auto">
            <a:xfrm>
              <a:off x="7391566" y="3067691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4" name="Diamond 13">
              <a:extLst>
                <a:ext uri="{FF2B5EF4-FFF2-40B4-BE49-F238E27FC236}">
                  <a16:creationId xmlns:a16="http://schemas.microsoft.com/office/drawing/2014/main" id="{93F288E6-8C2E-4281-8CED-AA146324AFDD}"/>
                </a:ext>
              </a:extLst>
            </p:cNvPr>
            <p:cNvSpPr/>
            <p:nvPr/>
          </p:nvSpPr>
          <p:spPr bwMode="auto">
            <a:xfrm>
              <a:off x="6799863" y="2304051"/>
              <a:ext cx="385822" cy="392965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E20AE9C8-EA20-4DAE-9469-48161BC1B1C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996030" y="1725318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5909F768-D777-4B4D-B8CB-C4B55E83CF0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896699" y="2508013"/>
              <a:ext cx="903164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E3E77759-2609-4167-B96F-3962C709C34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185685" y="2508013"/>
              <a:ext cx="903164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B9B02F73-40BD-4D14-A7F0-9627067B2EA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908273" y="2492817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5E0CAB8B-FFB3-43E4-B0FF-317B7FB47C8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081133" y="2488958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5240A853-3773-4970-A416-DDFA000D8FEB}"/>
                </a:ext>
              </a:extLst>
            </p:cNvPr>
            <p:cNvSpPr/>
            <p:nvPr/>
          </p:nvSpPr>
          <p:spPr bwMode="auto">
            <a:xfrm>
              <a:off x="5219580" y="3075172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C2A980B-5C2F-4817-A885-D6F61B04B48A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5904415" y="3634615"/>
              <a:ext cx="0" cy="49449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333CA8F-367D-4AEC-BF8E-D50A9BA3A13B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8088849" y="3634615"/>
              <a:ext cx="0" cy="49449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5" name="Diamond 24">
              <a:extLst>
                <a:ext uri="{FF2B5EF4-FFF2-40B4-BE49-F238E27FC236}">
                  <a16:creationId xmlns:a16="http://schemas.microsoft.com/office/drawing/2014/main" id="{95DDE205-19B2-47E1-A544-CDE77A660030}"/>
                </a:ext>
              </a:extLst>
            </p:cNvPr>
            <p:cNvSpPr/>
            <p:nvPr/>
          </p:nvSpPr>
          <p:spPr bwMode="auto">
            <a:xfrm>
              <a:off x="6799863" y="3934152"/>
              <a:ext cx="385822" cy="392965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EC13B54C-6667-4E98-8964-F47200D7257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896699" y="4129107"/>
              <a:ext cx="903164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FE789C62-4EA1-4790-8B03-0E75F4779BEE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185685" y="4131839"/>
              <a:ext cx="903164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462D14D9-7365-4942-A457-49221144815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992774" y="4327117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3" name="Oval 22">
            <a:extLst>
              <a:ext uri="{FF2B5EF4-FFF2-40B4-BE49-F238E27FC236}">
                <a16:creationId xmlns:a16="http://schemas.microsoft.com/office/drawing/2014/main" id="{28EC840B-DC8A-4E44-9D78-6998FAFB9834}"/>
              </a:ext>
            </a:extLst>
          </p:cNvPr>
          <p:cNvSpPr/>
          <p:nvPr/>
        </p:nvSpPr>
        <p:spPr bwMode="auto">
          <a:xfrm>
            <a:off x="6693811" y="1630917"/>
            <a:ext cx="300487" cy="300487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2964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-0.00231 L -0.00052 0.15185 L -0.13872 0.15185 L -0.13872 0.29051 L -0.14844 0.29445 L -0.12795 0.29445 L -0.14844 0.29445 L -0.129 0.30093 L -0.14653 0.29838 L -0.13177 0.29954 L -0.14566 0.30347 L -0.13091 0.30347 L -0.14653 0.30347 L -0.129 0.30996 L -0.13872 0.31273 L -0.13872 0.45116 L 0.00156 0.45116 L 0.00156 0.58472 L -0.00052 0.58472 " pathEditMode="fixed" ptsTypes="AAAAAAAAAAAAAAAAAAA">
                                      <p:cBhvr>
                                        <p:cTn id="6" dur="2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CF4-1595-0557-2D3E-C4914EEF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8B1E05C-DB7A-4D9C-ACEA-924736E25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Repetition (Loops)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457200"/>
            <a:r>
              <a:rPr lang="en-ZA" b="0" dirty="0">
                <a:solidFill>
                  <a:schemeClr val="tx2"/>
                </a:solidFill>
              </a:rPr>
              <a:t>Function starts to run </a:t>
            </a:r>
          </a:p>
          <a:p>
            <a:pPr marL="514350" indent="-457200"/>
            <a:r>
              <a:rPr lang="en-ZA" b="0" dirty="0">
                <a:solidFill>
                  <a:schemeClr val="tx2"/>
                </a:solidFill>
              </a:rPr>
              <a:t>Each line executed many times</a:t>
            </a:r>
          </a:p>
          <a:p>
            <a:pPr marL="514350" indent="-457200"/>
            <a:r>
              <a:rPr lang="en-ZA" b="0" dirty="0">
                <a:solidFill>
                  <a:schemeClr val="tx2"/>
                </a:solidFill>
              </a:rPr>
              <a:t>e.g.: </a:t>
            </a:r>
          </a:p>
          <a:p>
            <a:pPr marL="914400" lvl="1" indent="-457200"/>
            <a:r>
              <a:rPr lang="en-ZA" b="0" dirty="0">
                <a:solidFill>
                  <a:schemeClr val="tx2"/>
                </a:solidFill>
              </a:rPr>
              <a:t>Ox,</a:t>
            </a:r>
          </a:p>
          <a:p>
            <a:pPr marL="914400" lvl="1" indent="-457200"/>
            <a:r>
              <a:rPr lang="en-ZA" dirty="0">
                <a:solidFill>
                  <a:srgbClr val="FF0000"/>
                </a:solidFill>
              </a:rPr>
              <a:t>2</a:t>
            </a:r>
            <a:r>
              <a:rPr lang="en-ZA" b="0" dirty="0">
                <a:solidFill>
                  <a:schemeClr val="tx2"/>
                </a:solidFill>
              </a:rPr>
              <a:t>x,</a:t>
            </a:r>
            <a:endParaRPr lang="en-ZA" dirty="0"/>
          </a:p>
          <a:p>
            <a:pPr marL="914400" lvl="1" indent="-457200"/>
            <a:r>
              <a:rPr lang="en-ZA" b="0" dirty="0">
                <a:solidFill>
                  <a:schemeClr val="tx2"/>
                </a:solidFill>
              </a:rPr>
              <a:t>20x,</a:t>
            </a:r>
          </a:p>
          <a:p>
            <a:pPr marL="914400" lvl="1" indent="-457200"/>
            <a:r>
              <a:rPr lang="en-ZA" b="0" dirty="0">
                <a:solidFill>
                  <a:schemeClr val="tx2"/>
                </a:solidFill>
              </a:rPr>
              <a:t>10000000x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BB39DA9-7337-1AC8-F894-D28EE7036CF0}"/>
              </a:ext>
            </a:extLst>
          </p:cNvPr>
          <p:cNvGrpSpPr/>
          <p:nvPr/>
        </p:nvGrpSpPr>
        <p:grpSpPr>
          <a:xfrm>
            <a:off x="5174765" y="1393180"/>
            <a:ext cx="3450618" cy="4902495"/>
            <a:chOff x="6639209" y="1725318"/>
            <a:chExt cx="1982074" cy="3294236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7CB4E926-CEB1-4D6F-9158-DC0799D00AAB}"/>
                </a:ext>
              </a:extLst>
            </p:cNvPr>
            <p:cNvSpPr/>
            <p:nvPr/>
          </p:nvSpPr>
          <p:spPr bwMode="auto">
            <a:xfrm>
              <a:off x="6842135" y="3229736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4" name="Diamond 13">
              <a:extLst>
                <a:ext uri="{FF2B5EF4-FFF2-40B4-BE49-F238E27FC236}">
                  <a16:creationId xmlns:a16="http://schemas.microsoft.com/office/drawing/2014/main" id="{93F288E6-8C2E-4281-8CED-AA146324AFDD}"/>
                </a:ext>
              </a:extLst>
            </p:cNvPr>
            <p:cNvSpPr/>
            <p:nvPr/>
          </p:nvSpPr>
          <p:spPr bwMode="auto">
            <a:xfrm>
              <a:off x="7332297" y="2304051"/>
              <a:ext cx="385822" cy="392965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E20AE9C8-EA20-4DAE-9469-48161BC1B1C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528464" y="1725318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5909F768-D777-4B4D-B8CB-C4B55E83CF0A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7524341" y="3789179"/>
              <a:ext cx="0" cy="262195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E3E77759-2609-4167-B96F-3962C709C34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718119" y="2508013"/>
              <a:ext cx="903164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5E0CAB8B-FFB3-43E4-B0FF-317B7FB47C8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525208" y="2651003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C2A980B-5C2F-4817-A885-D6F61B04B48A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8608835" y="2492817"/>
              <a:ext cx="0" cy="1963436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333CA8F-367D-4AEC-BF8E-D50A9BA3A13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554409" y="4456253"/>
              <a:ext cx="1066874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EC13B54C-6667-4E98-8964-F47200D7257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58499" y="1963112"/>
              <a:ext cx="865842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462D14D9-7365-4942-A457-49221144815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559932" y="4440821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5EC6A49E-3818-426A-B197-2A02E07EA09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39209" y="4051374"/>
              <a:ext cx="900564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0DD07DAC-0A6E-4DB7-B010-3D5A7A5165F2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6658499" y="1963112"/>
              <a:ext cx="0" cy="2088263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9" name="Oval 18">
            <a:extLst>
              <a:ext uri="{FF2B5EF4-FFF2-40B4-BE49-F238E27FC236}">
                <a16:creationId xmlns:a16="http://schemas.microsoft.com/office/drawing/2014/main" id="{72506EBE-4CF5-492B-A603-3472A555F98E}"/>
              </a:ext>
            </a:extLst>
          </p:cNvPr>
          <p:cNvSpPr/>
          <p:nvPr/>
        </p:nvSpPr>
        <p:spPr bwMode="auto">
          <a:xfrm>
            <a:off x="6565458" y="1253766"/>
            <a:ext cx="300487" cy="300487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1625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0.00069 L -0.00017 0.36389 L -0.01493 0.36528 L 0.01355 0.36528 L -0.00989 0.37037 L 0.00973 0.37431 L -0.01093 0.37824 L 0.01268 0.37963 L -0.00798 0.38472 L 0.0106 0.38611 L 0.00087 0.39005 L 0.00087 0.50509 L -0.16476 0.50509 L -0.16476 0.05139 L -0.00017 0.05139 L -0.00017 0.35856 L -0.01198 0.36528 L 0.01355 0.3625 L -0.01493 0.36643 L 0.00678 0.37292 L -0.00503 0.37431 L 0.01268 0.37685 L -0.00503 0.38472 L 0.00087 0.38611 L 0.00087 0.50116 L -0.16476 0.50116 L -0.16476 0.05139 L -0.00017 0.05139 L -0.00017 0.16643 L 0.20678 0.16643 L 0.20678 0.59143 L 0.00678 0.59143 L 0.00678 0.70231 " pathEditMode="fixed" ptsTypes="AAAAAAAAAAAAAAAAAAAAAAAAAAAAAAAAA">
                                      <p:cBhvr>
                                        <p:cTn id="6" dur="2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F10C372-7CBC-417D-91F1-6F2F45173585}"/>
              </a:ext>
            </a:extLst>
          </p:cNvPr>
          <p:cNvCxnSpPr>
            <a:cxnSpLocks/>
          </p:cNvCxnSpPr>
          <p:nvPr/>
        </p:nvCxnSpPr>
        <p:spPr bwMode="auto">
          <a:xfrm flipH="1">
            <a:off x="5051394" y="2764855"/>
            <a:ext cx="3669118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F1B372F-99FD-47C4-8B66-82FD4FB9ED0D}"/>
              </a:ext>
            </a:extLst>
          </p:cNvPr>
          <p:cNvSpPr/>
          <p:nvPr/>
        </p:nvSpPr>
        <p:spPr bwMode="auto">
          <a:xfrm>
            <a:off x="7271984" y="3395531"/>
            <a:ext cx="1531272" cy="630411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FDB73C1-4AA4-419F-AE27-202B39B35452}"/>
              </a:ext>
            </a:extLst>
          </p:cNvPr>
          <p:cNvCxnSpPr>
            <a:cxnSpLocks/>
          </p:cNvCxnSpPr>
          <p:nvPr/>
        </p:nvCxnSpPr>
        <p:spPr bwMode="auto">
          <a:xfrm>
            <a:off x="6829782" y="2075344"/>
            <a:ext cx="0" cy="65214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20CF2C6-D5BC-47BC-BFFA-67C519F217C5}"/>
              </a:ext>
            </a:extLst>
          </p:cNvPr>
          <p:cNvCxnSpPr>
            <a:cxnSpLocks/>
          </p:cNvCxnSpPr>
          <p:nvPr/>
        </p:nvCxnSpPr>
        <p:spPr bwMode="auto">
          <a:xfrm flipH="1">
            <a:off x="5600743" y="2764855"/>
            <a:ext cx="1009724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F67AD78-C9E4-4B7A-9B51-73211DE43EB2}"/>
              </a:ext>
            </a:extLst>
          </p:cNvPr>
          <p:cNvCxnSpPr>
            <a:cxnSpLocks/>
          </p:cNvCxnSpPr>
          <p:nvPr/>
        </p:nvCxnSpPr>
        <p:spPr bwMode="auto">
          <a:xfrm flipH="1">
            <a:off x="7041812" y="2764855"/>
            <a:ext cx="1009724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37668D3-6AED-43E7-8569-717327FE0287}"/>
              </a:ext>
            </a:extLst>
          </p:cNvPr>
          <p:cNvCxnSpPr>
            <a:cxnSpLocks/>
          </p:cNvCxnSpPr>
          <p:nvPr/>
        </p:nvCxnSpPr>
        <p:spPr bwMode="auto">
          <a:xfrm>
            <a:off x="5613682" y="2747732"/>
            <a:ext cx="0" cy="65214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BB8654B-0B62-4149-8B29-A1FEE877782A}"/>
              </a:ext>
            </a:extLst>
          </p:cNvPr>
          <p:cNvCxnSpPr>
            <a:cxnSpLocks/>
          </p:cNvCxnSpPr>
          <p:nvPr/>
        </p:nvCxnSpPr>
        <p:spPr bwMode="auto">
          <a:xfrm>
            <a:off x="8042910" y="2743384"/>
            <a:ext cx="0" cy="65214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4315160-011E-482C-B527-DA28EE7995FE}"/>
              </a:ext>
            </a:extLst>
          </p:cNvPr>
          <p:cNvSpPr/>
          <p:nvPr/>
        </p:nvSpPr>
        <p:spPr bwMode="auto">
          <a:xfrm>
            <a:off x="4848045" y="3406478"/>
            <a:ext cx="1531272" cy="630411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ADC9206-C6C0-4FFE-A644-59D1EB99DFC7}"/>
              </a:ext>
            </a:extLst>
          </p:cNvPr>
          <p:cNvCxnSpPr>
            <a:cxnSpLocks/>
          </p:cNvCxnSpPr>
          <p:nvPr/>
        </p:nvCxnSpPr>
        <p:spPr bwMode="auto">
          <a:xfrm>
            <a:off x="6826140" y="4814721"/>
            <a:ext cx="0" cy="65214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CD74E97-F2DA-497D-B4D7-36D5D469FA24}"/>
              </a:ext>
            </a:extLst>
          </p:cNvPr>
          <p:cNvCxnSpPr>
            <a:cxnSpLocks/>
          </p:cNvCxnSpPr>
          <p:nvPr/>
        </p:nvCxnSpPr>
        <p:spPr bwMode="auto">
          <a:xfrm flipH="1">
            <a:off x="5600743" y="4814721"/>
            <a:ext cx="1009724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C12FC196-F7B7-462F-BC05-5E63208A4048}"/>
              </a:ext>
            </a:extLst>
          </p:cNvPr>
          <p:cNvCxnSpPr>
            <a:cxnSpLocks/>
          </p:cNvCxnSpPr>
          <p:nvPr/>
        </p:nvCxnSpPr>
        <p:spPr bwMode="auto">
          <a:xfrm flipH="1">
            <a:off x="7041812" y="4814721"/>
            <a:ext cx="1009724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BBD815C-DE9D-411B-9A93-C160E96BF2CB}"/>
              </a:ext>
            </a:extLst>
          </p:cNvPr>
          <p:cNvCxnSpPr>
            <a:cxnSpLocks/>
            <a:stCxn id="12" idx="2"/>
          </p:cNvCxnSpPr>
          <p:nvPr/>
        </p:nvCxnSpPr>
        <p:spPr bwMode="auto">
          <a:xfrm>
            <a:off x="5613681" y="4036889"/>
            <a:ext cx="0" cy="75636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57EA4463-8600-4505-B5DB-5972456A3F53}"/>
              </a:ext>
            </a:extLst>
          </p:cNvPr>
          <p:cNvCxnSpPr>
            <a:cxnSpLocks/>
          </p:cNvCxnSpPr>
          <p:nvPr/>
        </p:nvCxnSpPr>
        <p:spPr bwMode="auto">
          <a:xfrm flipH="1">
            <a:off x="5051394" y="4814721"/>
            <a:ext cx="3669118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A906AC4F-7466-4FD6-8D92-E498E635D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Parallel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485A23-37DA-4FE2-82AE-5FEAC763B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35340"/>
            <a:ext cx="4572000" cy="5692473"/>
          </a:xfrm>
        </p:spPr>
        <p:txBody>
          <a:bodyPr/>
          <a:lstStyle/>
          <a:p>
            <a:r>
              <a:rPr lang="en-US" dirty="0"/>
              <a:t>Tasks whose order is not important</a:t>
            </a:r>
          </a:p>
          <a:p>
            <a:r>
              <a:rPr lang="en-US" dirty="0"/>
              <a:t>Tasks can be done</a:t>
            </a:r>
          </a:p>
          <a:p>
            <a:pPr lvl="1"/>
            <a:r>
              <a:rPr lang="en-US" dirty="0"/>
              <a:t>In either order (1 core)</a:t>
            </a:r>
          </a:p>
          <a:p>
            <a:pPr lvl="1"/>
            <a:r>
              <a:rPr lang="en-US" dirty="0"/>
              <a:t>Simultaneously if multiple cores in CPU</a:t>
            </a:r>
          </a:p>
          <a:p>
            <a:r>
              <a:rPr lang="en-US" dirty="0"/>
              <a:t>(We will illustrate but not code in this course)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A6B721D2-3E5E-481F-BF26-92551AD95943}"/>
              </a:ext>
            </a:extLst>
          </p:cNvPr>
          <p:cNvCxnSpPr>
            <a:cxnSpLocks/>
          </p:cNvCxnSpPr>
          <p:nvPr/>
        </p:nvCxnSpPr>
        <p:spPr bwMode="auto">
          <a:xfrm>
            <a:off x="8047146" y="4036888"/>
            <a:ext cx="0" cy="75636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" name="Oval 20">
            <a:extLst>
              <a:ext uri="{FF2B5EF4-FFF2-40B4-BE49-F238E27FC236}">
                <a16:creationId xmlns:a16="http://schemas.microsoft.com/office/drawing/2014/main" id="{B7DD1A85-9934-4069-B04A-395B05F80A1B}"/>
              </a:ext>
            </a:extLst>
          </p:cNvPr>
          <p:cNvSpPr/>
          <p:nvPr/>
        </p:nvSpPr>
        <p:spPr bwMode="auto">
          <a:xfrm>
            <a:off x="6675896" y="1887736"/>
            <a:ext cx="300487" cy="300487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C33BFB79-3F7F-4D4C-8AE6-C71B07147D2C}"/>
              </a:ext>
            </a:extLst>
          </p:cNvPr>
          <p:cNvSpPr/>
          <p:nvPr/>
        </p:nvSpPr>
        <p:spPr bwMode="auto">
          <a:xfrm>
            <a:off x="6675896" y="1887736"/>
            <a:ext cx="300487" cy="300487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984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0.00116 L -0.00052 0.10301 L -0.13281 0.10301 L -0.13281 0.22454 L -0.14358 0.22708 L -0.12118 0.22963 L -0.1408 0.22847 L -0.12118 0.23634 L -0.13785 0.23889 L -0.11823 0.24144 L -0.13281 0.24676 L -0.13281 0.40486 L -0.00052 0.40486 L -0.00052 0.49097 " pathEditMode="fixed" ptsTypes="AAAAAAAAAAAAAA">
                                      <p:cBhvr>
                                        <p:cTn id="6" dur="1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0.00116 L -0.00052 0.1044 L 0.13194 0.1044 L 0.13194 0.22847 L 0.12205 0.23241 L 0.1408 0.23241 L 0.1191 0.23889 L 0.13871 0.23889 L 0.12309 0.24282 L 0.13871 0.24421 L 0.12691 0.24931 L 0.13385 0.24931 L 0.13385 0.40625 L -0.00052 0.40625 L -0.00052 0.49005 L -0.00052 0.49005 " pathEditMode="fixed" ptsTypes="AAAAAAAAAAAAAAAA">
                                      <p:cBhvr>
                                        <p:cTn id="8" dur="1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CF4-1595-0557-2D3E-C4914EEF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8B6F8556-0F42-4BDB-8E86-CA27301C029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456531" y="1273549"/>
            <a:ext cx="1825844" cy="3034580"/>
            <a:chOff x="6106775" y="1725318"/>
            <a:chExt cx="1982074" cy="3294236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7CB4E926-CEB1-4D6F-9158-DC0799D00AA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 bwMode="auto">
            <a:xfrm>
              <a:off x="6309701" y="3229736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4" name="Diamond 13">
              <a:extLst>
                <a:ext uri="{FF2B5EF4-FFF2-40B4-BE49-F238E27FC236}">
                  <a16:creationId xmlns:a16="http://schemas.microsoft.com/office/drawing/2014/main" id="{93F288E6-8C2E-4281-8CED-AA146324AFD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 bwMode="auto">
            <a:xfrm>
              <a:off x="6799863" y="2304051"/>
              <a:ext cx="385822" cy="392965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E20AE9C8-EA20-4DAE-9469-48161BC1B1C7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6996030" y="1725318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5909F768-D777-4B4D-B8CB-C4B55E83CF0A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 flipV="1">
              <a:off x="6991907" y="3789179"/>
              <a:ext cx="0" cy="262195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E3E77759-2609-4167-B96F-3962C709C34A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 flipH="1">
              <a:off x="7185685" y="2508013"/>
              <a:ext cx="903164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5E0CAB8B-FFB3-43E4-B0FF-317B7FB47C81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6992774" y="2651003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C2A980B-5C2F-4817-A885-D6F61B04B48A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 flipV="1">
              <a:off x="8076401" y="2492817"/>
              <a:ext cx="0" cy="1963436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333CA8F-367D-4AEC-BF8E-D50A9BA3A13B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7021975" y="4456253"/>
              <a:ext cx="1066874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EC13B54C-6667-4E98-8964-F47200D7257B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6126065" y="1963112"/>
              <a:ext cx="865842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462D14D9-7365-4942-A457-492211448157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7027498" y="4440821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5EC6A49E-3818-426A-B197-2A02E07EA09F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6106775" y="4051374"/>
              <a:ext cx="900564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0DD07DAC-0A6E-4DB7-B010-3D5A7A5165F2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 flipV="1">
              <a:off x="6126065" y="1943822"/>
              <a:ext cx="0" cy="210755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7358459-AD53-4174-BE54-B24E8FCA59F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312978" y="3304505"/>
            <a:ext cx="2185313" cy="2105808"/>
            <a:chOff x="5219580" y="1725318"/>
            <a:chExt cx="3541656" cy="3180532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F4DD26EF-A560-4E96-B6CB-EED3AF62EDD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 bwMode="auto">
            <a:xfrm>
              <a:off x="7391566" y="3067691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1" name="Diamond 20">
              <a:extLst>
                <a:ext uri="{FF2B5EF4-FFF2-40B4-BE49-F238E27FC236}">
                  <a16:creationId xmlns:a16="http://schemas.microsoft.com/office/drawing/2014/main" id="{DF7B0E22-0C87-471A-86B4-5337676F400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 bwMode="auto">
            <a:xfrm>
              <a:off x="6799863" y="2304051"/>
              <a:ext cx="385822" cy="392965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C638DB5C-9F00-4545-96A3-3CAC6BAC5C06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6996030" y="1725318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C8DAD25-7802-4D0D-A5D7-9708A19E9B28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 flipH="1">
              <a:off x="5896699" y="2508013"/>
              <a:ext cx="903164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D0B8581E-9576-4645-B2AD-1044F9374B1D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 flipH="1">
              <a:off x="7185685" y="2508013"/>
              <a:ext cx="903164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C5E68794-E28C-4EED-8932-DA686D41A6CD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5908273" y="2492817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FC9CA09F-8244-4CAB-9AF8-C359FED1CBBC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8081133" y="2488958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4C3B6F29-E572-41C1-B062-2981C5F7B1D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 bwMode="auto">
            <a:xfrm>
              <a:off x="5219580" y="3075172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91DF1C3-E6E3-4F36-A9FA-B43D20EE19D4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 flipV="1">
              <a:off x="5904415" y="3634615"/>
              <a:ext cx="0" cy="49449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FFDA7EE-DED4-4409-BA87-24B9F3D02737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 flipV="1">
              <a:off x="8088849" y="3634615"/>
              <a:ext cx="0" cy="49449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7" name="Diamond 36">
              <a:extLst>
                <a:ext uri="{FF2B5EF4-FFF2-40B4-BE49-F238E27FC236}">
                  <a16:creationId xmlns:a16="http://schemas.microsoft.com/office/drawing/2014/main" id="{77A3F64A-8564-428C-BAA8-60AE06E31EB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 bwMode="auto">
            <a:xfrm>
              <a:off x="6799863" y="3934152"/>
              <a:ext cx="385822" cy="392965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3C1EEC94-0BC3-437A-9327-02BD11EFE563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5896699" y="4129107"/>
              <a:ext cx="903164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8DC18AEF-E172-42CC-A26D-8B85D78F187B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 flipH="1">
              <a:off x="7185685" y="4131839"/>
              <a:ext cx="903164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7549F135-D88F-4D82-97CA-602E2C374AB8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6992774" y="4327117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F64982B-A584-444A-9190-197DA9D1BAE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746107" y="1044940"/>
            <a:ext cx="1279482" cy="2638927"/>
            <a:chOff x="6757127" y="1437285"/>
            <a:chExt cx="1388962" cy="2864729"/>
          </a:xfrm>
        </p:grpSpPr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B9767D8E-E175-48EF-BE44-6E7A8875CE1D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7441963" y="1437285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44764379-C27E-4B5F-8B76-C9E0E073643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 bwMode="auto">
            <a:xfrm>
              <a:off x="6757127" y="2016018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555E123D-54C4-4735-BC1C-CE5435672247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7461254" y="2575461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A1D12F3D-8F1C-4FE8-B752-2E91E07F628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 bwMode="auto">
            <a:xfrm>
              <a:off x="6776419" y="3163838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73A9A8DB-99C2-4AC9-B9FE-9289120C4875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7480546" y="3723281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5" name="Title 4">
            <a:extLst>
              <a:ext uri="{FF2B5EF4-FFF2-40B4-BE49-F238E27FC236}">
                <a16:creationId xmlns:a16="http://schemas.microsoft.com/office/drawing/2014/main" id="{94B7ED12-9A9C-498E-9D87-73B8D97A8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Putting it together….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D926536-2471-49FE-98AA-0947CB0DF148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442464" y="3901979"/>
            <a:ext cx="1721877" cy="2099734"/>
            <a:chOff x="539847" y="3281463"/>
            <a:chExt cx="3955211" cy="3391524"/>
          </a:xfrm>
        </p:grpSpPr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5943F489-084E-4B52-90F3-1CE5BEB12736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 flipH="1">
              <a:off x="743196" y="3970974"/>
              <a:ext cx="3669118" cy="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3" name="Rectangle: Rounded Corners 62">
              <a:extLst>
                <a:ext uri="{FF2B5EF4-FFF2-40B4-BE49-F238E27FC236}">
                  <a16:creationId xmlns:a16="http://schemas.microsoft.com/office/drawing/2014/main" id="{D191DF33-6809-4F3A-A1AC-55E5702D080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 bwMode="auto">
            <a:xfrm>
              <a:off x="2963786" y="4601650"/>
              <a:ext cx="1531272" cy="630411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40F6AAF9-08CC-4BA0-9F2D-7F2E1B9C4537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2521584" y="3281463"/>
              <a:ext cx="0" cy="652147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105B0A8A-79BD-4111-87DD-60818156E040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 flipH="1">
              <a:off x="1292545" y="3970974"/>
              <a:ext cx="1009724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2A3EAB72-B674-41F3-8DAD-03AC6B4DB3AD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 flipH="1">
              <a:off x="2733614" y="3970974"/>
              <a:ext cx="1009724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E893B15E-503D-4EE5-A20E-552A1B479AFC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1305484" y="3953851"/>
              <a:ext cx="0" cy="652147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74FF56D9-B3C7-453A-B9A3-87C211B657D0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3734712" y="3949503"/>
              <a:ext cx="0" cy="652147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9" name="Rectangle: Rounded Corners 68">
              <a:extLst>
                <a:ext uri="{FF2B5EF4-FFF2-40B4-BE49-F238E27FC236}">
                  <a16:creationId xmlns:a16="http://schemas.microsoft.com/office/drawing/2014/main" id="{C892C004-60AB-4D6C-B3D4-5E3073B7010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 bwMode="auto">
            <a:xfrm>
              <a:off x="539847" y="4612597"/>
              <a:ext cx="1531272" cy="630411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A4253BE8-BCC6-4102-BFA3-C9E4117F523C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2517942" y="6020840"/>
              <a:ext cx="0" cy="652147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91A41657-EE4B-4D61-A2E5-FEC24EC29A39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 flipH="1">
              <a:off x="1292545" y="6020840"/>
              <a:ext cx="1009724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D0A0D6B7-038F-4C10-9E5D-CD4707A4B38F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 flipH="1">
              <a:off x="2733614" y="6020840"/>
              <a:ext cx="1009724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EB1C691B-3F92-4586-84FD-118C83C23A20}"/>
                </a:ext>
              </a:extLst>
            </p:cNvPr>
            <p:cNvCxnSpPr>
              <a:cxnSpLocks noGrp="1" noRot="1" noMove="1" noResize="1" noEditPoints="1" noAdjustHandles="1" noChangeArrowheads="1" noChangeShapeType="1"/>
              <a:stCxn id="69" idx="2"/>
            </p:cNvCxnSpPr>
            <p:nvPr/>
          </p:nvCxnSpPr>
          <p:spPr bwMode="auto">
            <a:xfrm>
              <a:off x="1305483" y="5243008"/>
              <a:ext cx="0" cy="756361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AF76205F-085A-4752-8A8E-1849068A140F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 flipH="1">
              <a:off x="743196" y="6020840"/>
              <a:ext cx="3669118" cy="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ADA1FFD8-BF0F-4B23-9B2F-52A099C61F18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3738948" y="5243007"/>
              <a:ext cx="0" cy="756361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47" name="Flowchart: Connector 46">
            <a:extLst>
              <a:ext uri="{FF2B5EF4-FFF2-40B4-BE49-F238E27FC236}">
                <a16:creationId xmlns:a16="http://schemas.microsoft.com/office/drawing/2014/main" id="{0E9875DB-DB3A-F33E-E738-385E3877318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171888" y="949179"/>
            <a:ext cx="410148" cy="420111"/>
          </a:xfrm>
          <a:prstGeom prst="flowChartConnector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052D13D-3678-2938-88B3-907DAF652F0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051829" y="6000644"/>
            <a:ext cx="495529" cy="457200"/>
            <a:chOff x="1198328" y="4746501"/>
            <a:chExt cx="507350" cy="464917"/>
          </a:xfrm>
        </p:grpSpPr>
        <p:sp>
          <p:nvSpPr>
            <p:cNvPr id="49" name="Flowchart: Connector 48">
              <a:extLst>
                <a:ext uri="{FF2B5EF4-FFF2-40B4-BE49-F238E27FC236}">
                  <a16:creationId xmlns:a16="http://schemas.microsoft.com/office/drawing/2014/main" id="{0A7A0C90-7DC0-8F44-D919-F5E3544B4B5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 bwMode="auto">
            <a:xfrm>
              <a:off x="1287059" y="4819805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0" name="Flowchart: Connector 49">
              <a:extLst>
                <a:ext uri="{FF2B5EF4-FFF2-40B4-BE49-F238E27FC236}">
                  <a16:creationId xmlns:a16="http://schemas.microsoft.com/office/drawing/2014/main" id="{A722298D-9601-C388-9A70-DF822849EA2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 bwMode="auto">
            <a:xfrm>
              <a:off x="1198328" y="4746501"/>
              <a:ext cx="507350" cy="464917"/>
            </a:xfrm>
            <a:prstGeom prst="flowChartConnector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77AE684C-A9D5-6CF1-2696-8714B9CC38CF}"/>
              </a:ext>
            </a:extLst>
          </p:cNvPr>
          <p:cNvCxnSpPr>
            <a:cxnSpLocks/>
          </p:cNvCxnSpPr>
          <p:nvPr/>
        </p:nvCxnSpPr>
        <p:spPr bwMode="auto">
          <a:xfrm>
            <a:off x="4965889" y="1292742"/>
            <a:ext cx="1313259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930A35CA-9AA6-9587-8681-ED77B420E6BC}"/>
              </a:ext>
            </a:extLst>
          </p:cNvPr>
          <p:cNvCxnSpPr>
            <a:cxnSpLocks/>
          </p:cNvCxnSpPr>
          <p:nvPr/>
        </p:nvCxnSpPr>
        <p:spPr bwMode="auto">
          <a:xfrm>
            <a:off x="2394733" y="5410313"/>
            <a:ext cx="1313259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B39F8852-B3D2-9CA9-6F30-88A63F3AC9C6}"/>
              </a:ext>
            </a:extLst>
          </p:cNvPr>
          <p:cNvCxnSpPr>
            <a:cxnSpLocks/>
          </p:cNvCxnSpPr>
          <p:nvPr/>
        </p:nvCxnSpPr>
        <p:spPr bwMode="auto">
          <a:xfrm flipV="1">
            <a:off x="3707992" y="1273549"/>
            <a:ext cx="1296488" cy="413676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" name="Oval 3">
            <a:extLst>
              <a:ext uri="{FF2B5EF4-FFF2-40B4-BE49-F238E27FC236}">
                <a16:creationId xmlns:a16="http://schemas.microsoft.com/office/drawing/2014/main" id="{16231AB3-8258-9739-7EFB-F7A7162755E9}"/>
              </a:ext>
            </a:extLst>
          </p:cNvPr>
          <p:cNvSpPr/>
          <p:nvPr/>
        </p:nvSpPr>
        <p:spPr bwMode="auto">
          <a:xfrm>
            <a:off x="2225639" y="1017390"/>
            <a:ext cx="300487" cy="300487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72812A3-5352-4C47-8266-8109169CA93E}"/>
              </a:ext>
            </a:extLst>
          </p:cNvPr>
          <p:cNvSpPr/>
          <p:nvPr/>
        </p:nvSpPr>
        <p:spPr bwMode="auto">
          <a:xfrm>
            <a:off x="6148403" y="4143343"/>
            <a:ext cx="300487" cy="300487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9471558-36D9-343F-092C-A4893DB9C4D3}"/>
              </a:ext>
            </a:extLst>
          </p:cNvPr>
          <p:cNvSpPr/>
          <p:nvPr/>
        </p:nvSpPr>
        <p:spPr bwMode="auto">
          <a:xfrm>
            <a:off x="6140677" y="4141932"/>
            <a:ext cx="300487" cy="300487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84CD85B-E0F2-C43F-DECA-BDD95B256509}"/>
              </a:ext>
            </a:extLst>
          </p:cNvPr>
          <p:cNvSpPr/>
          <p:nvPr/>
        </p:nvSpPr>
        <p:spPr bwMode="auto">
          <a:xfrm>
            <a:off x="6149349" y="4140521"/>
            <a:ext cx="300487" cy="300487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4459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1 -0.00185 L 0.00434 0.38842 L 0.07761 0.38981 L 0.07813 0.5456 L 0.00226 0.54236 L -0.00034 0.61759 L 0.14636 0.6162 L 0.28837 0.01713 L 0.42691 0.0206 L 0.42691 0.32477 L 0.33872 0.32893 L 0.33611 0.04305 L 0.42882 0.04305 L 0.42535 0.32616 L 0.33663 0.32546 L 0.33872 0.04722 L 0.42327 0.04722 L 0.42639 0.12315 L 0.53611 0.12106 L 0.53768 0.38102 L 0.42882 0.38356 L 0.43038 0.46018 " pathEditMode="relative" ptsTypes="AAAAAAAAAAAAAAAAAAAAAA">
                                      <p:cBhvr>
                                        <p:cTn id="6" dur="2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0"/>
                            </p:stCondLst>
                            <p:childTnLst>
                              <p:par>
                                <p:cTn id="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0"/>
                            </p:stCondLst>
                            <p:childTnLst>
                              <p:par>
                                <p:cTn id="13" presetID="0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4 -0.00162 L 0.06059 0.0037 L 0.05798 0.18981 L -0.00157 0.18912 L 0.00191 0.28287 " pathEditMode="relative" ptsTypes="AAAAA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0" presetClass="path" presetSubtype="0" decel="48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0.00093 L -0.06111 0.00625 L -0.05712 0.19213 L -0.00278 0.19352 L -0.00226 0.27848 " pathEditMode="relative" ptsTypes="AAAAA"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8" grpId="0" animBg="1"/>
      <p:bldP spid="8" grpId="1" animBg="1"/>
      <p:bldP spid="11" grpId="0" animBg="1"/>
      <p:bldP spid="11" grpId="1" animBg="1"/>
    </p:bldLst>
  </p:timing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C110FC45-D127-442D-A522-6648AA26FEF0}" vid="{7A308FB7-59D1-4068-83B7-F76DA017988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3211</TotalTime>
  <Words>715</Words>
  <Application>Microsoft Office PowerPoint</Application>
  <PresentationFormat>On-screen Show (4:3)</PresentationFormat>
  <Paragraphs>130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Aharoni</vt:lpstr>
      <vt:lpstr>Arial</vt:lpstr>
      <vt:lpstr>Calibri</vt:lpstr>
      <vt:lpstr>Consolas</vt:lpstr>
      <vt:lpstr>Times New Roman</vt:lpstr>
      <vt:lpstr>ecp1026</vt:lpstr>
      <vt:lpstr>§3 Algorithms and UML</vt:lpstr>
      <vt:lpstr>Today’s Class</vt:lpstr>
      <vt:lpstr>Definition of Algorithm</vt:lpstr>
      <vt:lpstr>Example: Problem Statement</vt:lpstr>
      <vt:lpstr>Pseudo-Code</vt:lpstr>
      <vt:lpstr>Unified Modelling Language</vt:lpstr>
      <vt:lpstr>UML, e.g. Absolute Value</vt:lpstr>
      <vt:lpstr>Implement in Assembler</vt:lpstr>
      <vt:lpstr>Implementation in Other Languages</vt:lpstr>
      <vt:lpstr>Flow in UML: Beginning to End</vt:lpstr>
      <vt:lpstr>Sequence</vt:lpstr>
      <vt:lpstr>Decision (Conditional)</vt:lpstr>
      <vt:lpstr>Repetition (Loops)</vt:lpstr>
      <vt:lpstr>Parallel</vt:lpstr>
      <vt:lpstr>Putting it together….</vt:lpstr>
    </vt:vector>
  </TitlesOfParts>
  <Company>Research Communication: EFL for Science and Engineering Students</Company>
  <LinksUpToDate>false</LinksUpToDate>
  <SharedDoc>false</SharedDoc>
  <HyperlinkBase>http://www.kejiyingwen.com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0Title</dc:title>
  <dc:subject>Template for Lecture Slides for Kejiyingwen</dc:subject>
  <dc:creator>阿里</dc:creator>
  <cp:lastModifiedBy>Jonathon David White</cp:lastModifiedBy>
  <cp:revision>129</cp:revision>
  <dcterms:created xsi:type="dcterms:W3CDTF">2021-11-11T14:49:04Z</dcterms:created>
  <dcterms:modified xsi:type="dcterms:W3CDTF">2025-03-08T08:08:22Z</dcterms:modified>
  <cp:category>course</cp:category>
</cp:coreProperties>
</file>