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6" r:id="rId2"/>
    <p:sldId id="272" r:id="rId3"/>
    <p:sldId id="284" r:id="rId4"/>
    <p:sldId id="279" r:id="rId5"/>
    <p:sldId id="285" r:id="rId6"/>
    <p:sldId id="280" r:id="rId7"/>
    <p:sldId id="283" r:id="rId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gsO5oOxv0aaJGfO7NOXYAHJdeP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1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92" y="76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19" d="100"/>
          <a:sy n="119" d="100"/>
        </p:scale>
        <p:origin x="5064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7DE4D96-7BCF-543C-6748-CAAED588D6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3820EC-D150-E645-4DAD-D69C764D42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48E4E-5269-4F7C-A4BD-29B1B95539C1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9FC8F6-B2CA-228E-02CD-BF0AA021F6D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FCC0DC-C404-E059-E3E9-A2B809D4E82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ACC4-2259-4FF6-8046-FB2383957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4024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Art of Tea — The Autumn Salon">
            <a:extLst>
              <a:ext uri="{FF2B5EF4-FFF2-40B4-BE49-F238E27FC236}">
                <a16:creationId xmlns:a16="http://schemas.microsoft.com/office/drawing/2014/main" id="{F20BF303-FCCE-E296-680C-1F4A1034A7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6361"/>
            <a:ext cx="9144000" cy="513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3C3101-26E9-7228-8FBA-14B434CB43E9}"/>
              </a:ext>
            </a:extLst>
          </p:cNvPr>
          <p:cNvSpPr txBox="1"/>
          <p:nvPr userDrawn="1"/>
        </p:nvSpPr>
        <p:spPr>
          <a:xfrm>
            <a:off x="2424972" y="52009"/>
            <a:ext cx="42940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 Time</a:t>
            </a:r>
          </a:p>
        </p:txBody>
      </p:sp>
    </p:spTree>
    <p:extLst>
      <p:ext uri="{BB962C8B-B14F-4D97-AF65-F5344CB8AC3E}">
        <p14:creationId xmlns:p14="http://schemas.microsoft.com/office/powerpoint/2010/main" val="1594297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D_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D64EE-A7CE-F7B3-1974-DDB5C6218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6280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47529-7555-0E68-B371-4C5AD17F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2039DF-69A9-2660-8514-541C2B42B1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025" y="736600"/>
            <a:ext cx="9010650" cy="5853113"/>
          </a:xfrm>
        </p:spPr>
        <p:txBody>
          <a:bodyPr/>
          <a:lstStyle>
            <a:lvl1pPr marL="457200" indent="-431800">
              <a:buFont typeface="Arial" panose="020B0604020202020204" pitchFamily="34" charset="0"/>
              <a:buChar char="•"/>
              <a:defRPr/>
            </a:lvl1pPr>
            <a:lvl2pPr marL="914400" indent="-406400">
              <a:buFont typeface="Arial" panose="020B0604020202020204" pitchFamily="34" charset="0"/>
              <a:buChar char="•"/>
              <a:defRPr/>
            </a:lvl2pPr>
            <a:lvl3pPr marL="1371600" indent="-381000">
              <a:buFont typeface="Arial" panose="020B0604020202020204" pitchFamily="34" charset="0"/>
              <a:buChar char="•"/>
              <a:defRPr/>
            </a:lvl3pPr>
            <a:lvl4pPr marL="1828800" indent="-355600">
              <a:buFont typeface="Arial" panose="020B0604020202020204" pitchFamily="34" charset="0"/>
              <a:buChar char="•"/>
              <a:defRPr/>
            </a:lvl4pPr>
            <a:lvl5pPr marL="2286000" indent="-355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852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D_1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47529-7555-0E68-B371-4C5AD17F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2039DF-69A9-2660-8514-541C2B42B1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025" y="736600"/>
            <a:ext cx="9010650" cy="5853113"/>
          </a:xfrm>
        </p:spPr>
        <p:txBody>
          <a:bodyPr/>
          <a:lstStyle>
            <a:lvl1pPr marL="5397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6761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D_2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47529-7555-0E68-B371-4C5AD17F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2039DF-69A9-2660-8514-541C2B42B1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025" y="736600"/>
            <a:ext cx="4442580" cy="5853113"/>
          </a:xfrm>
        </p:spPr>
        <p:txBody>
          <a:bodyPr/>
          <a:lstStyle>
            <a:lvl1pPr marL="539750" indent="-514350">
              <a:buFont typeface="Arial" panose="020B0604020202020204" pitchFamily="34" charset="0"/>
              <a:buChar char="•"/>
              <a:defRPr/>
            </a:lvl1pPr>
            <a:lvl2pPr marL="914400" indent="-406400">
              <a:buFont typeface="Arial" panose="020B0604020202020204" pitchFamily="34" charset="0"/>
              <a:buChar char="•"/>
              <a:defRPr/>
            </a:lvl2pPr>
            <a:lvl3pPr marL="1371600" indent="-381000">
              <a:buFont typeface="Arial" panose="020B0604020202020204" pitchFamily="34" charset="0"/>
              <a:buChar char="•"/>
              <a:defRPr/>
            </a:lvl3pPr>
            <a:lvl4pPr marL="1828800" indent="-355600">
              <a:buFont typeface="Arial" panose="020B0604020202020204" pitchFamily="34" charset="0"/>
              <a:buChar char="•"/>
              <a:defRPr/>
            </a:lvl4pPr>
            <a:lvl5pPr marL="2286000" indent="-355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0C0E6F5F-09B5-3C44-165D-C10D2887247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24897" y="736600"/>
            <a:ext cx="4442580" cy="5853113"/>
          </a:xfrm>
        </p:spPr>
        <p:txBody>
          <a:bodyPr/>
          <a:lstStyle>
            <a:lvl1pPr marL="539750" indent="-5143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11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D_2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47529-7555-0E68-B371-4C5AD17F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2039DF-69A9-2660-8514-541C2B42B1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025" y="3786502"/>
            <a:ext cx="8994452" cy="28032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0C0E6F5F-09B5-3C44-165D-C10D2887247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3025" y="736600"/>
            <a:ext cx="8994452" cy="29371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0266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D_Algo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35184-B44D-5BD5-FFCF-F21189EF6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075" y="208130"/>
            <a:ext cx="8418926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Google Shape;37;p22">
            <a:extLst>
              <a:ext uri="{FF2B5EF4-FFF2-40B4-BE49-F238E27FC236}">
                <a16:creationId xmlns:a16="http://schemas.microsoft.com/office/drawing/2014/main" id="{F7863773-C078-AF3C-6E12-61571C5EEF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7150" y="789526"/>
            <a:ext cx="4471987" cy="574823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3pPr>
            <a:lvl4pPr marL="1828800" lvl="3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4pPr>
            <a:lvl5pPr marL="2286000" lvl="4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38;p22">
            <a:extLst>
              <a:ext uri="{FF2B5EF4-FFF2-40B4-BE49-F238E27FC236}">
                <a16:creationId xmlns:a16="http://schemas.microsoft.com/office/drawing/2014/main" id="{E340DA16-7E4F-AF8C-5B6E-70F584D721F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618893" y="789526"/>
            <a:ext cx="4467957" cy="574823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3pPr>
            <a:lvl4pPr marL="1828800" lvl="3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4pPr>
            <a:lvl5pPr marL="2286000" lvl="4" indent="-2286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olas"/>
              <a:buNone/>
              <a:defRPr sz="1800">
                <a:latin typeface="Consolas"/>
                <a:ea typeface="Consolas"/>
                <a:cs typeface="Consolas"/>
                <a:sym typeface="Consola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7250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A_OnePane" userDrawn="1">
  <p:cSld name="Std_1pane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 txBox="1"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35E5E-2BFF-3033-EF3B-50A0A66307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162" y="958850"/>
            <a:ext cx="9083675" cy="55943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Title" userDrawn="1">
  <p:cSld name="1_0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8"/>
          <p:cNvSpPr txBox="1">
            <a:spLocks noGrp="1"/>
          </p:cNvSpPr>
          <p:nvPr>
            <p:ph type="ctrTitle"/>
          </p:nvPr>
        </p:nvSpPr>
        <p:spPr>
          <a:xfrm>
            <a:off x="304800" y="779262"/>
            <a:ext cx="8610600" cy="3425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6A97AC-A224-ED02-499F-4A2A948B8692}"/>
              </a:ext>
            </a:extLst>
          </p:cNvPr>
          <p:cNvSpPr txBox="1"/>
          <p:nvPr userDrawn="1"/>
        </p:nvSpPr>
        <p:spPr>
          <a:xfrm>
            <a:off x="674569" y="132931"/>
            <a:ext cx="8156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TW" sz="3600" dirty="0">
                <a:solidFill>
                  <a:srgbClr val="FF0000"/>
                </a:solidFill>
                <a:ea typeface="新細明體" panose="02020500000000000000" pitchFamily="18" charset="-120"/>
              </a:rPr>
              <a:t>From Problem to Solution using UML &amp; C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543764-5EF8-0F16-AE63-EECEE2D9302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79488" y="4257675"/>
            <a:ext cx="7210425" cy="2324100"/>
          </a:xfrm>
        </p:spPr>
        <p:txBody>
          <a:bodyPr/>
          <a:lstStyle>
            <a:lvl1pPr marL="25400" indent="0" algn="ctr">
              <a:buFontTx/>
              <a:buNone/>
              <a:defRPr/>
            </a:lvl1pPr>
            <a:lvl2pPr marL="508000" indent="0" algn="ctr">
              <a:buFontTx/>
              <a:buNone/>
              <a:defRPr/>
            </a:lvl2pPr>
            <a:lvl3pPr marL="990600" indent="0" algn="ctr">
              <a:buFontTx/>
              <a:buNone/>
              <a:defRPr/>
            </a:lvl3pPr>
            <a:lvl4pPr marL="1473200" indent="0" algn="ctr">
              <a:buFontTx/>
              <a:buNone/>
              <a:defRPr/>
            </a:lvl4pPr>
            <a:lvl5pPr marL="1930400" indent="0" algn="ctr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634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bits2c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sdba.info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1" y="159794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r>
              <a:rPr lang="en-CA" dirty="0" err="1"/>
              <a:t>ZyL</a:t>
            </a:r>
            <a:endParaRPr dirty="0"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62900" y="749757"/>
            <a:ext cx="9018199" cy="5856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/>
          <p:nvPr/>
        </p:nvSpPr>
        <p:spPr>
          <a:xfrm>
            <a:off x="6781800" y="6483377"/>
            <a:ext cx="23622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fld id="{00000000-1234-1234-1234-123412341234}" type="slidenum">
              <a:rPr lang="en-US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r>
              <a:rPr lang="en-US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200"/>
          </a:p>
        </p:txBody>
      </p:sp>
      <p:sp>
        <p:nvSpPr>
          <p:cNvPr id="13" name="Google Shape;13;p17"/>
          <p:cNvSpPr txBox="1"/>
          <p:nvPr/>
        </p:nvSpPr>
        <p:spPr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©2024 by J. D. White. From Problem Definition to Solution, </a:t>
            </a:r>
            <a:r>
              <a:rPr lang="en-US" sz="900" b="0" i="0" u="sng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https://www.sdba.info</a:t>
            </a:r>
            <a:r>
              <a:rPr lang="en-US" sz="900" b="0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00" b="0" i="0" u="none" strike="noStrike" cap="none" dirty="0">
                <a:solidFill>
                  <a:schemeClr val="bg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</a:t>
            </a:r>
            <a:r>
              <a:rPr lang="en-US" sz="900" b="0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00" b="0" i="0" u="sng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https://www.bits2c.com</a:t>
            </a:r>
            <a:endParaRPr sz="900" b="0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4" name="Google Shape;14;p17"/>
          <p:cNvCxnSpPr>
            <a:cxnSpLocks/>
          </p:cNvCxnSpPr>
          <p:nvPr/>
        </p:nvCxnSpPr>
        <p:spPr>
          <a:xfrm>
            <a:off x="-290030" y="733807"/>
            <a:ext cx="9716004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Google Shape;15;p17"/>
          <p:cNvSpPr txBox="1"/>
          <p:nvPr/>
        </p:nvSpPr>
        <p:spPr>
          <a:xfrm>
            <a:off x="3178245" y="-47655"/>
            <a:ext cx="596575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§2 Problem Statement</a:t>
            </a:r>
            <a:endParaRPr sz="18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" name="Google Shape;16;p17" descr="A circular black and white circular object with text&#10;&#10;Description automatically generated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4159" y="39264"/>
            <a:ext cx="690916" cy="62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7"/>
          <p:cNvSpPr txBox="1"/>
          <p:nvPr/>
        </p:nvSpPr>
        <p:spPr>
          <a:xfrm>
            <a:off x="204432" y="172039"/>
            <a:ext cx="31147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FF0000"/>
                </a:solidFill>
                <a:latin typeface="Aharoni"/>
                <a:ea typeface="Aharoni"/>
                <a:cs typeface="Aharoni"/>
                <a:sym typeface="Aharoni"/>
              </a:rPr>
              <a:t>C</a:t>
            </a:r>
            <a:endParaRPr sz="1800" b="1" dirty="0">
              <a:solidFill>
                <a:srgbClr val="FF0000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5" r:id="rId3"/>
    <p:sldLayoutId id="2147483667" r:id="rId4"/>
    <p:sldLayoutId id="2147483666" r:id="rId5"/>
    <p:sldLayoutId id="2147483669" r:id="rId6"/>
    <p:sldLayoutId id="2147483668" r:id="rId7"/>
    <p:sldLayoutId id="2147483652" r:id="rId8"/>
    <p:sldLayoutId id="214748367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304800" y="779262"/>
            <a:ext cx="8610600" cy="3425053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§2 Problem Statement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E3222-3506-8E3B-92B2-89813522257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3C5724-E9CD-5846-0BF1-56E551558A4E}"/>
              </a:ext>
            </a:extLst>
          </p:cNvPr>
          <p:cNvSpPr txBox="1"/>
          <p:nvPr/>
        </p:nvSpPr>
        <p:spPr>
          <a:xfrm>
            <a:off x="7909133" y="6550223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25.02.12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9DFDFF9-7BD3-EBB2-BFF4-E05105A92549}"/>
              </a:ext>
            </a:extLst>
          </p:cNvPr>
          <p:cNvSpPr/>
          <p:nvPr/>
        </p:nvSpPr>
        <p:spPr>
          <a:xfrm>
            <a:off x="-225823" y="5740950"/>
            <a:ext cx="4751082" cy="3384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9ED40F-F308-0BA3-5E83-10DF27119C9D}"/>
              </a:ext>
            </a:extLst>
          </p:cNvPr>
          <p:cNvSpPr/>
          <p:nvPr/>
        </p:nvSpPr>
        <p:spPr>
          <a:xfrm>
            <a:off x="-225823" y="4089162"/>
            <a:ext cx="2884211" cy="34359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4B6BE3-812D-94C5-1262-8D46BE65DDB0}"/>
              </a:ext>
            </a:extLst>
          </p:cNvPr>
          <p:cNvSpPr/>
          <p:nvPr/>
        </p:nvSpPr>
        <p:spPr>
          <a:xfrm>
            <a:off x="-113356" y="1677380"/>
            <a:ext cx="2884212" cy="2931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4D5CCB7-A5A1-0EB2-AB7D-37AB5E9D6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59794"/>
            <a:ext cx="9144000" cy="457200"/>
          </a:xfrm>
        </p:spPr>
        <p:txBody>
          <a:bodyPr/>
          <a:lstStyle/>
          <a:p>
            <a:r>
              <a:rPr lang="en-CA" dirty="0"/>
              <a:t>Today’s Class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DDCE8A-9088-865F-B29E-2C6B02CEFE2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025" y="736600"/>
            <a:ext cx="9010650" cy="5853113"/>
          </a:xfrm>
        </p:spPr>
        <p:txBody>
          <a:bodyPr>
            <a:normAutofit fontScale="55000" lnSpcReduction="20000"/>
          </a:bodyPr>
          <a:lstStyle/>
          <a:p>
            <a:r>
              <a:rPr lang="en-CA" dirty="0"/>
              <a:t>Reviewing the Tools (10’)</a:t>
            </a:r>
          </a:p>
          <a:p>
            <a:r>
              <a:rPr lang="en-CA" dirty="0"/>
              <a:t>Importance of Problem Statements (15’)</a:t>
            </a:r>
          </a:p>
          <a:p>
            <a:r>
              <a:rPr lang="en-CA" dirty="0"/>
              <a:t>Underlying Concepts for Sample Problems– A brief Intro  (Raheem) (20’)</a:t>
            </a:r>
          </a:p>
          <a:p>
            <a:r>
              <a:rPr lang="en-CA" dirty="0"/>
              <a:t>Break (10’)</a:t>
            </a:r>
          </a:p>
          <a:p>
            <a:r>
              <a:rPr lang="en-CA" altLang="zh-TW" dirty="0"/>
              <a:t>E.g. 1 Automated Data Processing – Falling Objects (40’)</a:t>
            </a:r>
          </a:p>
          <a:p>
            <a:pPr lvl="1"/>
            <a:r>
              <a:rPr lang="en-CA" altLang="zh-TW" dirty="0"/>
              <a:t>Introduction of concepts</a:t>
            </a:r>
          </a:p>
          <a:p>
            <a:pPr lvl="1"/>
            <a:r>
              <a:rPr lang="en-CA" altLang="zh-TW" dirty="0"/>
              <a:t>Working through sample Problem</a:t>
            </a:r>
          </a:p>
          <a:p>
            <a:pPr lvl="1"/>
            <a:r>
              <a:rPr lang="en-CA" altLang="zh-TW" dirty="0"/>
              <a:t>Your Turn</a:t>
            </a:r>
            <a:endParaRPr lang="en-CA" dirty="0"/>
          </a:p>
          <a:p>
            <a:r>
              <a:rPr lang="en-CA" dirty="0"/>
              <a:t>E.g. 2 Simulation – Optical Ray Tracing (40’)</a:t>
            </a:r>
          </a:p>
          <a:p>
            <a:pPr lvl="1"/>
            <a:r>
              <a:rPr lang="en-CA" dirty="0"/>
              <a:t>Introduction of concepts</a:t>
            </a:r>
          </a:p>
          <a:p>
            <a:pPr lvl="1"/>
            <a:r>
              <a:rPr lang="en-CA" dirty="0"/>
              <a:t>Working through sample Problem </a:t>
            </a:r>
          </a:p>
          <a:p>
            <a:pPr lvl="1"/>
            <a:r>
              <a:rPr lang="en-CA" dirty="0"/>
              <a:t>Your Turn</a:t>
            </a:r>
          </a:p>
          <a:p>
            <a:r>
              <a:rPr lang="en-CA" dirty="0"/>
              <a:t>Break (10’)</a:t>
            </a:r>
          </a:p>
          <a:p>
            <a:r>
              <a:rPr lang="en-CA" dirty="0"/>
              <a:t>E.g. 3 Numerical Analysis – Finding a Root (40’)</a:t>
            </a:r>
          </a:p>
          <a:p>
            <a:pPr lvl="1"/>
            <a:r>
              <a:rPr lang="en-CA" dirty="0"/>
              <a:t>Introduction of concepts</a:t>
            </a:r>
          </a:p>
          <a:p>
            <a:pPr lvl="1"/>
            <a:r>
              <a:rPr lang="en-CA" dirty="0"/>
              <a:t>Working through sample Problem </a:t>
            </a:r>
          </a:p>
          <a:p>
            <a:pPr lvl="1"/>
            <a:r>
              <a:rPr lang="en-CA" dirty="0"/>
              <a:t>Your Turn</a:t>
            </a:r>
          </a:p>
          <a:p>
            <a:r>
              <a:rPr lang="en-CA" dirty="0"/>
              <a:t>If(!pass Milestone 1) Retry Milestone 1;</a:t>
            </a:r>
          </a:p>
          <a:p>
            <a:r>
              <a:rPr lang="en-CA" dirty="0"/>
              <a:t>Go Home</a:t>
            </a:r>
          </a:p>
          <a:p>
            <a:endParaRPr lang="en-CA" dirty="0"/>
          </a:p>
          <a:p>
            <a:endParaRPr lang="en-C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072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AA41C-0F68-816C-7939-58F61B2B2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59794"/>
            <a:ext cx="9144000" cy="457200"/>
          </a:xfrm>
        </p:spPr>
        <p:txBody>
          <a:bodyPr/>
          <a:lstStyle/>
          <a:p>
            <a:r>
              <a:rPr lang="en-CA" dirty="0"/>
              <a:t>Why software projects fail?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B66E4-D1D0-D13C-30BA-C2D57169E6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025" y="736600"/>
            <a:ext cx="9010650" cy="585311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#1 Not Understanding The Needs Of The Business</a:t>
            </a:r>
          </a:p>
          <a:p>
            <a:pPr lvl="1"/>
            <a:r>
              <a:rPr lang="en-US" dirty="0"/>
              <a:t>requirements not clearly articulated in detail. </a:t>
            </a:r>
          </a:p>
          <a:p>
            <a:pPr lvl="1"/>
            <a:r>
              <a:rPr lang="en-US" dirty="0"/>
              <a:t>i.e. poor problem definition</a:t>
            </a:r>
          </a:p>
          <a:p>
            <a:r>
              <a:rPr lang="en-US" dirty="0"/>
              <a:t>#4 Not Starting With The End Customer</a:t>
            </a:r>
          </a:p>
          <a:p>
            <a:pPr lvl="1"/>
            <a:r>
              <a:rPr lang="en-US" dirty="0"/>
              <a:t>Great software written that solves a problem </a:t>
            </a:r>
          </a:p>
          <a:p>
            <a:pPr lvl="1"/>
            <a:r>
              <a:rPr lang="en-US" dirty="0"/>
              <a:t>BUT the problem solved is not the customer’s problem</a:t>
            </a:r>
          </a:p>
          <a:p>
            <a:pPr lvl="1"/>
            <a:r>
              <a:rPr lang="en-US" dirty="0"/>
              <a:t>i.e. poor problem definition</a:t>
            </a:r>
          </a:p>
          <a:p>
            <a:r>
              <a:rPr lang="en-US" dirty="0"/>
              <a:t>#5 Unclear requirements</a:t>
            </a:r>
          </a:p>
          <a:p>
            <a:pPr lvl="1"/>
            <a:r>
              <a:rPr lang="en-US" dirty="0"/>
              <a:t>lack of a detailed explanation</a:t>
            </a:r>
          </a:p>
          <a:p>
            <a:pPr lvl="1"/>
            <a:r>
              <a:rPr lang="en-US" dirty="0"/>
              <a:t>i.e. poor problem definition</a:t>
            </a:r>
          </a:p>
          <a:p>
            <a:r>
              <a:rPr lang="en-US" dirty="0"/>
              <a:t>#8. Thinking That Scope Can Be Defined Upfront</a:t>
            </a:r>
          </a:p>
          <a:p>
            <a:pPr lvl="1"/>
            <a:r>
              <a:rPr lang="en-US" dirty="0"/>
              <a:t>Original problem understood and solved </a:t>
            </a:r>
          </a:p>
          <a:p>
            <a:pPr lvl="1"/>
            <a:r>
              <a:rPr lang="en-US" dirty="0"/>
              <a:t>BUT many cases do not fit the case solved </a:t>
            </a:r>
            <a:r>
              <a:rPr lang="en-US" dirty="0">
                <a:sym typeface="Wingdings" panose="05000000000000000000" pitchFamily="2" charset="2"/>
              </a:rPr>
              <a:t> failure to adapt model.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See this need to adapt in the Optics example.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4DB596-2F92-3F78-0D5F-A533FE2EED06}"/>
              </a:ext>
            </a:extLst>
          </p:cNvPr>
          <p:cNvSpPr txBox="1"/>
          <p:nvPr/>
        </p:nvSpPr>
        <p:spPr>
          <a:xfrm>
            <a:off x="461678" y="6462755"/>
            <a:ext cx="82333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50" dirty="0">
                <a:solidFill>
                  <a:schemeClr val="bg1">
                    <a:lumMod val="50000"/>
                  </a:schemeClr>
                </a:solidFill>
              </a:rPr>
              <a:t>Ref: https://www.forbes.com/councils/forbestechcouncil/2020/03/31/14-common-reasons-software-projects-fail-and-how-to-avoid-them/</a:t>
            </a:r>
            <a:endParaRPr 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845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0314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8AAE4-E543-B6BA-B137-0264B1F5F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E4E098A-B100-786A-5728-F86725B0A48D}"/>
              </a:ext>
            </a:extLst>
          </p:cNvPr>
          <p:cNvSpPr/>
          <p:nvPr/>
        </p:nvSpPr>
        <p:spPr>
          <a:xfrm>
            <a:off x="-225823" y="5740950"/>
            <a:ext cx="4751082" cy="3384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E1391E-4180-59FB-3D70-E476C1CE1DEC}"/>
              </a:ext>
            </a:extLst>
          </p:cNvPr>
          <p:cNvSpPr/>
          <p:nvPr/>
        </p:nvSpPr>
        <p:spPr>
          <a:xfrm>
            <a:off x="-225823" y="4089162"/>
            <a:ext cx="2884211" cy="34359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EC3C91-8666-FBE2-5688-BB7750CCBE5E}"/>
              </a:ext>
            </a:extLst>
          </p:cNvPr>
          <p:cNvSpPr/>
          <p:nvPr/>
        </p:nvSpPr>
        <p:spPr>
          <a:xfrm>
            <a:off x="-113356" y="1677380"/>
            <a:ext cx="2884212" cy="2931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68FCBE-EE0A-4417-43AA-A409E0426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59794"/>
            <a:ext cx="9144000" cy="457200"/>
          </a:xfrm>
        </p:spPr>
        <p:txBody>
          <a:bodyPr/>
          <a:lstStyle/>
          <a:p>
            <a:r>
              <a:rPr lang="en-CA" dirty="0"/>
              <a:t>Today’s Class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4FF196-D539-5652-F6BF-60C1B54EF4A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025" y="736600"/>
            <a:ext cx="9010650" cy="5853113"/>
          </a:xfrm>
        </p:spPr>
        <p:txBody>
          <a:bodyPr>
            <a:normAutofit fontScale="55000" lnSpcReduction="20000"/>
          </a:bodyPr>
          <a:lstStyle/>
          <a:p>
            <a:r>
              <a:rPr lang="en-CA" dirty="0"/>
              <a:t>Reviewing the Tools (10’)</a:t>
            </a:r>
          </a:p>
          <a:p>
            <a:r>
              <a:rPr lang="en-CA" dirty="0"/>
              <a:t>Importance of Problem Statements (15’)</a:t>
            </a:r>
          </a:p>
          <a:p>
            <a:r>
              <a:rPr lang="en-CA" dirty="0"/>
              <a:t>Underlying Concepts for Sample Problems– A brief Intro  (Raheem) (20’)</a:t>
            </a:r>
          </a:p>
          <a:p>
            <a:r>
              <a:rPr lang="en-CA" dirty="0"/>
              <a:t>Break (10’)</a:t>
            </a:r>
          </a:p>
          <a:p>
            <a:r>
              <a:rPr lang="en-CA" altLang="zh-TW" dirty="0"/>
              <a:t>E.g. 1 Automated Data Processing – Falling Objects (40’)</a:t>
            </a:r>
          </a:p>
          <a:p>
            <a:pPr lvl="1"/>
            <a:r>
              <a:rPr lang="en-CA" altLang="zh-TW" dirty="0"/>
              <a:t>Introduction of concepts</a:t>
            </a:r>
          </a:p>
          <a:p>
            <a:pPr lvl="1"/>
            <a:r>
              <a:rPr lang="en-CA" altLang="zh-TW" dirty="0"/>
              <a:t>Working through sample Problem</a:t>
            </a:r>
          </a:p>
          <a:p>
            <a:pPr lvl="1"/>
            <a:r>
              <a:rPr lang="en-CA" altLang="zh-TW" dirty="0"/>
              <a:t>Your Turn</a:t>
            </a:r>
            <a:endParaRPr lang="en-CA" dirty="0"/>
          </a:p>
          <a:p>
            <a:r>
              <a:rPr lang="en-CA" dirty="0"/>
              <a:t>E.g. 2 Simulation – Optical Ray Tracing (40’)</a:t>
            </a:r>
          </a:p>
          <a:p>
            <a:pPr lvl="1"/>
            <a:r>
              <a:rPr lang="en-CA" dirty="0"/>
              <a:t>Introduction of concepts</a:t>
            </a:r>
          </a:p>
          <a:p>
            <a:pPr lvl="1"/>
            <a:r>
              <a:rPr lang="en-CA" dirty="0"/>
              <a:t>Working through sample Problem </a:t>
            </a:r>
          </a:p>
          <a:p>
            <a:pPr lvl="1"/>
            <a:r>
              <a:rPr lang="en-CA" dirty="0"/>
              <a:t>Your Turn</a:t>
            </a:r>
          </a:p>
          <a:p>
            <a:r>
              <a:rPr lang="en-CA" dirty="0"/>
              <a:t>Break (10’)</a:t>
            </a:r>
          </a:p>
          <a:p>
            <a:r>
              <a:rPr lang="en-CA" dirty="0"/>
              <a:t>E.g. 3 Numerical Analysis – Finding a Root (40’)</a:t>
            </a:r>
          </a:p>
          <a:p>
            <a:pPr lvl="1"/>
            <a:r>
              <a:rPr lang="en-CA" dirty="0"/>
              <a:t>Introduction of concepts</a:t>
            </a:r>
          </a:p>
          <a:p>
            <a:pPr lvl="1"/>
            <a:r>
              <a:rPr lang="en-CA" dirty="0"/>
              <a:t>Working through sample Problem </a:t>
            </a:r>
          </a:p>
          <a:p>
            <a:pPr lvl="1"/>
            <a:r>
              <a:rPr lang="en-CA" dirty="0"/>
              <a:t>Your Turn</a:t>
            </a:r>
          </a:p>
          <a:p>
            <a:r>
              <a:rPr lang="en-CA" dirty="0"/>
              <a:t>If(!pass Milestone 1) Retry Milestone 1;</a:t>
            </a:r>
          </a:p>
          <a:p>
            <a:r>
              <a:rPr lang="en-CA" dirty="0"/>
              <a:t>Go Home</a:t>
            </a:r>
          </a:p>
          <a:p>
            <a:endParaRPr lang="en-CA" dirty="0"/>
          </a:p>
          <a:p>
            <a:endParaRPr lang="en-C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56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403B1-C148-4D19-20EF-AD5FB95C9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187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7BA30-B386-4DF9-A267-7A65BF5F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Milestone 1 Try 2</a:t>
            </a:r>
            <a:endParaRPr lang="zh-TW" alt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17E0B2-BC33-4B19-B809-F5A375DC905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 altLang="zh-TW" dirty="0"/>
              <a:t>Sit using alternate computers</a:t>
            </a:r>
          </a:p>
          <a:p>
            <a:r>
              <a:rPr lang="en-US" altLang="zh-TW" dirty="0"/>
              <a:t>Turn off your computer</a:t>
            </a:r>
          </a:p>
          <a:p>
            <a:r>
              <a:rPr lang="en-US" altLang="zh-TW" dirty="0"/>
              <a:t>Reboot using Windows-SAS</a:t>
            </a:r>
          </a:p>
          <a:p>
            <a:r>
              <a:rPr lang="en-US" altLang="zh-TW" dirty="0"/>
              <a:t>Install Notepad++, compiler linker</a:t>
            </a:r>
          </a:p>
          <a:p>
            <a:r>
              <a:rPr lang="en-US" altLang="zh-TW" dirty="0"/>
              <a:t>Compile and Link </a:t>
            </a:r>
            <a:r>
              <a:rPr lang="en-US" altLang="zh-TW" dirty="0" err="1"/>
              <a:t>welcome.c</a:t>
            </a:r>
            <a:endParaRPr lang="en-US" altLang="zh-TW" dirty="0"/>
          </a:p>
          <a:p>
            <a:r>
              <a:rPr lang="en-US" altLang="zh-TW" dirty="0"/>
              <a:t>Show the TA</a:t>
            </a:r>
          </a:p>
          <a:p>
            <a:r>
              <a:rPr lang="en-US" altLang="zh-TW" dirty="0"/>
              <a:t>Go Home</a:t>
            </a:r>
          </a:p>
          <a:p>
            <a:endParaRPr lang="zh-TW" altLang="en-US" dirty="0"/>
          </a:p>
        </p:txBody>
      </p:sp>
      <p:pic>
        <p:nvPicPr>
          <p:cNvPr id="1026" name="Picture 2" descr="PieChart">
            <a:extLst>
              <a:ext uri="{FF2B5EF4-FFF2-40B4-BE49-F238E27FC236}">
                <a16:creationId xmlns:a16="http://schemas.microsoft.com/office/drawing/2014/main" id="{F4E26BF7-2DDE-4A5B-B33E-83F2ED48EA3C}"/>
              </a:ext>
            </a:extLst>
          </p:cNvPr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88" y="1768638"/>
            <a:ext cx="4443412" cy="378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695913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1217</TotalTime>
  <Words>403</Words>
  <Application>Microsoft Office PowerPoint</Application>
  <PresentationFormat>On-screen Show (4:3)</PresentationFormat>
  <Paragraphs>68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新細明體</vt:lpstr>
      <vt:lpstr>Aharoni</vt:lpstr>
      <vt:lpstr>Arial</vt:lpstr>
      <vt:lpstr>Calibri</vt:lpstr>
      <vt:lpstr>Consolas</vt:lpstr>
      <vt:lpstr>Times New Roman</vt:lpstr>
      <vt:lpstr>Wingdings</vt:lpstr>
      <vt:lpstr>ecp1026</vt:lpstr>
      <vt:lpstr>§2 Problem Statement</vt:lpstr>
      <vt:lpstr>Today’s Class</vt:lpstr>
      <vt:lpstr>Why software projects fail?</vt:lpstr>
      <vt:lpstr>PowerPoint Presentation</vt:lpstr>
      <vt:lpstr>Today’s Class</vt:lpstr>
      <vt:lpstr>PowerPoint Presentation</vt:lpstr>
      <vt:lpstr>Milestone 1 Try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§1 Introduction</dc:title>
  <dc:creator>阿里</dc:creator>
  <cp:lastModifiedBy>Jonathon David White</cp:lastModifiedBy>
  <cp:revision>23</cp:revision>
  <dcterms:created xsi:type="dcterms:W3CDTF">2021-11-11T14:49:04Z</dcterms:created>
  <dcterms:modified xsi:type="dcterms:W3CDTF">2025-04-15T01:43:39Z</dcterms:modified>
</cp:coreProperties>
</file>