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2" r:id="rId3"/>
    <p:sldId id="273" r:id="rId4"/>
    <p:sldId id="258" r:id="rId5"/>
    <p:sldId id="274" r:id="rId6"/>
    <p:sldId id="257" r:id="rId7"/>
    <p:sldId id="275" r:id="rId8"/>
    <p:sldId id="269" r:id="rId9"/>
    <p:sldId id="266" r:id="rId10"/>
    <p:sldId id="268" r:id="rId11"/>
    <p:sldId id="282" r:id="rId12"/>
    <p:sldId id="281" r:id="rId13"/>
    <p:sldId id="279" r:id="rId14"/>
    <p:sldId id="259" r:id="rId15"/>
    <p:sldId id="260" r:id="rId16"/>
    <p:sldId id="276" r:id="rId17"/>
    <p:sldId id="278" r:id="rId18"/>
    <p:sldId id="262" r:id="rId19"/>
    <p:sldId id="263" r:id="rId20"/>
    <p:sldId id="264" r:id="rId21"/>
    <p:sldId id="265" r:id="rId22"/>
    <p:sldId id="277" r:id="rId23"/>
    <p:sldId id="271" r:id="rId24"/>
    <p:sldId id="280" r:id="rId25"/>
    <p:sldId id="284" r:id="rId26"/>
    <p:sldId id="285" r:id="rId27"/>
    <p:sldId id="283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sO5oOxv0aaJGfO7NOXYAHJdeP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8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8" y="76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9" d="100"/>
          <a:sy n="119" d="100"/>
        </p:scale>
        <p:origin x="506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DE4D96-7BCF-543C-6748-CAAED588D6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820EC-D150-E645-4DAD-D69C764D4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48E4E-5269-4F7C-A4BD-29B1B95539C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FC8F6-B2CA-228E-02CD-BF0AA021F6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FCC0DC-C404-E059-E3E9-A2B809D4E8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ACC4-2259-4FF6-8046-FB2383957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024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191A8874-62F9-E8A5-CCBC-BB515B9D4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>
            <a:extLst>
              <a:ext uri="{FF2B5EF4-FFF2-40B4-BE49-F238E27FC236}">
                <a16:creationId xmlns:a16="http://schemas.microsoft.com/office/drawing/2014/main" id="{FDD72966-16B3-C77B-EEB0-71212C9209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52171377-D2E8-2D41-9EB0-2EBB25735B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5536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F44679E2-9F18-41BD-1392-35E393D4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>
            <a:extLst>
              <a:ext uri="{FF2B5EF4-FFF2-40B4-BE49-F238E27FC236}">
                <a16:creationId xmlns:a16="http://schemas.microsoft.com/office/drawing/2014/main" id="{FB53F9DC-EF78-1044-AC35-02BB254EFD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C632B4D3-E730-8CF6-DFE6-6FED1D50C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7132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Art of Tea — The Autumn Salon">
            <a:extLst>
              <a:ext uri="{FF2B5EF4-FFF2-40B4-BE49-F238E27FC236}">
                <a16:creationId xmlns:a16="http://schemas.microsoft.com/office/drawing/2014/main" id="{F20BF303-FCCE-E296-680C-1F4A1034A7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6361"/>
            <a:ext cx="9144000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3C3101-26E9-7228-8FBA-14B434CB43E9}"/>
              </a:ext>
            </a:extLst>
          </p:cNvPr>
          <p:cNvSpPr txBox="1"/>
          <p:nvPr userDrawn="1"/>
        </p:nvSpPr>
        <p:spPr>
          <a:xfrm>
            <a:off x="2424972" y="52009"/>
            <a:ext cx="4294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 Time</a:t>
            </a:r>
          </a:p>
        </p:txBody>
      </p:sp>
    </p:spTree>
    <p:extLst>
      <p:ext uri="{BB962C8B-B14F-4D97-AF65-F5344CB8AC3E}">
        <p14:creationId xmlns:p14="http://schemas.microsoft.com/office/powerpoint/2010/main" val="159429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Title" userDrawn="1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6A97AC-A224-ED02-499F-4A2A948B8692}"/>
              </a:ext>
            </a:extLst>
          </p:cNvPr>
          <p:cNvSpPr txBox="1"/>
          <p:nvPr userDrawn="1"/>
        </p:nvSpPr>
        <p:spPr>
          <a:xfrm>
            <a:off x="674569" y="132931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43764-5EF8-0F16-AE63-EECEE2D930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9488" y="4257675"/>
            <a:ext cx="7210425" cy="2324100"/>
          </a:xfrm>
        </p:spPr>
        <p:txBody>
          <a:bodyPr/>
          <a:lstStyle>
            <a:lvl1pPr marL="25400" indent="0" algn="ctr">
              <a:buFontTx/>
              <a:buNone/>
              <a:defRPr/>
            </a:lvl1pPr>
            <a:lvl2pPr marL="508000" indent="0" algn="ctr">
              <a:buFontTx/>
              <a:buNone/>
              <a:defRPr/>
            </a:lvl2pPr>
            <a:lvl3pPr marL="990600" indent="0" algn="ctr">
              <a:buFontTx/>
              <a:buNone/>
              <a:defRPr/>
            </a:lvl3pPr>
            <a:lvl4pPr marL="1473200" indent="0" algn="ctr">
              <a:buFontTx/>
              <a:buNone/>
              <a:defRPr/>
            </a:lvl4pPr>
            <a:lvl5pPr marL="1930400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64EE-A7CE-F7B3-1974-DDB5C621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6280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527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D_1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/>
          <a:lstStyle>
            <a:lvl1pPr marL="5397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6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2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4442580" cy="5853113"/>
          </a:xfrm>
        </p:spPr>
        <p:txBody>
          <a:bodyPr/>
          <a:lstStyle>
            <a:lvl1pPr marL="539750" indent="-514350">
              <a:buFont typeface="Arial" panose="020B0604020202020204" pitchFamily="34" charset="0"/>
              <a:buChar char="•"/>
              <a:defRPr/>
            </a:lvl1pPr>
            <a:lvl2pPr marL="914400" indent="-406400">
              <a:buFont typeface="Arial" panose="020B0604020202020204" pitchFamily="34" charset="0"/>
              <a:buChar char="•"/>
              <a:defRPr/>
            </a:lvl2pPr>
            <a:lvl3pPr marL="1371600" indent="-381000">
              <a:buFont typeface="Arial" panose="020B0604020202020204" pitchFamily="34" charset="0"/>
              <a:buChar char="•"/>
              <a:defRPr/>
            </a:lvl3pPr>
            <a:lvl4pPr marL="1828800" indent="-355600">
              <a:buFont typeface="Arial" panose="020B0604020202020204" pitchFamily="34" charset="0"/>
              <a:buChar char="•"/>
              <a:defRPr/>
            </a:lvl4pPr>
            <a:lvl5pPr marL="2286000" indent="-355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C0E6F5F-09B5-3C44-165D-C10D288724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24897" y="736600"/>
            <a:ext cx="4442580" cy="5853113"/>
          </a:xfrm>
        </p:spPr>
        <p:txBody>
          <a:bodyPr/>
          <a:lstStyle>
            <a:lvl1pPr marL="539750" indent="-5143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2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3786502"/>
            <a:ext cx="8994452" cy="28032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C0E6F5F-09B5-3C44-165D-C10D288724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025" y="736600"/>
            <a:ext cx="8994452" cy="2937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026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Panes_Compare" type="twoTxTwoObj">
  <p:cSld name="STD_2H_Compar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>
            <a:spLocks noGrp="1"/>
          </p:cNvSpPr>
          <p:nvPr>
            <p:ph type="title"/>
          </p:nvPr>
        </p:nvSpPr>
        <p:spPr>
          <a:xfrm>
            <a:off x="630238" y="181044"/>
            <a:ext cx="851376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20"/>
          <p:cNvSpPr txBox="1">
            <a:spLocks noGrp="1"/>
          </p:cNvSpPr>
          <p:nvPr>
            <p:ph type="body" idx="1"/>
          </p:nvPr>
        </p:nvSpPr>
        <p:spPr>
          <a:xfrm>
            <a:off x="76200" y="777444"/>
            <a:ext cx="4422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2"/>
          </p:nvPr>
        </p:nvSpPr>
        <p:spPr>
          <a:xfrm>
            <a:off x="76200" y="1281769"/>
            <a:ext cx="4422775" cy="534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AutoNum type="arabicPeriod"/>
              <a:defRPr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mes New Roman"/>
              <a:buAutoNum type="arabicPeriod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AutoNum type="arabicPeriod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AutoNum type="arabicPeriod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3"/>
          </p:nvPr>
        </p:nvSpPr>
        <p:spPr>
          <a:xfrm>
            <a:off x="4629150" y="777444"/>
            <a:ext cx="43624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4"/>
          </p:nvPr>
        </p:nvSpPr>
        <p:spPr>
          <a:xfrm>
            <a:off x="4625974" y="1281769"/>
            <a:ext cx="4362450" cy="534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AutoNum type="arabicPeriod"/>
              <a:defRPr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mes New Roman"/>
              <a:buAutoNum type="arabicPeriod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AutoNum type="arabicPeriod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AutoNum type="arabicPeriod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AutoNum type="arabicPeriod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Alg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35184-B44D-5BD5-FFCF-F21189EF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75" y="208130"/>
            <a:ext cx="8418926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Google Shape;37;p22">
            <a:extLst>
              <a:ext uri="{FF2B5EF4-FFF2-40B4-BE49-F238E27FC236}">
                <a16:creationId xmlns:a16="http://schemas.microsoft.com/office/drawing/2014/main" id="{F7863773-C078-AF3C-6E12-61571C5EEF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150" y="789526"/>
            <a:ext cx="4471987" cy="57482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38;p22">
            <a:extLst>
              <a:ext uri="{FF2B5EF4-FFF2-40B4-BE49-F238E27FC236}">
                <a16:creationId xmlns:a16="http://schemas.microsoft.com/office/drawing/2014/main" id="{E340DA16-7E4F-AF8C-5B6E-70F584D721F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618893" y="789526"/>
            <a:ext cx="4467957" cy="57482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25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A_OnePane" userDrawn="1">
  <p:cSld name="Std_1pan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35E5E-2BFF-3033-EF3B-50A0A66307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162" y="958850"/>
            <a:ext cx="9083675" cy="55943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Q">
  <p:cSld name="FAQ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1"/>
          </p:nvPr>
        </p:nvSpPr>
        <p:spPr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Char char="–"/>
              <a:defRPr b="1">
                <a:solidFill>
                  <a:srgbClr val="FF0000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sdba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1" y="155766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r>
              <a:rPr lang="en-CA" dirty="0" err="1"/>
              <a:t>Abpy</a:t>
            </a:r>
            <a:endParaRPr dirty="0"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62900" y="749757"/>
            <a:ext cx="9018199" cy="5856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/>
          <p:nvPr/>
        </p:nvSpPr>
        <p:spPr>
          <a:xfrm>
            <a:off x="6781800" y="6483377"/>
            <a:ext cx="23622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fld id="{00000000-1234-1234-1234-123412341234}" type="slidenum"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r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200"/>
          </a:p>
        </p:txBody>
      </p:sp>
      <p:sp>
        <p:nvSpPr>
          <p:cNvPr id="13" name="Google Shape;13;p17"/>
          <p:cNvSpPr txBox="1"/>
          <p:nvPr/>
        </p:nvSpPr>
        <p:spPr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©2024 by J. D. White. From Problem Definition to Solution, </a:t>
            </a:r>
            <a:r>
              <a:rPr lang="en-US" sz="900" b="0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https://www.sdba.info</a:t>
            </a:r>
            <a:r>
              <a:rPr lang="en-US" sz="9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none" strike="noStrike" cap="none" dirty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en-US" sz="9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https://www.bits2c.com</a:t>
            </a:r>
            <a:endParaRPr sz="9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" name="Google Shape;14;p17"/>
          <p:cNvCxnSpPr>
            <a:cxnSpLocks/>
          </p:cNvCxnSpPr>
          <p:nvPr/>
        </p:nvCxnSpPr>
        <p:spPr>
          <a:xfrm>
            <a:off x="-290030" y="733807"/>
            <a:ext cx="9716004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5;p17"/>
          <p:cNvSpPr txBox="1"/>
          <p:nvPr/>
        </p:nvSpPr>
        <p:spPr>
          <a:xfrm>
            <a:off x="3178245" y="-47655"/>
            <a:ext cx="596575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§1 Introduction &amp; Tools</a:t>
            </a: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" name="Google Shape;16;p17" descr="A circular black and white circular object with text&#10;&#10;Description automatically generated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4159" y="39263"/>
            <a:ext cx="690916" cy="66909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7"/>
          <p:cNvSpPr txBox="1"/>
          <p:nvPr/>
        </p:nvSpPr>
        <p:spPr>
          <a:xfrm>
            <a:off x="188319" y="192533"/>
            <a:ext cx="3114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C</a:t>
            </a:r>
            <a:endParaRPr sz="1800" b="1" dirty="0">
              <a:solidFill>
                <a:srgbClr val="FF000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49" r:id="rId2"/>
    <p:sldLayoutId id="2147483670" r:id="rId3"/>
    <p:sldLayoutId id="2147483665" r:id="rId4"/>
    <p:sldLayoutId id="2147483667" r:id="rId5"/>
    <p:sldLayoutId id="2147483666" r:id="rId6"/>
    <p:sldLayoutId id="2147483669" r:id="rId7"/>
    <p:sldLayoutId id="2147483651" r:id="rId8"/>
    <p:sldLayoutId id="2147483668" r:id="rId9"/>
    <p:sldLayoutId id="2147483652" r:id="rId10"/>
    <p:sldLayoutId id="214748365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sdba/tools/1install.ht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hyperlink" Target="https://www.sdba.info/" TargetMode="Externa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§1 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3C5724-E9CD-5846-0BF1-56E551558A4E}"/>
              </a:ext>
            </a:extLst>
          </p:cNvPr>
          <p:cNvSpPr txBox="1"/>
          <p:nvPr/>
        </p:nvSpPr>
        <p:spPr>
          <a:xfrm>
            <a:off x="7909133" y="655022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25.02.12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4B6BE3-812D-94C5-1262-8D46BE65DDB0}"/>
              </a:ext>
            </a:extLst>
          </p:cNvPr>
          <p:cNvSpPr/>
          <p:nvPr/>
        </p:nvSpPr>
        <p:spPr>
          <a:xfrm>
            <a:off x="-172732" y="2702182"/>
            <a:ext cx="2884212" cy="41019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Class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ED40F-F308-0BA3-5E83-10DF27119C9D}"/>
              </a:ext>
            </a:extLst>
          </p:cNvPr>
          <p:cNvSpPr/>
          <p:nvPr/>
        </p:nvSpPr>
        <p:spPr>
          <a:xfrm>
            <a:off x="-151288" y="4872863"/>
            <a:ext cx="2884211" cy="41019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FDFF9-7BD3-EBB2-BFF4-E05105A92549}"/>
              </a:ext>
            </a:extLst>
          </p:cNvPr>
          <p:cNvSpPr/>
          <p:nvPr/>
        </p:nvSpPr>
        <p:spPr>
          <a:xfrm>
            <a:off x="-172732" y="5898358"/>
            <a:ext cx="4751082" cy="41019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/>
              <a:t>Course Objectives</a:t>
            </a:r>
          </a:p>
          <a:p>
            <a:r>
              <a:rPr lang="en-CA" dirty="0"/>
              <a:t>Contents</a:t>
            </a:r>
          </a:p>
          <a:p>
            <a:r>
              <a:rPr lang="en-CA" dirty="0"/>
              <a:t>Grading</a:t>
            </a:r>
          </a:p>
          <a:p>
            <a:r>
              <a:rPr lang="en-CA" dirty="0"/>
              <a:t>Guidebook</a:t>
            </a:r>
          </a:p>
          <a:p>
            <a:r>
              <a:rPr lang="en-CA" dirty="0"/>
              <a:t>Introducing the Tutors</a:t>
            </a:r>
          </a:p>
          <a:p>
            <a:r>
              <a:rPr lang="en-CA" dirty="0"/>
              <a:t>Survey</a:t>
            </a:r>
          </a:p>
          <a:p>
            <a:r>
              <a:rPr lang="en-CA" dirty="0"/>
              <a:t>Break (10’)</a:t>
            </a:r>
          </a:p>
          <a:p>
            <a:r>
              <a:rPr lang="en-CA" dirty="0"/>
              <a:t>Why UML? </a:t>
            </a:r>
          </a:p>
          <a:p>
            <a:r>
              <a:rPr lang="en-CA" dirty="0"/>
              <a:t>Why C?</a:t>
            </a:r>
          </a:p>
          <a:p>
            <a:r>
              <a:rPr lang="en-CA" dirty="0"/>
              <a:t>Video Permission Form </a:t>
            </a:r>
          </a:p>
          <a:p>
            <a:r>
              <a:rPr lang="en-CA" dirty="0"/>
              <a:t>Installing Compiler, Editor, a first program</a:t>
            </a:r>
          </a:p>
          <a:p>
            <a:pPr lvl="1"/>
            <a:r>
              <a:rPr lang="en-CA" dirty="0"/>
              <a:t>How To Video featuring Raheem</a:t>
            </a:r>
          </a:p>
          <a:p>
            <a:pPr lvl="1"/>
            <a:r>
              <a:rPr lang="en-CA" dirty="0"/>
              <a:t>Your Turn</a:t>
            </a:r>
          </a:p>
          <a:p>
            <a:r>
              <a:rPr lang="en-CA" dirty="0"/>
              <a:t>Break (10’)</a:t>
            </a:r>
          </a:p>
          <a:p>
            <a:r>
              <a:rPr lang="en-CA" altLang="zh-TW" dirty="0"/>
              <a:t>Guidebook</a:t>
            </a:r>
            <a:endParaRPr lang="en-CA" dirty="0"/>
          </a:p>
          <a:p>
            <a:r>
              <a:rPr lang="en-CA" dirty="0"/>
              <a:t>Milestone 1 first attempt: Install and Run</a:t>
            </a:r>
          </a:p>
          <a:p>
            <a:r>
              <a:rPr lang="en-CA" dirty="0"/>
              <a:t>Go Home when successful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66CA3-9117-34D4-A810-5A4D8F5B4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5766"/>
            <a:ext cx="91440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Course Objectives </a:t>
            </a:r>
            <a:r>
              <a:rPr lang="zh-TW" altLang="en-US" dirty="0"/>
              <a:t>課程目標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2860404-9951-C1F3-3A52-0BC6022A4C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4442580" cy="58531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clearly specify the problem to be solved</a:t>
            </a:r>
          </a:p>
          <a:p>
            <a:r>
              <a:rPr lang="en-US" dirty="0"/>
              <a:t>To diagram the solution of a problem using Universal Modelling Language [UML] Activity Diagrams. </a:t>
            </a:r>
          </a:p>
          <a:p>
            <a:r>
              <a:rPr lang="en-US" dirty="0"/>
              <a:t>To convert a UML activity diagram into a structured program in the ANSI-C language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AE76192-1B51-6012-0830-9AEBFF2383B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24897" y="736600"/>
            <a:ext cx="4442580" cy="5853113"/>
          </a:xfrm>
        </p:spPr>
        <p:txBody>
          <a:bodyPr/>
          <a:lstStyle/>
          <a:p>
            <a:r>
              <a:rPr lang="zh-TW" altLang="en-US" dirty="0"/>
              <a:t>明確要解決的問題</a:t>
            </a:r>
            <a:endParaRPr lang="en-CA" altLang="zh-TW" dirty="0"/>
          </a:p>
          <a:p>
            <a:r>
              <a:rPr lang="zh-TW" altLang="en-US" dirty="0"/>
              <a:t>使用通用建模語言 </a:t>
            </a:r>
            <a:r>
              <a:rPr lang="en-US" altLang="zh-TW" dirty="0"/>
              <a:t>[UML] </a:t>
            </a:r>
            <a:r>
              <a:rPr lang="zh-TW" altLang="en-US" dirty="0"/>
              <a:t>活動圖來繪製問題的解決方案。</a:t>
            </a:r>
            <a:endParaRPr lang="en-CA" altLang="zh-TW" dirty="0"/>
          </a:p>
          <a:p>
            <a:r>
              <a:rPr lang="zh-TW" altLang="en-US" dirty="0"/>
              <a:t>將</a:t>
            </a:r>
            <a:r>
              <a:rPr lang="en-US" altLang="zh-TW" dirty="0"/>
              <a:t>UML</a:t>
            </a:r>
            <a:r>
              <a:rPr lang="zh-TW" altLang="en-US" dirty="0"/>
              <a:t>活動圖轉換為</a:t>
            </a:r>
            <a:r>
              <a:rPr lang="en-US" altLang="zh-TW" dirty="0"/>
              <a:t>ANSI-C</a:t>
            </a:r>
            <a:r>
              <a:rPr lang="zh-TW" altLang="en-US" dirty="0"/>
              <a:t>語言的結構化程序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0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630238" y="181044"/>
            <a:ext cx="8513762" cy="54927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en-US"/>
              <a:t>What am I expected to Know?</a:t>
            </a:r>
          </a:p>
        </p:txBody>
      </p:sp>
      <p:sp>
        <p:nvSpPr>
          <p:cNvPr id="109" name="Google Shape;109;p3"/>
          <p:cNvSpPr txBox="1">
            <a:spLocks noGrp="1"/>
          </p:cNvSpPr>
          <p:nvPr>
            <p:ph type="body" idx="1"/>
          </p:nvPr>
        </p:nvSpPr>
        <p:spPr>
          <a:xfrm>
            <a:off x="76200" y="777444"/>
            <a:ext cx="4422775" cy="457200"/>
          </a:xfr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/>
          <a:p>
            <a:pPr lvl="0"/>
            <a:r>
              <a:rPr lang="en-US"/>
              <a:t>Research Communication</a:t>
            </a:r>
          </a:p>
        </p:txBody>
      </p:sp>
      <p:sp>
        <p:nvSpPr>
          <p:cNvPr id="110" name="Google Shape;110;p3"/>
          <p:cNvSpPr txBox="1">
            <a:spLocks noGrp="1"/>
          </p:cNvSpPr>
          <p:nvPr>
            <p:ph type="body" idx="2"/>
          </p:nvPr>
        </p:nvSpPr>
        <p:spPr>
          <a:xfrm>
            <a:off x="76200" y="1281769"/>
            <a:ext cx="4422775" cy="5347631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/>
            <a:r>
              <a:rPr lang="en-US" dirty="0"/>
              <a:t>Decide on the topic</a:t>
            </a:r>
          </a:p>
          <a:p>
            <a:pPr lvl="0"/>
            <a:r>
              <a:rPr lang="en-US" dirty="0"/>
              <a:t>Organize your thoughts with a cluster diagram(mind map) and Linear Outlining</a:t>
            </a:r>
          </a:p>
          <a:p>
            <a:pPr lvl="0"/>
            <a:r>
              <a:rPr lang="en-US" dirty="0"/>
              <a:t>Determine the optimum language to express</a:t>
            </a:r>
          </a:p>
          <a:p>
            <a:pPr lvl="0"/>
            <a:r>
              <a:rPr lang="en-US" dirty="0"/>
              <a:t>Express in English</a:t>
            </a:r>
          </a:p>
          <a:p>
            <a:pPr lvl="0"/>
            <a:r>
              <a:rPr lang="en-US" dirty="0"/>
              <a:t>Edit</a:t>
            </a:r>
          </a:p>
        </p:txBody>
      </p:sp>
      <p:sp>
        <p:nvSpPr>
          <p:cNvPr id="111" name="Google Shape;111;p3"/>
          <p:cNvSpPr txBox="1">
            <a:spLocks noGrp="1"/>
          </p:cNvSpPr>
          <p:nvPr>
            <p:ph type="body" idx="3"/>
          </p:nvPr>
        </p:nvSpPr>
        <p:spPr>
          <a:xfrm>
            <a:off x="4629150" y="777444"/>
            <a:ext cx="4362450" cy="457200"/>
          </a:xfr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/>
          <a:p>
            <a:pPr lvl="0"/>
            <a:r>
              <a:rPr lang="en-US"/>
              <a:t>Computer Programming</a:t>
            </a: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4"/>
          </p:nvPr>
        </p:nvSpPr>
        <p:spPr>
          <a:xfrm>
            <a:off x="4625974" y="1281769"/>
            <a:ext cx="4362450" cy="5347631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/>
            <a:r>
              <a:rPr lang="en-US" dirty="0"/>
              <a:t>Understand problem</a:t>
            </a:r>
          </a:p>
          <a:p>
            <a:pPr lvl="0"/>
            <a:r>
              <a:rPr lang="en-US" dirty="0"/>
              <a:t>Organize your solution with an UML (Universal Modelling Language) diagram</a:t>
            </a:r>
          </a:p>
          <a:p>
            <a:pPr lvl="0"/>
            <a:r>
              <a:rPr lang="en-US" dirty="0"/>
              <a:t>Determine the optimum language to implement</a:t>
            </a:r>
          </a:p>
          <a:p>
            <a:pPr lvl="0"/>
            <a:r>
              <a:rPr lang="en-US" dirty="0"/>
              <a:t>Express in C</a:t>
            </a:r>
          </a:p>
          <a:p>
            <a:pPr lvl="0"/>
            <a:r>
              <a:rPr lang="en-US" dirty="0"/>
              <a:t>Debug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945137E-EE11-BBAC-4905-ECBABBA9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At course end, you will be able…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108D3D6-8905-0B4C-7F3A-3FAF5BCD8E5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diagram in UML and implement in C-language three types of flow: </a:t>
            </a:r>
          </a:p>
          <a:p>
            <a:pPr lvl="1"/>
            <a:r>
              <a:rPr lang="en-US" dirty="0"/>
              <a:t>Linear, </a:t>
            </a:r>
          </a:p>
          <a:p>
            <a:pPr lvl="1"/>
            <a:r>
              <a:rPr lang="en-US" dirty="0"/>
              <a:t>Conditional, and, </a:t>
            </a:r>
          </a:p>
          <a:p>
            <a:pPr lvl="1"/>
            <a:r>
              <a:rPr lang="en-US" dirty="0"/>
              <a:t>Repetition</a:t>
            </a:r>
          </a:p>
          <a:p>
            <a:pPr lvl="1"/>
            <a:r>
              <a:rPr lang="en-US" dirty="0"/>
              <a:t>Parallel Processing (need for GPU, AI programming)</a:t>
            </a:r>
          </a:p>
          <a:p>
            <a:r>
              <a:rPr lang="en-US" dirty="0"/>
              <a:t>To compile, link, run and debug a C program</a:t>
            </a:r>
          </a:p>
          <a:p>
            <a:r>
              <a:rPr lang="en-US" dirty="0"/>
              <a:t>To prototype, call and define functions in ANSI-C</a:t>
            </a:r>
          </a:p>
          <a:p>
            <a:r>
              <a:rPr lang="en-US" dirty="0"/>
              <a:t>To declare, initialize and use basic data types: </a:t>
            </a:r>
          </a:p>
          <a:p>
            <a:pPr lvl="1"/>
            <a:r>
              <a:rPr lang="en-US" dirty="0"/>
              <a:t>double</a:t>
            </a:r>
          </a:p>
          <a:p>
            <a:pPr lvl="1"/>
            <a:r>
              <a:rPr lang="en-US" dirty="0"/>
              <a:t>long int</a:t>
            </a:r>
          </a:p>
          <a:p>
            <a:r>
              <a:rPr lang="en-US" dirty="0"/>
              <a:t>To use standard C functions</a:t>
            </a:r>
          </a:p>
          <a:p>
            <a:pPr lvl="1"/>
            <a:r>
              <a:rPr lang="en-US" dirty="0" err="1"/>
              <a:t>fscanf</a:t>
            </a:r>
            <a:r>
              <a:rPr lang="en-US" dirty="0"/>
              <a:t>() for input</a:t>
            </a:r>
          </a:p>
          <a:p>
            <a:pPr lvl="1"/>
            <a:r>
              <a:rPr lang="en-US" dirty="0" err="1"/>
              <a:t>fprintf</a:t>
            </a:r>
            <a:r>
              <a:rPr lang="en-US" dirty="0"/>
              <a:t>() for output</a:t>
            </a:r>
          </a:p>
        </p:txBody>
      </p:sp>
    </p:spTree>
    <p:extLst>
      <p:ext uri="{BB962C8B-B14F-4D97-AF65-F5344CB8AC3E}">
        <p14:creationId xmlns:p14="http://schemas.microsoft.com/office/powerpoint/2010/main" val="336140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Course Delivery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8CA97-CBE3-6D88-E3D2-B86C9F72FE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You learn programming by doing.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I cannot “teach” you how to program.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We (tutors and I) can only guide you…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Only you can become a good programmer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(Short cuts do not help you in long term)</a:t>
            </a:r>
          </a:p>
          <a:p>
            <a:endParaRPr lang="en-US" dirty="0"/>
          </a:p>
        </p:txBody>
      </p:sp>
      <p:pic>
        <p:nvPicPr>
          <p:cNvPr id="6" name="Google Shape;103;p2" descr="Steve Jobs on learning to program"/>
          <p:cNvPicPr preferRelativeResize="0">
            <a:picLocks noGrp="1"/>
          </p:cNvPicPr>
          <p:nvPr>
            <p:ph sz="quarter" idx="11"/>
          </p:nvPr>
        </p:nvPicPr>
        <p:blipFill rotWithShape="1">
          <a:blip r:embed="rId3">
            <a:alphaModFix/>
          </a:blip>
          <a:stretch/>
        </p:blipFill>
        <p:spPr>
          <a:xfrm>
            <a:off x="998039" y="1095220"/>
            <a:ext cx="7144747" cy="2219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49212-369E-5344-DDA7-7E5FFE95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8130"/>
            <a:ext cx="9144000" cy="457200"/>
          </a:xfrm>
        </p:spPr>
        <p:txBody>
          <a:bodyPr/>
          <a:lstStyle/>
          <a:p>
            <a:r>
              <a:rPr lang="en-CA" dirty="0"/>
              <a:t>Course Outline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FF887C-46A1-BC04-2B9C-9D82655E122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4442580" cy="585311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Problem Specification and course introduction</a:t>
            </a:r>
          </a:p>
          <a:p>
            <a:r>
              <a:rPr lang="en-US" dirty="0"/>
              <a:t>Tools of the Trade: Installing an Editor and Compiler, Linking, Running and Debugging</a:t>
            </a:r>
          </a:p>
          <a:p>
            <a:r>
              <a:rPr lang="en-US" dirty="0"/>
              <a:t>Diagramming the flow of the solution: UML</a:t>
            </a:r>
          </a:p>
          <a:p>
            <a:r>
              <a:rPr lang="en-US" dirty="0"/>
              <a:t>Divide and Conquer: Employing Functions </a:t>
            </a:r>
          </a:p>
          <a:p>
            <a:r>
              <a:rPr lang="en-US" dirty="0"/>
              <a:t>Structuring Data in C: Variables</a:t>
            </a:r>
          </a:p>
          <a:p>
            <a:r>
              <a:rPr lang="en-US" dirty="0"/>
              <a:t>Under the hood in C: Understanding Pointers</a:t>
            </a:r>
          </a:p>
          <a:p>
            <a:r>
              <a:rPr lang="en-US" dirty="0"/>
              <a:t>Flow in C: Repetition, Decisions and Linear Flow</a:t>
            </a:r>
          </a:p>
          <a:p>
            <a:r>
              <a:rPr lang="en-US" dirty="0"/>
              <a:t>Structuring Data in C: Arrays, Records, Strings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BBC88BB-F12A-F7F5-9227-429FE734D2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24897" y="736600"/>
            <a:ext cx="4442580" cy="5853113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dirty="0"/>
              <a:t>問題說明與課程介紹</a:t>
            </a:r>
          </a:p>
          <a:p>
            <a:r>
              <a:rPr lang="zh-TW" altLang="en-US" dirty="0"/>
              <a:t>專業工具：安裝編輯器和編譯器，連結、運行和調試</a:t>
            </a:r>
          </a:p>
          <a:p>
            <a:r>
              <a:rPr lang="zh-TW" altLang="en-US" dirty="0"/>
              <a:t>繪製解決方案流程圖：</a:t>
            </a:r>
            <a:r>
              <a:rPr lang="en-US" altLang="zh-TW" dirty="0"/>
              <a:t>UML</a:t>
            </a:r>
          </a:p>
          <a:p>
            <a:r>
              <a:rPr lang="zh-TW" altLang="en-US" dirty="0"/>
              <a:t>分而治之：運用職能</a:t>
            </a:r>
          </a:p>
          <a:p>
            <a:r>
              <a:rPr lang="en-US" altLang="zh-TW" dirty="0"/>
              <a:t>C </a:t>
            </a:r>
            <a:r>
              <a:rPr lang="zh-TW" altLang="en-US" dirty="0"/>
              <a:t>中的結構化資料：變量</a:t>
            </a:r>
          </a:p>
          <a:p>
            <a:r>
              <a:rPr lang="en-US" altLang="zh-TW" dirty="0"/>
              <a:t>C </a:t>
            </a:r>
            <a:r>
              <a:rPr lang="zh-TW" altLang="en-US" dirty="0"/>
              <a:t>內部原理：理解指針</a:t>
            </a:r>
          </a:p>
          <a:p>
            <a:r>
              <a:rPr lang="en-US" altLang="zh-TW" dirty="0"/>
              <a:t>C </a:t>
            </a:r>
            <a:r>
              <a:rPr lang="zh-TW" altLang="en-US" dirty="0"/>
              <a:t>中的流程：重複、決策與線性流程</a:t>
            </a:r>
          </a:p>
          <a:p>
            <a:r>
              <a:rPr lang="en-US" altLang="zh-TW" dirty="0"/>
              <a:t>C </a:t>
            </a:r>
            <a:r>
              <a:rPr lang="zh-TW" altLang="en-US" dirty="0"/>
              <a:t>中的結構化資料：陣列、記錄、字串</a:t>
            </a:r>
          </a:p>
        </p:txBody>
      </p:sp>
    </p:spTree>
    <p:extLst>
      <p:ext uri="{BB962C8B-B14F-4D97-AF65-F5344CB8AC3E}">
        <p14:creationId xmlns:p14="http://schemas.microsoft.com/office/powerpoint/2010/main" val="3334009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Workbook &amp; Website Contain</a:t>
            </a:r>
          </a:p>
        </p:txBody>
      </p:sp>
      <p:sp>
        <p:nvSpPr>
          <p:cNvPr id="186" name="Google Shape;186;p14"/>
          <p:cNvSpPr txBox="1">
            <a:spLocks noGrp="1"/>
          </p:cNvSpPr>
          <p:nvPr>
            <p:ph sz="quarter" idx="10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 dirty="0"/>
              <a:t>Tutorials</a:t>
            </a:r>
          </a:p>
          <a:p>
            <a:pPr lvl="0"/>
            <a:r>
              <a:rPr lang="en-US" dirty="0"/>
              <a:t>Example solutions</a:t>
            </a:r>
          </a:p>
          <a:p>
            <a:pPr lvl="0"/>
            <a:r>
              <a:rPr lang="en-US" dirty="0"/>
              <a:t>Listing of all UML symbols and C-functions that you need to use in the course.</a:t>
            </a:r>
          </a:p>
          <a:p>
            <a:pPr lvl="0"/>
            <a:r>
              <a:rPr lang="en-US" dirty="0"/>
              <a:t>May use as reference during tests.</a:t>
            </a:r>
          </a:p>
          <a:p>
            <a:pPr lvl="0"/>
            <a:r>
              <a:rPr lang="en-US" dirty="0"/>
              <a:t>Grading Information</a:t>
            </a:r>
          </a:p>
          <a:p>
            <a:pPr lvl="0"/>
            <a:r>
              <a:rPr lang="en-US" dirty="0"/>
              <a:t>Must Purchase workbook</a:t>
            </a:r>
          </a:p>
        </p:txBody>
      </p:sp>
      <p:sp>
        <p:nvSpPr>
          <p:cNvPr id="188" name="Google Shape;188;p14"/>
          <p:cNvSpPr/>
          <p:nvPr/>
        </p:nvSpPr>
        <p:spPr>
          <a:xfrm>
            <a:off x="4405356" y="4409630"/>
            <a:ext cx="4932373" cy="2448370"/>
          </a:xfrm>
          <a:prstGeom prst="irregularSeal1">
            <a:avLst/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 New Roman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NT$150</a:t>
            </a:r>
            <a:endParaRPr sz="40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"/>
          <p:cNvSpPr txBox="1">
            <a:spLocks noGrp="1"/>
          </p:cNvSpPr>
          <p:nvPr>
            <p:ph type="title"/>
          </p:nvPr>
        </p:nvSpPr>
        <p:spPr>
          <a:xfrm>
            <a:off x="1" y="208130"/>
            <a:ext cx="9144000" cy="4572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en-US" dirty="0"/>
              <a:t>How do I “Ace” the course?</a:t>
            </a:r>
          </a:p>
        </p:txBody>
      </p:sp>
      <p:sp>
        <p:nvSpPr>
          <p:cNvPr id="168" name="Google Shape;168;p11"/>
          <p:cNvSpPr txBox="1"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/>
            <a:r>
              <a:rPr lang="en-US" dirty="0"/>
              <a:t>Passing milestones (♦)</a:t>
            </a:r>
          </a:p>
          <a:p>
            <a:pPr lvl="1"/>
            <a:r>
              <a:rPr lang="en-US" dirty="0"/>
              <a:t>Each is worth 15 points</a:t>
            </a:r>
          </a:p>
          <a:p>
            <a:pPr lvl="1"/>
            <a:r>
              <a:rPr lang="en-US" dirty="0"/>
              <a:t>Repeat a milestone until successful (100%)</a:t>
            </a:r>
          </a:p>
          <a:p>
            <a:pPr lvl="1"/>
            <a:r>
              <a:rPr lang="en-US" dirty="0"/>
              <a:t>You may only test the next milestone (go up a level) after you pass previous milestone (level).</a:t>
            </a:r>
          </a:p>
          <a:p>
            <a:pPr lvl="1"/>
            <a:r>
              <a:rPr lang="en-US" dirty="0"/>
              <a:t>If you complete all 6 milestones, then you receive 90 points</a:t>
            </a:r>
          </a:p>
          <a:p>
            <a:pPr lvl="0"/>
            <a:r>
              <a:rPr lang="en-US" dirty="0"/>
              <a:t>Mentor others for a 10 points</a:t>
            </a:r>
          </a:p>
          <a:p>
            <a:pPr lvl="1"/>
            <a:r>
              <a:rPr lang="en-US" dirty="0"/>
              <a:t>Once you pass a Milestone (♦) you can become a mentor to others who have not passed.</a:t>
            </a:r>
          </a:p>
          <a:p>
            <a:pPr lvl="1"/>
            <a:r>
              <a:rPr lang="en-US" dirty="0"/>
              <a:t>If they pass, you receive 1 points!</a:t>
            </a:r>
          </a:p>
          <a:p>
            <a:r>
              <a:rPr lang="en-US" dirty="0"/>
              <a:t>Completing the workbook for bonus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FAQ</a:t>
            </a:r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body" idx="1"/>
          </p:nvPr>
        </p:nvSpPr>
        <p:spPr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/>
              <a:t>Am I graded for class attendance? 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NO, if…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You pass all the milestones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/>
              <a:t>Am I deducted marks for being late?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NO, if…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You pass all the milestones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/>
              <a:t>Am I deducted marks for leaving early?  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NO, if…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You pass all the milestones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/>
              <a:t>Can I try milestone ∞ times?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NO, but…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there are a limited number of times one can write milestones! 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IF you need 12 tries to pass milestone 1,  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THEN you will not have time to do the later milestones.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/>
              <a:t>If I pass all milestones in 8 weeks, do I need to attend the rest of the course?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NO, but…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I hope you will come to help other students!</a:t>
            </a:r>
            <a:endParaRPr/>
          </a:p>
          <a:p>
            <a:pPr marL="742950" lvl="1" indent="-285750" algn="l" rtl="0">
              <a:spcBef>
                <a:spcPts val="35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–"/>
            </a:pPr>
            <a:r>
              <a:rPr lang="en-US"/>
              <a:t>It will improve your C-language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0E55C-F90F-E5D7-B99E-7F0E0D15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Teaching Team – At Your Service</a:t>
            </a:r>
            <a:endParaRPr lang="en-US" dirty="0"/>
          </a:p>
        </p:txBody>
      </p:sp>
      <p:pic>
        <p:nvPicPr>
          <p:cNvPr id="5" name="Content Placeholder 4" descr="A group of people standing in front of a whiteboard&#10;&#10;AI-generated content may be incorrect.">
            <a:extLst>
              <a:ext uri="{FF2B5EF4-FFF2-40B4-BE49-F238E27FC236}">
                <a16:creationId xmlns:a16="http://schemas.microsoft.com/office/drawing/2014/main" id="{676255B5-2B91-0AE9-5B79-923DB2E0663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617598" y="736600"/>
            <a:ext cx="5921503" cy="5853113"/>
          </a:xfrm>
        </p:spPr>
      </p:pic>
    </p:spTree>
    <p:extLst>
      <p:ext uri="{BB962C8B-B14F-4D97-AF65-F5344CB8AC3E}">
        <p14:creationId xmlns:p14="http://schemas.microsoft.com/office/powerpoint/2010/main" val="286206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D141D-07A1-B64C-2BAB-38E53D2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 me know your background….</a:t>
            </a:r>
            <a:endParaRPr lang="en-US" dirty="0"/>
          </a:p>
        </p:txBody>
      </p:sp>
      <p:pic>
        <p:nvPicPr>
          <p:cNvPr id="7" name="Content Placeholder 6" descr="A qr code with a white border&#10;&#10;AI-generated content may be incorrect.">
            <a:extLst>
              <a:ext uri="{FF2B5EF4-FFF2-40B4-BE49-F238E27FC236}">
                <a16:creationId xmlns:a16="http://schemas.microsoft.com/office/drawing/2014/main" id="{6BB0B9FE-08B0-3EFE-1A33-BB1F17A17DF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673350" y="175815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36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31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1" y="208130"/>
            <a:ext cx="9144000" cy="4572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en-US"/>
              <a:t>Why UML?</a:t>
            </a:r>
          </a:p>
        </p:txBody>
      </p:sp>
      <p:sp>
        <p:nvSpPr>
          <p:cNvPr id="118" name="Google Shape;118;p4"/>
          <p:cNvSpPr txBox="1"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 dirty="0"/>
              <a:t>Standard format for graphically specifying a solution.</a:t>
            </a:r>
          </a:p>
          <a:p>
            <a:pPr lvl="0"/>
            <a:r>
              <a:rPr lang="en-US" dirty="0"/>
              <a:t>Aid your thinking on how to efficiently solve the problem</a:t>
            </a:r>
          </a:p>
          <a:p>
            <a:pPr lvl="0"/>
            <a:r>
              <a:rPr lang="en-US" dirty="0"/>
              <a:t>Allows your to separate </a:t>
            </a:r>
          </a:p>
          <a:p>
            <a:pPr lvl="1"/>
            <a:r>
              <a:rPr lang="en-US" dirty="0"/>
              <a:t>Macro concerns – algorithm (UML)</a:t>
            </a:r>
          </a:p>
          <a:p>
            <a:pPr lvl="1"/>
            <a:r>
              <a:rPr lang="en-US" dirty="0"/>
              <a:t>Micro concerns – implementation (coding)</a:t>
            </a:r>
          </a:p>
          <a:p>
            <a:pPr lvl="0"/>
            <a:r>
              <a:rPr lang="en-US" dirty="0"/>
              <a:t>Check for logic errors before coding…</a:t>
            </a:r>
          </a:p>
          <a:p>
            <a:pPr lvl="0"/>
            <a:r>
              <a:rPr lang="en-US" dirty="0"/>
              <a:t>AI may be able to generate your code from UML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0938" y="3739189"/>
            <a:ext cx="4168776" cy="2815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C?</a:t>
            </a:r>
            <a:endParaRPr dirty="0"/>
          </a:p>
        </p:txBody>
      </p:sp>
      <p:sp>
        <p:nvSpPr>
          <p:cNvPr id="125" name="Google Shape;125;p5"/>
          <p:cNvSpPr txBox="1">
            <a:spLocks noGrp="1"/>
          </p:cNvSpPr>
          <p:nvPr>
            <p:ph sz="quarter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sz="2800" dirty="0"/>
              <a:t>C, although old (1972), is not obsolete</a:t>
            </a:r>
            <a:endParaRPr dirty="0"/>
          </a:p>
          <a:p>
            <a:pPr marL="742950" lvl="1" indent="-285750" algn="l" rtl="0">
              <a:spcBef>
                <a:spcPts val="444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sz="2400" dirty="0"/>
              <a:t>Used for device control/drivers</a:t>
            </a:r>
            <a:endParaRPr dirty="0"/>
          </a:p>
          <a:p>
            <a:pPr marL="742950" lvl="1" indent="-285750" algn="l" rtl="0">
              <a:spcBef>
                <a:spcPts val="444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sz="2400" dirty="0"/>
              <a:t>Used for IoT devices</a:t>
            </a:r>
            <a:endParaRPr dirty="0"/>
          </a:p>
          <a:p>
            <a:pPr marL="742950" lvl="1" indent="-285750" algn="l" rtl="0">
              <a:spcBef>
                <a:spcPts val="444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sz="2400" dirty="0"/>
              <a:t>Used when speed is prime concern</a:t>
            </a:r>
            <a:endParaRPr dirty="0"/>
          </a:p>
          <a:p>
            <a:pPr marL="742950" lvl="1" indent="-285750" algn="l" rtl="0">
              <a:spcBef>
                <a:spcPts val="444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sz="2400" dirty="0"/>
              <a:t>Most common language used for writing OS (i.e. Linux)</a:t>
            </a:r>
            <a:endParaRPr dirty="0"/>
          </a:p>
          <a:p>
            <a:pPr marL="742950" lvl="1" indent="-285750" algn="l" rtl="0">
              <a:spcBef>
                <a:spcPts val="444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sz="2400" dirty="0"/>
              <a:t>It has stood the test of time (almost 60 years old!)</a:t>
            </a:r>
            <a:endParaRPr dirty="0"/>
          </a:p>
          <a:p>
            <a:pPr marL="342900" lvl="0" indent="-34290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sz="2800" dirty="0"/>
              <a:t>C++, Java, C#, </a:t>
            </a:r>
            <a:r>
              <a:rPr lang="en-US" sz="2800" dirty="0" err="1"/>
              <a:t>javascript</a:t>
            </a:r>
            <a:r>
              <a:rPr lang="en-US" sz="2800" dirty="0"/>
              <a:t> have C at the heart</a:t>
            </a:r>
            <a:endParaRPr dirty="0"/>
          </a:p>
        </p:txBody>
      </p:sp>
      <p:graphicFrame>
        <p:nvGraphicFramePr>
          <p:cNvPr id="126" name="Google Shape;126;p5"/>
          <p:cNvGraphicFramePr/>
          <p:nvPr>
            <p:extLst>
              <p:ext uri="{D42A27DB-BD31-4B8C-83A1-F6EECF244321}">
                <p14:modId xmlns:p14="http://schemas.microsoft.com/office/powerpoint/2010/main" val="3907032712"/>
              </p:ext>
            </p:extLst>
          </p:nvPr>
        </p:nvGraphicFramePr>
        <p:xfrm>
          <a:off x="261432" y="3973950"/>
          <a:ext cx="4168775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168775" imgH="2339975" progId="CorelDRAW.Graphic.12">
                  <p:embed/>
                </p:oleObj>
              </mc:Choice>
              <mc:Fallback>
                <p:oleObj r:id="rId4" imgW="4168775" imgH="2339975" progId="CorelDRAW.Graphic.12">
                  <p:embed/>
                  <p:pic>
                    <p:nvPicPr>
                      <p:cNvPr id="126" name="Google Shape;126;p5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261432" y="3973950"/>
                        <a:ext cx="4168775" cy="233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7" name="Google Shape;127;p5" descr="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45062" y="1153594"/>
            <a:ext cx="4168775" cy="99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3DC709FC-8DFA-39C8-DED1-C8AD84840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60840FB3-9AE0-D8C2-0069-308D3FFE11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ANSI-C?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4091D-3F4E-59CD-C4F8-CFEB44993D2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Your program will compile with any compiler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Your program will run on any OS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Your program can be used on any microprocessor (i.e. ARM, Intel, Arduino, </a:t>
            </a:r>
            <a:r>
              <a:rPr lang="en-US" altLang="zh-TW" dirty="0" err="1">
                <a:ea typeface="新細明體" panose="02020500000000000000" pitchFamily="18" charset="-120"/>
              </a:rPr>
              <a:t>Expressif</a:t>
            </a:r>
            <a:r>
              <a:rPr lang="en-US" altLang="zh-TW" dirty="0">
                <a:ea typeface="新細明體" panose="02020500000000000000" pitchFamily="18" charset="-120"/>
              </a:rPr>
              <a:t> ESP)</a:t>
            </a:r>
          </a:p>
        </p:txBody>
      </p:sp>
      <p:pic>
        <p:nvPicPr>
          <p:cNvPr id="1026" name="Picture 2" descr="ESP32-DevKitC-32E Espressif Systems ...">
            <a:extLst>
              <a:ext uri="{FF2B5EF4-FFF2-40B4-BE49-F238E27FC236}">
                <a16:creationId xmlns:a16="http://schemas.microsoft.com/office/drawing/2014/main" id="{8AA17D69-52C6-6E0E-D644-F08B241A430B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56" y="2153444"/>
            <a:ext cx="1514475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378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403276B7-570D-2E96-DD2C-388ADCD59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5EE4CA95-FCA2-9985-2782-74DE2AFBCE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ANSI-C? Your Program Will…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A513D-F954-173D-69D2-00602C443A7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Compile with any compiler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Run on any OS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Can be used on any microprocessor (i.e. ARM, Intel, Arduino, </a:t>
            </a:r>
            <a:r>
              <a:rPr lang="en-US" altLang="zh-TW" dirty="0" err="1">
                <a:ea typeface="新細明體" panose="02020500000000000000" pitchFamily="18" charset="-120"/>
              </a:rPr>
              <a:t>Expressif</a:t>
            </a:r>
            <a:r>
              <a:rPr lang="en-US" altLang="zh-TW" dirty="0">
                <a:ea typeface="新細明體" panose="02020500000000000000" pitchFamily="18" charset="-120"/>
              </a:rPr>
              <a:t> ESP)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Will be fast (90 times faster than Python)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Will use 90 times less energy than Python to complete a task (Limit to AI is energy efficiency)</a:t>
            </a:r>
          </a:p>
        </p:txBody>
      </p:sp>
      <p:pic>
        <p:nvPicPr>
          <p:cNvPr id="1026" name="Picture 2" descr="ESP32-DevKitC-32E Espressif Systems ...">
            <a:extLst>
              <a:ext uri="{FF2B5EF4-FFF2-40B4-BE49-F238E27FC236}">
                <a16:creationId xmlns:a16="http://schemas.microsoft.com/office/drawing/2014/main" id="{2DD399AF-1FF7-5608-E0EE-C348C9D73A09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56" y="2153444"/>
            <a:ext cx="1514475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40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Find differences: C vs </a:t>
            </a:r>
            <a:r>
              <a:rPr lang="en-US" dirty="0" err="1"/>
              <a:t>javascript</a:t>
            </a:r>
            <a:r>
              <a:rPr lang="en-US" dirty="0"/>
              <a:t>!</a:t>
            </a:r>
            <a:endParaRPr dirty="0"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/* ANSI-C */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double absolute(double a){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if (a &lt; 0) return -a;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else return 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 dirty="0"/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/* </a:t>
            </a:r>
            <a:r>
              <a:rPr lang="en-US" dirty="0" err="1"/>
              <a:t>javascript</a:t>
            </a:r>
            <a:r>
              <a:rPr lang="en-US" dirty="0"/>
              <a:t> */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function absolute(a) 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if (a &lt; 0) return -a;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else return 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Find the differences: C vs python</a:t>
            </a:r>
            <a:endParaRPr dirty="0"/>
          </a:p>
        </p:txBody>
      </p:sp>
      <p:sp>
        <p:nvSpPr>
          <p:cNvPr id="147" name="Google Shape;147;p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/* ANSI-C */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double absolute(double a){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if (a &lt; 0) return -a;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else return a;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 dirty="0"/>
          </a:p>
        </p:txBody>
      </p:sp>
      <p:sp>
        <p:nvSpPr>
          <p:cNvPr id="148" name="Google Shape;148;p8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# python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def absolute(a):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if a &lt; 0: return -a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else: return 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Find the differences!</a:t>
            </a:r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/* ANSI-C */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void checkValue(int a, int b)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if (a == 1)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if (b == 2)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fprintf(stdout,"a = 1,b is 2");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} else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fprintf(stdout, "a is not 1");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/>
          </a:p>
        </p:txBody>
      </p:sp>
      <p:sp>
        <p:nvSpPr>
          <p:cNvPr id="155" name="Google Shape;155;p9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/* javascript */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function checkValue(a, b)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if (a == 1)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if (b == 2)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  console.log("a = 1,b is 2");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} else {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console.log("a is not 1");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}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Find the differences!</a:t>
            </a:r>
            <a:endParaRPr/>
          </a:p>
        </p:txBody>
      </p:sp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/* ANSI-C */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void </a:t>
            </a:r>
            <a:r>
              <a:rPr lang="en-US" dirty="0" err="1"/>
              <a:t>checkValue</a:t>
            </a:r>
            <a:r>
              <a:rPr lang="en-US" dirty="0"/>
              <a:t>(int a, int b) 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if (a == 1) 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if (b == 2) 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 </a:t>
            </a:r>
            <a:r>
              <a:rPr lang="en-US" dirty="0" err="1"/>
              <a:t>fprintf</a:t>
            </a:r>
            <a:r>
              <a:rPr lang="en-US" dirty="0"/>
              <a:t>(</a:t>
            </a:r>
            <a:r>
              <a:rPr lang="en-US" dirty="0" err="1"/>
              <a:t>stdout</a:t>
            </a:r>
            <a:r>
              <a:rPr lang="en-US" dirty="0"/>
              <a:t>,"a = 1,b is 2");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} else {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  </a:t>
            </a:r>
            <a:r>
              <a:rPr lang="en-US" dirty="0" err="1"/>
              <a:t>fprintf</a:t>
            </a:r>
            <a:r>
              <a:rPr lang="en-US" dirty="0"/>
              <a:t>(</a:t>
            </a:r>
            <a:r>
              <a:rPr lang="en-US" dirty="0" err="1"/>
              <a:t>stdout</a:t>
            </a:r>
            <a:r>
              <a:rPr lang="en-US" dirty="0"/>
              <a:t>, "a is not 1");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  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 dirty="0"/>
              <a:t>}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endParaRPr dirty="0"/>
          </a:p>
        </p:txBody>
      </p:sp>
      <p:sp>
        <p:nvSpPr>
          <p:cNvPr id="162" name="Google Shape;162;p10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# python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def checkValue(a, b):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if a == 1: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   if b == 2: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      print("a = 1,b is 2")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   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else: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</a:pPr>
            <a:r>
              <a:rPr lang="en-US"/>
              <a:t>       print("a is not 1")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F89A-00A4-82D4-2C89-ED4739B55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</a:t>
            </a:r>
            <a:r>
              <a:rPr lang="en-CA" dirty="0" err="1"/>
              <a:t>gcc</a:t>
            </a:r>
            <a:r>
              <a:rPr lang="en-CA" dirty="0"/>
              <a:t> compiler? Notepad++?</a:t>
            </a:r>
            <a:endParaRPr lang="en-US" dirty="0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2609A63B-C4E3-12CD-C522-07D35D4661E4}"/>
              </a:ext>
            </a:extLst>
          </p:cNvPr>
          <p:cNvSpPr/>
          <p:nvPr/>
        </p:nvSpPr>
        <p:spPr>
          <a:xfrm>
            <a:off x="141006" y="978493"/>
            <a:ext cx="9058542" cy="555904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dirty="0">
                <a:solidFill>
                  <a:schemeClr val="bg2"/>
                </a:solidFill>
              </a:rPr>
              <a:t>Free! </a:t>
            </a:r>
          </a:p>
          <a:p>
            <a:pPr algn="ctr"/>
            <a:r>
              <a:rPr lang="en-CA" sz="5400" dirty="0">
                <a:solidFill>
                  <a:schemeClr val="bg2"/>
                </a:solidFill>
              </a:rPr>
              <a:t>Open Source!</a:t>
            </a:r>
          </a:p>
          <a:p>
            <a:pPr algn="ctr"/>
            <a:r>
              <a:rPr lang="en-CA" sz="5400" dirty="0">
                <a:solidFill>
                  <a:schemeClr val="bg2"/>
                </a:solidFill>
              </a:rPr>
              <a:t>Standard!</a:t>
            </a:r>
            <a:endParaRPr lang="en-US" sz="5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51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Editor and Compiler Installation</a:t>
            </a:r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006E9B-3683-B904-1B59-BF185EEFA6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Watch the Video that shows how to install the compiler and editor</a:t>
            </a:r>
          </a:p>
          <a:p>
            <a:r>
              <a:rPr lang="en-CA" dirty="0"/>
              <a:t>Now You Try!</a:t>
            </a:r>
            <a:endParaRPr lang="en-US" dirty="0"/>
          </a:p>
        </p:txBody>
      </p:sp>
      <p:pic>
        <p:nvPicPr>
          <p:cNvPr id="8" name="Content Placeholder 7" descr="A qr code on a white background&#10;&#10;AI-generated content may be incorrect.">
            <a:hlinkClick r:id="rId3"/>
            <a:extLst>
              <a:ext uri="{FF2B5EF4-FFF2-40B4-BE49-F238E27FC236}">
                <a16:creationId xmlns:a16="http://schemas.microsoft.com/office/drawing/2014/main" id="{0AEB7835-AF16-FE6C-78A7-27125CA81A2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4624388" y="1441450"/>
            <a:ext cx="4443412" cy="4443412"/>
          </a:xfrm>
        </p:spPr>
      </p:pic>
      <p:pic>
        <p:nvPicPr>
          <p:cNvPr id="9" name="Picture 6">
            <a:hlinkClick r:id="rId5"/>
            <a:extLst>
              <a:ext uri="{FF2B5EF4-FFF2-40B4-BE49-F238E27FC236}">
                <a16:creationId xmlns:a16="http://schemas.microsoft.com/office/drawing/2014/main" id="{AD04CD70-C460-76D2-E850-B39B0EC84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496" y="6052987"/>
            <a:ext cx="607995" cy="60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EDF1A0-7C2E-122D-648F-E4E550E30126}"/>
              </a:ext>
            </a:extLst>
          </p:cNvPr>
          <p:cNvSpPr txBox="1"/>
          <p:nvPr/>
        </p:nvSpPr>
        <p:spPr>
          <a:xfrm>
            <a:off x="7935496" y="660707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SDBA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403B1-C148-4D19-20EF-AD5FB95C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87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D2202A-6D12-4E40-8366-D3BE6B18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Looking at the Workbook.</a:t>
            </a:r>
            <a:endParaRPr lang="zh-TW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D74D97-787A-4B69-B633-77B6F60F39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0190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43ED-47D2-4F40-9DF2-71E2D988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Permission Forms</a:t>
            </a:r>
            <a:endParaRPr lang="zh-TW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9AB8-07D5-4391-B743-D9BCC00A74D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937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BA30-B386-4DF9-A267-7A65BF5F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Milestone 1 Try 1</a:t>
            </a:r>
            <a:endParaRPr lang="zh-TW" alt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7E0B2-BC33-4B19-B809-F5A375DC905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/>
              <a:t>Sit using alternate computers</a:t>
            </a:r>
          </a:p>
          <a:p>
            <a:r>
              <a:rPr lang="en-US" altLang="zh-TW" dirty="0"/>
              <a:t>Turn off your computer</a:t>
            </a:r>
          </a:p>
          <a:p>
            <a:r>
              <a:rPr lang="en-US" altLang="zh-TW" dirty="0"/>
              <a:t>Reboot using Windows-SAS</a:t>
            </a:r>
          </a:p>
          <a:p>
            <a:r>
              <a:rPr lang="en-US" altLang="zh-TW" dirty="0"/>
              <a:t>Install Notepad++, compiler linker</a:t>
            </a:r>
          </a:p>
          <a:p>
            <a:r>
              <a:rPr lang="en-US" altLang="zh-TW" dirty="0"/>
              <a:t>Compile and Link </a:t>
            </a:r>
            <a:r>
              <a:rPr lang="en-US" altLang="zh-TW" dirty="0" err="1"/>
              <a:t>welcome.c</a:t>
            </a:r>
            <a:endParaRPr lang="en-US" altLang="zh-TW" dirty="0"/>
          </a:p>
          <a:p>
            <a:r>
              <a:rPr lang="en-US" altLang="zh-TW" dirty="0"/>
              <a:t>Show the TA</a:t>
            </a:r>
          </a:p>
          <a:p>
            <a:r>
              <a:rPr lang="en-US" altLang="zh-TW" dirty="0"/>
              <a:t>Go Home</a:t>
            </a:r>
          </a:p>
          <a:p>
            <a:endParaRPr lang="zh-TW" altLang="en-US" dirty="0"/>
          </a:p>
        </p:txBody>
      </p:sp>
      <p:pic>
        <p:nvPicPr>
          <p:cNvPr id="1026" name="Picture 2" descr="PieChart">
            <a:extLst>
              <a:ext uri="{FF2B5EF4-FFF2-40B4-BE49-F238E27FC236}">
                <a16:creationId xmlns:a16="http://schemas.microsoft.com/office/drawing/2014/main" id="{F4E26BF7-2DDE-4A5B-B33E-83F2ED48EA3C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768638"/>
            <a:ext cx="4443412" cy="37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69591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1462</Words>
  <Application>Microsoft Office PowerPoint</Application>
  <PresentationFormat>On-screen Show (4:3)</PresentationFormat>
  <Paragraphs>223</Paragraphs>
  <Slides>27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新細明體</vt:lpstr>
      <vt:lpstr>Aharoni</vt:lpstr>
      <vt:lpstr>Arial</vt:lpstr>
      <vt:lpstr>Calibri</vt:lpstr>
      <vt:lpstr>Consolas</vt:lpstr>
      <vt:lpstr>Times New Roman</vt:lpstr>
      <vt:lpstr>ecp1026</vt:lpstr>
      <vt:lpstr>CorelDRAW.Graphic.12</vt:lpstr>
      <vt:lpstr>§1 Introduction</vt:lpstr>
      <vt:lpstr>Today’s Class</vt:lpstr>
      <vt:lpstr>Course Objectives 課程目標</vt:lpstr>
      <vt:lpstr>What am I expected to Know?</vt:lpstr>
      <vt:lpstr>At course end, you will be able…</vt:lpstr>
      <vt:lpstr>Course Delivery</vt:lpstr>
      <vt:lpstr>Course Outline</vt:lpstr>
      <vt:lpstr>Workbook &amp; Website Contain</vt:lpstr>
      <vt:lpstr>How do I “Ace” the course?</vt:lpstr>
      <vt:lpstr>FAQ</vt:lpstr>
      <vt:lpstr>Teaching Team – At Your Service</vt:lpstr>
      <vt:lpstr>Let me know your background….</vt:lpstr>
      <vt:lpstr>PowerPoint Presentation</vt:lpstr>
      <vt:lpstr>Why UML?</vt:lpstr>
      <vt:lpstr>Why C?</vt:lpstr>
      <vt:lpstr>Why ANSI-C?</vt:lpstr>
      <vt:lpstr>Why ANSI-C? Your Program Will…</vt:lpstr>
      <vt:lpstr>Find differences: C vs javascript!</vt:lpstr>
      <vt:lpstr>Find the differences: C vs python</vt:lpstr>
      <vt:lpstr>Find the differences!</vt:lpstr>
      <vt:lpstr>Find the differences!</vt:lpstr>
      <vt:lpstr>Why gcc compiler? Notepad++?</vt:lpstr>
      <vt:lpstr>Editor and Compiler Installation</vt:lpstr>
      <vt:lpstr>PowerPoint Presentation</vt:lpstr>
      <vt:lpstr>Looking at the Workbook.</vt:lpstr>
      <vt:lpstr>Permission Forms</vt:lpstr>
      <vt:lpstr>Milestone 1 Try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§1 Introduction</dc:title>
  <dc:creator>阿里</dc:creator>
  <cp:lastModifiedBy>Jonathon David White</cp:lastModifiedBy>
  <cp:revision>18</cp:revision>
  <dcterms:created xsi:type="dcterms:W3CDTF">2021-11-11T14:49:04Z</dcterms:created>
  <dcterms:modified xsi:type="dcterms:W3CDTF">2025-04-15T01:50:41Z</dcterms:modified>
</cp:coreProperties>
</file>