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430" r:id="rId2"/>
    <p:sldId id="429" r:id="rId3"/>
    <p:sldId id="347" r:id="rId4"/>
    <p:sldId id="431" r:id="rId5"/>
    <p:sldId id="350" r:id="rId6"/>
    <p:sldId id="351" r:id="rId7"/>
    <p:sldId id="348" r:id="rId8"/>
    <p:sldId id="352" r:id="rId9"/>
    <p:sldId id="353" r:id="rId10"/>
    <p:sldId id="355" r:id="rId11"/>
    <p:sldId id="356" r:id="rId12"/>
    <p:sldId id="35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430"/>
            <p14:sldId id="429"/>
            <p14:sldId id="347"/>
            <p14:sldId id="431"/>
            <p14:sldId id="350"/>
            <p14:sldId id="351"/>
            <p14:sldId id="348"/>
            <p14:sldId id="352"/>
            <p14:sldId id="353"/>
            <p14:sldId id="355"/>
            <p14:sldId id="356"/>
            <p14:sldId id="35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99FF"/>
    <a:srgbClr val="FF0066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02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1156" y="-3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2025-05-12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UM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UML of Algorithm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A1DF8F9-4943-0BEE-1537-89CD56C913EE}"/>
              </a:ext>
            </a:extLst>
          </p:cNvPr>
          <p:cNvCxnSpPr>
            <a:cxnSpLocks/>
            <a:stCxn id="72" idx="1"/>
          </p:cNvCxnSpPr>
          <p:nvPr userDrawn="1"/>
        </p:nvCxnSpPr>
        <p:spPr bwMode="auto">
          <a:xfrm flipH="1">
            <a:off x="2048540" y="1757431"/>
            <a:ext cx="620137" cy="39986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AE41AC00-E92A-8A32-1B87-113BEDA4A600}"/>
              </a:ext>
            </a:extLst>
          </p:cNvPr>
          <p:cNvCxnSpPr>
            <a:cxnSpLocks/>
            <a:stCxn id="47" idx="3"/>
            <a:endCxn id="10" idx="2"/>
          </p:cNvCxnSpPr>
          <p:nvPr userDrawn="1"/>
        </p:nvCxnSpPr>
        <p:spPr bwMode="auto">
          <a:xfrm flipV="1">
            <a:off x="7196202" y="1559202"/>
            <a:ext cx="261810" cy="444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FD2F19B-286C-4412-A1A0-2B5929AACB54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3417911" y="1568100"/>
            <a:ext cx="2398589" cy="55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AF88459-820B-4994-9387-15033330BAF6}"/>
              </a:ext>
            </a:extLst>
          </p:cNvPr>
          <p:cNvSpPr>
            <a:spLocks/>
          </p:cNvSpPr>
          <p:nvPr userDrawn="1"/>
        </p:nvSpPr>
        <p:spPr bwMode="auto">
          <a:xfrm>
            <a:off x="990600" y="191946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p</a:t>
            </a:r>
          </a:p>
        </p:txBody>
      </p:sp>
      <p:sp>
        <p:nvSpPr>
          <p:cNvPr id="5" name="Diamond 4">
            <a:extLst>
              <a:ext uri="{FF2B5EF4-FFF2-40B4-BE49-F238E27FC236}">
                <a16:creationId xmlns:a16="http://schemas.microsoft.com/office/drawing/2014/main" id="{EC6AF5B5-0B46-43DA-B44B-3F2742023573}"/>
              </a:ext>
            </a:extLst>
          </p:cNvPr>
          <p:cNvSpPr>
            <a:spLocks/>
          </p:cNvSpPr>
          <p:nvPr userDrawn="1"/>
        </p:nvSpPr>
        <p:spPr bwMode="auto">
          <a:xfrm>
            <a:off x="3245332" y="2165541"/>
            <a:ext cx="385822" cy="428264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180DB782-2B19-4303-ACBC-10684AB34A55}"/>
              </a:ext>
            </a:extLst>
          </p:cNvPr>
          <p:cNvSpPr>
            <a:spLocks/>
          </p:cNvSpPr>
          <p:nvPr userDrawn="1"/>
        </p:nvSpPr>
        <p:spPr bwMode="auto">
          <a:xfrm>
            <a:off x="227325" y="2067156"/>
            <a:ext cx="327949" cy="312517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23CA09C-8557-4755-A862-F69011D2CF87}"/>
              </a:ext>
            </a:extLst>
          </p:cNvPr>
          <p:cNvGrpSpPr>
            <a:grpSpLocks/>
          </p:cNvGrpSpPr>
          <p:nvPr userDrawn="1"/>
        </p:nvGrpSpPr>
        <p:grpSpPr>
          <a:xfrm>
            <a:off x="7458012" y="1326743"/>
            <a:ext cx="507350" cy="464917"/>
            <a:chOff x="3252495" y="3355696"/>
            <a:chExt cx="507350" cy="464917"/>
          </a:xfrm>
        </p:grpSpPr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FC45AE09-6CA2-42C2-8A43-56F5A1C917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1226" y="3429000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Flowchart: Connector 9">
              <a:extLst>
                <a:ext uri="{FF2B5EF4-FFF2-40B4-BE49-F238E27FC236}">
                  <a16:creationId xmlns:a16="http://schemas.microsoft.com/office/drawing/2014/main" id="{76A15F7E-44E1-4F0C-9958-DEB82E67B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2495" y="3355696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926966B-E293-47BD-88F5-AB86D904A86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37718" y="2217642"/>
            <a:ext cx="645701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5BC169A-1E0D-40FB-83FB-E7188F710B1C}"/>
              </a:ext>
            </a:extLst>
          </p:cNvPr>
          <p:cNvSpPr>
            <a:spLocks/>
          </p:cNvSpPr>
          <p:nvPr userDrawn="1"/>
        </p:nvSpPr>
        <p:spPr bwMode="auto">
          <a:xfrm>
            <a:off x="232150" y="3075319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xs</a:t>
            </a:r>
            <a:r>
              <a:rPr lang="en-US" sz="2800" baseline="-25000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</a:rPr>
              <a:t>= 1</a:t>
            </a:r>
            <a:endParaRPr lang="en-IN" sz="2800" dirty="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F8B9938-959F-4368-814C-138621CB2D2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41522" y="2856441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A1055D6-AC9D-4901-9279-5DB165E69A5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609001" y="2478905"/>
            <a:ext cx="0" cy="3775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7D8471F-8D73-4433-8FAD-9FA799CF3F1B}"/>
              </a:ext>
            </a:extLst>
          </p:cNvPr>
          <p:cNvSpPr>
            <a:spLocks/>
          </p:cNvSpPr>
          <p:nvPr userDrawn="1"/>
        </p:nvSpPr>
        <p:spPr bwMode="auto">
          <a:xfrm>
            <a:off x="1747459" y="3073271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xb</a:t>
            </a:r>
            <a:r>
              <a:rPr kumimoji="0" lang="en-US" sz="28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= p</a:t>
            </a:r>
            <a:endParaRPr kumimoji="0" lang="en-IN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55BA1AF-3A27-4A1A-864A-7C2F3D5ECD1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432294" y="2879115"/>
            <a:ext cx="0" cy="19415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3F5A871-6465-4F06-8EC0-267231CDD2E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029027" y="2879115"/>
            <a:ext cx="0" cy="19415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7977391-52BF-4B14-9EAE-186B5F3D332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66562" y="4006368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08EBEA3-D7CF-425D-9BA2-C38F62CEC5F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037490" y="3632714"/>
            <a:ext cx="0" cy="3775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1BD662B-9129-4D90-8106-401E19B6CF45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441176" y="3628832"/>
            <a:ext cx="0" cy="3775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F28975A-44E0-403F-BE50-6A296D35ACE1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1634324" y="4024785"/>
            <a:ext cx="2" cy="25369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07D3C6B-107E-45C3-8930-C2DA2893A29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628539" y="4278481"/>
            <a:ext cx="179069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D1ED935-8115-4C5D-8B61-118CEDE2385E}"/>
              </a:ext>
            </a:extLst>
          </p:cNvPr>
          <p:cNvCxnSpPr>
            <a:cxnSpLocks/>
          </p:cNvCxnSpPr>
          <p:nvPr userDrawn="1"/>
        </p:nvCxnSpPr>
        <p:spPr bwMode="auto">
          <a:xfrm flipH="1" flipV="1">
            <a:off x="3433343" y="2157297"/>
            <a:ext cx="10032" cy="434863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E42B7FF-83BD-4DA4-BDD6-6DFA2C90DE4E}"/>
              </a:ext>
            </a:extLst>
          </p:cNvPr>
          <p:cNvCxnSpPr>
            <a:cxnSpLocks/>
            <a:stCxn id="71" idx="2"/>
            <a:endCxn id="7" idx="7"/>
          </p:cNvCxnSpPr>
          <p:nvPr userDrawn="1"/>
        </p:nvCxnSpPr>
        <p:spPr bwMode="auto">
          <a:xfrm flipH="1">
            <a:off x="507247" y="1480471"/>
            <a:ext cx="186020" cy="63245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263A889-BA44-4829-96D8-EE2C09B0D83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4869186" y="2361038"/>
            <a:ext cx="0" cy="36276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70EB2DA-3912-4962-B9AC-D4E0F406908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433343" y="1579546"/>
            <a:ext cx="4900" cy="83217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DBB47D0B-73CD-4E8D-A976-A054E5ADAA6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91035" y="2737888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IN" sz="2400" dirty="0">
                    <a:solidFill>
                      <a:schemeClr val="tx2"/>
                    </a:solidFill>
                  </a:rPr>
                  <a:t>x </a:t>
                </a:r>
                <a:r>
                  <a:rPr kumimoji="0" lang="en-IN" sz="2400" b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IN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kumimoji="0" lang="en-CA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/>
                            </a:solidFill>
                            <a:effectLst/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𝑥𝑏</m:t>
                        </m:r>
                      </m:num>
                      <m:den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/>
                            </a:solidFill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DBB47D0B-73CD-4E8D-A976-A054E5ADAA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 bwMode="auto">
              <a:xfrm>
                <a:off x="4191035" y="2737888"/>
                <a:ext cx="1369670" cy="559443"/>
              </a:xfrm>
              <a:prstGeom prst="roundRect">
                <a:avLst/>
              </a:prstGeom>
              <a:blipFill>
                <a:blip r:embed="rId2"/>
                <a:stretch>
                  <a:fillRect l="-4367" b="-11340"/>
                </a:stretch>
              </a:blip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F87C291-2769-4D6D-9001-44D249C458C2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4875870" y="3299035"/>
            <a:ext cx="0" cy="19415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9664AA59-ED44-4044-9AC4-15896C24E3C5}"/>
              </a:ext>
            </a:extLst>
          </p:cNvPr>
          <p:cNvSpPr>
            <a:spLocks/>
          </p:cNvSpPr>
          <p:nvPr userDrawn="1"/>
        </p:nvSpPr>
        <p:spPr bwMode="auto">
          <a:xfrm>
            <a:off x="4232966" y="3493191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y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= x</a:t>
            </a:r>
            <a:r>
              <a:rPr kumimoji="0" lang="en-US" sz="2400" b="0" i="0" u="none" strike="noStrike" cap="none" normalizeH="0" baseline="30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2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- p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6C3AE7-86CC-4E8A-89CD-AA0E9BD0C514}"/>
              </a:ext>
            </a:extLst>
          </p:cNvPr>
          <p:cNvCxnSpPr>
            <a:cxnSpLocks/>
            <a:endCxn id="33" idx="0"/>
          </p:cNvCxnSpPr>
          <p:nvPr userDrawn="1"/>
        </p:nvCxnSpPr>
        <p:spPr bwMode="auto">
          <a:xfrm flipH="1">
            <a:off x="4869186" y="4052634"/>
            <a:ext cx="6684" cy="56075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Diamond 32">
            <a:extLst>
              <a:ext uri="{FF2B5EF4-FFF2-40B4-BE49-F238E27FC236}">
                <a16:creationId xmlns:a16="http://schemas.microsoft.com/office/drawing/2014/main" id="{10DDB93B-1331-4BE4-B33D-F9F57C488D71}"/>
              </a:ext>
            </a:extLst>
          </p:cNvPr>
          <p:cNvSpPr>
            <a:spLocks/>
          </p:cNvSpPr>
          <p:nvPr userDrawn="1"/>
        </p:nvSpPr>
        <p:spPr bwMode="auto">
          <a:xfrm>
            <a:off x="4676275" y="4613389"/>
            <a:ext cx="385822" cy="428264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E6D8DA49-E596-43C4-BE4E-40AC14874D65}"/>
              </a:ext>
            </a:extLst>
          </p:cNvPr>
          <p:cNvSpPr>
            <a:spLocks/>
          </p:cNvSpPr>
          <p:nvPr userDrawn="1"/>
        </p:nvSpPr>
        <p:spPr bwMode="auto">
          <a:xfrm>
            <a:off x="3531978" y="5151789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xs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= x</a:t>
            </a:r>
            <a:endParaRPr kumimoji="0" lang="en-IN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6119AA43-70B0-4500-8A3D-828A01C40765}"/>
              </a:ext>
            </a:extLst>
          </p:cNvPr>
          <p:cNvSpPr>
            <a:spLocks/>
          </p:cNvSpPr>
          <p:nvPr userDrawn="1"/>
        </p:nvSpPr>
        <p:spPr bwMode="auto">
          <a:xfrm>
            <a:off x="4960280" y="5161945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xb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= x</a:t>
            </a:r>
            <a:endParaRPr kumimoji="0" lang="en-IN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987CB70-5C2B-45A8-8968-5514DE99C096}"/>
              </a:ext>
            </a:extLst>
          </p:cNvPr>
          <p:cNvCxnSpPr>
            <a:cxnSpLocks/>
            <a:stCxn id="33" idx="3"/>
          </p:cNvCxnSpPr>
          <p:nvPr userDrawn="1"/>
        </p:nvCxnSpPr>
        <p:spPr bwMode="auto">
          <a:xfrm>
            <a:off x="5062097" y="4827521"/>
            <a:ext cx="583018" cy="33833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B284083-EB4F-47E5-BC05-6588CE7527BF}"/>
              </a:ext>
            </a:extLst>
          </p:cNvPr>
          <p:cNvCxnSpPr>
            <a:cxnSpLocks/>
            <a:stCxn id="33" idx="1"/>
          </p:cNvCxnSpPr>
          <p:nvPr userDrawn="1"/>
        </p:nvCxnSpPr>
        <p:spPr bwMode="auto">
          <a:xfrm flipH="1">
            <a:off x="4191727" y="4827521"/>
            <a:ext cx="484548" cy="33833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24D61AE-E9A4-4B10-8290-53AE09C9681C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5090811" y="5725299"/>
            <a:ext cx="554304" cy="34535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C6153A1-3A57-44D5-9969-F0DA475EC7E0}"/>
              </a:ext>
            </a:extLst>
          </p:cNvPr>
          <p:cNvCxnSpPr>
            <a:cxnSpLocks/>
            <a:stCxn id="36" idx="2"/>
          </p:cNvCxnSpPr>
          <p:nvPr userDrawn="1"/>
        </p:nvCxnSpPr>
        <p:spPr bwMode="auto">
          <a:xfrm>
            <a:off x="4216813" y="5711232"/>
            <a:ext cx="512044" cy="35594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Diamond 43">
            <a:extLst>
              <a:ext uri="{FF2B5EF4-FFF2-40B4-BE49-F238E27FC236}">
                <a16:creationId xmlns:a16="http://schemas.microsoft.com/office/drawing/2014/main" id="{33CA4DC5-F943-4D5D-B008-A189F103562B}"/>
              </a:ext>
            </a:extLst>
          </p:cNvPr>
          <p:cNvSpPr>
            <a:spLocks/>
          </p:cNvSpPr>
          <p:nvPr userDrawn="1"/>
        </p:nvSpPr>
        <p:spPr bwMode="auto">
          <a:xfrm>
            <a:off x="4703929" y="5844944"/>
            <a:ext cx="385822" cy="428264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05B4B0D-5F57-4C0C-96C7-F007DED868A5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4900333" y="6252231"/>
            <a:ext cx="2" cy="2536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AEB2D4B-F895-4562-8A99-F20C09FB584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3417911" y="6482777"/>
            <a:ext cx="1484458" cy="859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07F57568-9731-41DF-9E4F-6D81DDB239A3}"/>
              </a:ext>
            </a:extLst>
          </p:cNvPr>
          <p:cNvSpPr>
            <a:spLocks/>
          </p:cNvSpPr>
          <p:nvPr userDrawn="1"/>
        </p:nvSpPr>
        <p:spPr bwMode="auto">
          <a:xfrm>
            <a:off x="5826532" y="1283929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Output x</a:t>
            </a:r>
            <a:endParaRPr kumimoji="0" lang="en-IN" sz="2000" b="0" i="0" u="none" strike="noStrike" cap="none" normalizeH="0" baseline="-2500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FE230FF-4C44-459E-AEAB-9ED6C52232D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4302554" y="4279754"/>
            <a:ext cx="585386" cy="48794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15CD5245-DBB4-49F3-AE95-C58C5D31FD51}"/>
              </a:ext>
            </a:extLst>
          </p:cNvPr>
          <p:cNvSpPr txBox="1">
            <a:spLocks/>
          </p:cNvSpPr>
          <p:nvPr userDrawn="1"/>
        </p:nvSpPr>
        <p:spPr>
          <a:xfrm>
            <a:off x="3846513" y="4645451"/>
            <a:ext cx="748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[true]</a:t>
            </a:r>
            <a:endParaRPr lang="en-IN" dirty="0">
              <a:solidFill>
                <a:schemeClr val="tx2"/>
              </a:solidFill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4C16146-0F63-40ED-A352-12B67B41AD7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623045" y="2379819"/>
            <a:ext cx="124614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592E0911-9E97-4AD5-924C-7644DA69469E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3623044" y="2001702"/>
                <a:ext cx="118541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tx2"/>
                    </a:solidFill>
                  </a:rPr>
                  <a:t>(</a:t>
                </a:r>
                <a:r>
                  <a:rPr lang="en-US" sz="2000" dirty="0" err="1">
                    <a:solidFill>
                      <a:schemeClr val="tx2"/>
                    </a:solidFill>
                  </a:rPr>
                  <a:t>xb-xs</a:t>
                </a:r>
                <a:r>
                  <a:rPr lang="en-US" sz="2000" dirty="0">
                    <a:solidFill>
                      <a:schemeClr val="tx2"/>
                    </a:solidFill>
                  </a:rPr>
                  <a:t>)&gt;</a:t>
                </a:r>
                <a14:m>
                  <m:oMath xmlns:m="http://schemas.openxmlformats.org/officeDocument/2006/math">
                    <m:r>
                      <a:rPr lang="en-IN" sz="2000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IN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592E0911-9E97-4AD5-924C-7644DA6946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>
              <a:xfrm>
                <a:off x="3623044" y="2001702"/>
                <a:ext cx="1185413" cy="400110"/>
              </a:xfrm>
              <a:prstGeom prst="rect">
                <a:avLst/>
              </a:prstGeom>
              <a:blipFill>
                <a:blip r:embed="rId3"/>
                <a:stretch>
                  <a:fillRect l="-5128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: Single Corner Snipped 52">
            <a:extLst>
              <a:ext uri="{FF2B5EF4-FFF2-40B4-BE49-F238E27FC236}">
                <a16:creationId xmlns:a16="http://schemas.microsoft.com/office/drawing/2014/main" id="{7DD5B86E-E858-A25C-C7B1-DFCDC9BE4877}"/>
              </a:ext>
            </a:extLst>
          </p:cNvPr>
          <p:cNvSpPr>
            <a:spLocks/>
          </p:cNvSpPr>
          <p:nvPr userDrawn="1"/>
        </p:nvSpPr>
        <p:spPr bwMode="auto">
          <a:xfrm>
            <a:off x="3631154" y="4119264"/>
            <a:ext cx="1005960" cy="428263"/>
          </a:xfrm>
          <a:prstGeom prst="snip1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y</a:t>
            </a:r>
            <a:r>
              <a: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&lt;0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1" name="Rectangle: Single Corner Snipped 70">
                <a:extLst>
                  <a:ext uri="{FF2B5EF4-FFF2-40B4-BE49-F238E27FC236}">
                    <a16:creationId xmlns:a16="http://schemas.microsoft.com/office/drawing/2014/main" id="{B8D0EEDC-AFEB-DEF1-BD78-A2D5C282AD5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693267" y="1203511"/>
                <a:ext cx="1369670" cy="553919"/>
              </a:xfrm>
              <a:prstGeom prst="snip1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lang="en-IN" sz="1800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IN" sz="1800" dirty="0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 precision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IN" sz="18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rPr>
                  <a:t>(computer)</a:t>
                </a:r>
                <a:endParaRPr kumimoji="0" lang="en-US" sz="18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1" name="Rectangle: Single Corner Snipped 70">
                <a:extLst>
                  <a:ext uri="{FF2B5EF4-FFF2-40B4-BE49-F238E27FC236}">
                    <a16:creationId xmlns:a16="http://schemas.microsoft.com/office/drawing/2014/main" id="{B8D0EEDC-AFEB-DEF1-BD78-A2D5C282AD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 bwMode="auto">
              <a:xfrm>
                <a:off x="693267" y="1203511"/>
                <a:ext cx="1369670" cy="553919"/>
              </a:xfrm>
              <a:prstGeom prst="snip1Rect">
                <a:avLst/>
              </a:prstGeom>
              <a:blipFill>
                <a:blip r:embed="rId4"/>
                <a:stretch>
                  <a:fillRect t="-6250" b="-25000"/>
                </a:stretch>
              </a:blip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Rectangle: Single Corner Snipped 71">
            <a:extLst>
              <a:ext uri="{FF2B5EF4-FFF2-40B4-BE49-F238E27FC236}">
                <a16:creationId xmlns:a16="http://schemas.microsoft.com/office/drawing/2014/main" id="{679028D2-8313-8A73-1E48-52DB86B4D095}"/>
              </a:ext>
            </a:extLst>
          </p:cNvPr>
          <p:cNvSpPr>
            <a:spLocks/>
          </p:cNvSpPr>
          <p:nvPr userDrawn="1"/>
        </p:nvSpPr>
        <p:spPr bwMode="auto">
          <a:xfrm>
            <a:off x="2214799" y="1237579"/>
            <a:ext cx="907756" cy="519852"/>
          </a:xfrm>
          <a:prstGeom prst="snip1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p</a:t>
            </a:r>
            <a:r>
              <a: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&gt;1</a:t>
            </a:r>
          </a:p>
        </p:txBody>
      </p:sp>
    </p:spTree>
    <p:extLst>
      <p:ext uri="{BB962C8B-B14F-4D97-AF65-F5344CB8AC3E}">
        <p14:creationId xmlns:p14="http://schemas.microsoft.com/office/powerpoint/2010/main" val="2228696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/>
          <p:nvPr userDrawn="1"/>
        </p:nvCxnSpPr>
        <p:spPr bwMode="auto">
          <a:xfrm>
            <a:off x="4601369" y="6044987"/>
            <a:ext cx="454263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6394282F-9CEB-6C80-712F-6F004A562F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01256" y="932558"/>
            <a:ext cx="4965539" cy="573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126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5096DF-F9F8-B118-2444-5B3EBCF3C9F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76431" y="917575"/>
            <a:ext cx="5243757" cy="5553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56FFD34-C76A-E6F0-AD55-77F2BF6487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7575"/>
            <a:ext cx="3813908" cy="571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017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ECE604-88CC-4CAF-8E45-688A21ACB9A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95970" y="1009650"/>
            <a:ext cx="5221044" cy="5461488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509256-17E4-2F44-2F5B-DA68D6BB28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7575"/>
            <a:ext cx="3813908" cy="571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10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4442" y="3560418"/>
            <a:ext cx="8660958" cy="2154582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56671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dirty="0">
                <a:solidFill>
                  <a:srgbClr val="FF0000"/>
                </a:solidFill>
              </a:rPr>
              <a:t>Numerical</a:t>
            </a:r>
            <a:r>
              <a:rPr lang="en-CA" sz="5400" baseline="0" dirty="0">
                <a:solidFill>
                  <a:srgbClr val="FF0000"/>
                </a:solidFill>
              </a:rPr>
              <a:t> Analysis</a:t>
            </a:r>
            <a:endParaRPr lang="en-US" sz="5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F561D3-57FB-64E1-49E4-5629D8A3A841}"/>
                  </a:ext>
                </a:extLst>
              </p:cNvPr>
              <p:cNvSpPr txBox="1"/>
              <p:nvPr userDrawn="1"/>
            </p:nvSpPr>
            <p:spPr>
              <a:xfrm>
                <a:off x="254442" y="1948949"/>
                <a:ext cx="8660958" cy="9469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5400" dirty="0">
                    <a:solidFill>
                      <a:srgbClr val="0000CC"/>
                    </a:solidFill>
                  </a:rPr>
                  <a:t>(Square) Root Finding</a:t>
                </a:r>
                <a:r>
                  <a:rPr lang="en-CA" sz="5400" dirty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sz="540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ZA" sz="540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rad>
                  </m:oMath>
                </a14:m>
                <a:endParaRPr lang="en-US" sz="5400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F561D3-57FB-64E1-49E4-5629D8A3A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>
              <a:xfrm>
                <a:off x="254442" y="1948949"/>
                <a:ext cx="8660958" cy="946926"/>
              </a:xfrm>
              <a:prstGeom prst="rect">
                <a:avLst/>
              </a:prstGeom>
              <a:blipFill>
                <a:blip r:embed="rId2"/>
                <a:stretch>
                  <a:fillRect t="-19355" b="-3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8539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dba.info/" TargetMode="Externa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hyperlink" Target="https://www.bits2c.com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by J. D. White. From Problem Definition to Solution,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8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9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Application: Root</a:t>
            </a:r>
            <a:r>
              <a:rPr lang="en-US" altLang="zh-TW" sz="2000" baseline="0" dirty="0">
                <a:solidFill>
                  <a:schemeClr val="tx2"/>
                </a:solidFill>
                <a:ea typeface="新細明體" panose="02020500000000000000" pitchFamily="18" charset="-120"/>
              </a:rPr>
              <a:t> Finding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780" r:id="rId2"/>
    <p:sldLayoutId id="2147483787" r:id="rId3"/>
    <p:sldLayoutId id="2147483785" r:id="rId4"/>
    <p:sldLayoutId id="2147483783" r:id="rId5"/>
    <p:sldLayoutId id="2147483789" r:id="rId6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1B6FB98-6707-47F9-9C38-17F849B5A2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442" y="4267200"/>
            <a:ext cx="8660958" cy="1447800"/>
          </a:xfrm>
        </p:spPr>
        <p:txBody>
          <a:bodyPr/>
          <a:lstStyle/>
          <a:p>
            <a:r>
              <a:rPr lang="en-CA" dirty="0"/>
              <a:t>From Problem Definition to Solution</a:t>
            </a:r>
          </a:p>
        </p:txBody>
      </p:sp>
    </p:spTree>
    <p:extLst>
      <p:ext uri="{BB962C8B-B14F-4D97-AF65-F5344CB8AC3E}">
        <p14:creationId xmlns:p14="http://schemas.microsoft.com/office/powerpoint/2010/main" val="800612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EDCBB-05E4-475E-E321-BA213C099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1FC89DF-E970-C69A-87CD-2B8D1DE765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442" y="3560418"/>
            <a:ext cx="8660958" cy="2154582"/>
          </a:xfrm>
        </p:spPr>
        <p:txBody>
          <a:bodyPr/>
          <a:lstStyle/>
          <a:p>
            <a:r>
              <a:rPr lang="en-CA" dirty="0"/>
              <a:t>Flow: Applying Repetition and Condition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848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23E8E-86D7-CD1C-596B-3C8CC7DDB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CA" dirty="0"/>
              <a:t>Current Variable Code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00AC0E-09DD-9EB6-AD50-BFB7CD30C3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76431" y="917575"/>
            <a:ext cx="5243757" cy="5553563"/>
          </a:xfrm>
        </p:spPr>
        <p:txBody>
          <a:bodyPr>
            <a:normAutofit/>
          </a:bodyPr>
          <a:lstStyle/>
          <a:p>
            <a:r>
              <a:rPr lang="en-CA" dirty="0"/>
              <a:t>This program is useless </a:t>
            </a:r>
          </a:p>
          <a:p>
            <a:r>
              <a:rPr lang="en-CA" dirty="0"/>
              <a:t>Only does sqrt(2)</a:t>
            </a:r>
          </a:p>
          <a:p>
            <a:r>
              <a:rPr lang="en-CA" dirty="0"/>
              <a:t>We are manually entering (</a:t>
            </a:r>
            <a:r>
              <a:rPr lang="en-CA" dirty="0" err="1"/>
              <a:t>xs</a:t>
            </a:r>
            <a:r>
              <a:rPr lang="en-CA" dirty="0"/>
              <a:t>, </a:t>
            </a:r>
            <a:r>
              <a:rPr lang="en-CA" dirty="0" err="1"/>
              <a:t>xb</a:t>
            </a:r>
            <a:r>
              <a:rPr lang="en-CA" dirty="0"/>
              <a:t>) each time</a:t>
            </a:r>
          </a:p>
          <a:p>
            <a:r>
              <a:rPr lang="en-CA" dirty="0"/>
              <a:t>Stupid, very boring…</a:t>
            </a:r>
          </a:p>
          <a:p>
            <a:r>
              <a:rPr lang="en-CA" dirty="0"/>
              <a:t>Computer should do decide next x to try…</a:t>
            </a:r>
          </a:p>
          <a:p>
            <a:r>
              <a:rPr lang="en-CA" dirty="0"/>
              <a:t>Need to automate with repetition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D86EF5-5903-4C05-60A2-2D61A892AE80}"/>
              </a:ext>
            </a:extLst>
          </p:cNvPr>
          <p:cNvSpPr txBox="1"/>
          <p:nvPr/>
        </p:nvSpPr>
        <p:spPr>
          <a:xfrm>
            <a:off x="4477559" y="6104567"/>
            <a:ext cx="3222238" cy="52322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sym typeface="Wingdings" panose="05000000000000000000" pitchFamily="2" charset="2"/>
              </a:rPr>
              <a:t> Modify the UML</a:t>
            </a:r>
            <a:endParaRPr lang="en-IN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51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110C7-BEC7-D9E2-D0AA-E427E47CB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C2E2C52-3597-7B3C-88EB-A674062D4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UML: Current Code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697851C-6641-71E2-C66B-9CD5708032CE}"/>
              </a:ext>
            </a:extLst>
          </p:cNvPr>
          <p:cNvCxnSpPr>
            <a:cxnSpLocks/>
          </p:cNvCxnSpPr>
          <p:nvPr/>
        </p:nvCxnSpPr>
        <p:spPr bwMode="auto">
          <a:xfrm flipH="1">
            <a:off x="2177493" y="1452739"/>
            <a:ext cx="627410" cy="70084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E44CAA6-77D0-0B9F-10DA-564F2A344C0F}"/>
              </a:ext>
            </a:extLst>
          </p:cNvPr>
          <p:cNvSpPr>
            <a:spLocks/>
          </p:cNvSpPr>
          <p:nvPr/>
        </p:nvSpPr>
        <p:spPr bwMode="auto">
          <a:xfrm>
            <a:off x="990600" y="1915746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Fix p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896825C-860E-047D-4237-C955F4CE9DE2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446963" y="2379524"/>
            <a:ext cx="143452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7EA9D3A-4B01-47AD-676A-A4EA0C3AE94E}"/>
              </a:ext>
            </a:extLst>
          </p:cNvPr>
          <p:cNvSpPr/>
          <p:nvPr userDrawn="1"/>
        </p:nvSpPr>
        <p:spPr bwMode="auto">
          <a:xfrm>
            <a:off x="234704" y="307909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xs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80CD7A7-8423-5FFB-F467-306B6DC72608}"/>
              </a:ext>
            </a:extLst>
          </p:cNvPr>
          <p:cNvCxnSpPr>
            <a:cxnSpLocks/>
            <a:endCxn id="16" idx="2"/>
          </p:cNvCxnSpPr>
          <p:nvPr userDrawn="1"/>
        </p:nvCxnSpPr>
        <p:spPr bwMode="auto">
          <a:xfrm flipH="1" flipV="1">
            <a:off x="4874893" y="3287579"/>
            <a:ext cx="24981" cy="219882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B5A5C67-ADF2-ECC8-B2C9-21C7D6E0F634}"/>
              </a:ext>
            </a:extLst>
          </p:cNvPr>
          <p:cNvCxnSpPr>
            <a:cxnSpLocks/>
          </p:cNvCxnSpPr>
          <p:nvPr userDrawn="1"/>
        </p:nvCxnSpPr>
        <p:spPr bwMode="auto">
          <a:xfrm flipH="1" flipV="1">
            <a:off x="6512926" y="1526564"/>
            <a:ext cx="58762" cy="391966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89F0F734-9F7D-D63F-CA4B-6676244F74BD}"/>
                  </a:ext>
                </a:extLst>
              </p:cNvPr>
              <p:cNvSpPr/>
              <p:nvPr userDrawn="1"/>
            </p:nvSpPr>
            <p:spPr bwMode="auto">
              <a:xfrm>
                <a:off x="4190058" y="2728136"/>
                <a:ext cx="1369670" cy="559443"/>
              </a:xfrm>
              <a:prstGeom prst="round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IN" sz="2400" dirty="0">
                    <a:solidFill>
                      <a:schemeClr val="tx2"/>
                    </a:solidFill>
                  </a:rPr>
                  <a:t>x </a:t>
                </a:r>
                <a:r>
                  <a:rPr kumimoji="0" lang="en-IN" sz="2400" b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IN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kumimoji="0" lang="en-CA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/>
                            </a:solidFill>
                            <a:effectLst/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𝑥𝑏</m:t>
                        </m:r>
                      </m:num>
                      <m:den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/>
                            </a:solidFill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89F0F734-9F7D-D63F-CA4B-6676244F74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 bwMode="auto">
              <a:xfrm>
                <a:off x="4190058" y="2728136"/>
                <a:ext cx="1369670" cy="559443"/>
              </a:xfrm>
              <a:prstGeom prst="roundRect">
                <a:avLst/>
              </a:prstGeom>
              <a:blipFill>
                <a:blip r:embed="rId2"/>
                <a:stretch>
                  <a:fillRect l="-4348" b="-12500"/>
                </a:stretch>
              </a:blip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4AF7A87-1686-7AE8-52D5-892CDFD65A62}"/>
              </a:ext>
            </a:extLst>
          </p:cNvPr>
          <p:cNvSpPr/>
          <p:nvPr userDrawn="1"/>
        </p:nvSpPr>
        <p:spPr bwMode="auto">
          <a:xfrm>
            <a:off x="4227389" y="3481721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y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= x</a:t>
            </a:r>
            <a:r>
              <a:rPr kumimoji="0" lang="en-US" sz="2400" b="0" i="0" u="none" strike="noStrike" cap="none" normalizeH="0" baseline="30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2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- p</a:t>
            </a: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6981FC4-09B0-CA34-BE70-2E7EDC5A81E4}"/>
              </a:ext>
            </a:extLst>
          </p:cNvPr>
          <p:cNvCxnSpPr>
            <a:cxnSpLocks/>
          </p:cNvCxnSpPr>
          <p:nvPr/>
        </p:nvCxnSpPr>
        <p:spPr bwMode="auto">
          <a:xfrm>
            <a:off x="4881483" y="5446227"/>
            <a:ext cx="1683615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ABD501E-E0E2-8A36-452C-F60EB16FE769}"/>
              </a:ext>
            </a:extLst>
          </p:cNvPr>
          <p:cNvCxnSpPr>
            <a:cxnSpLocks/>
          </p:cNvCxnSpPr>
          <p:nvPr/>
        </p:nvCxnSpPr>
        <p:spPr bwMode="auto">
          <a:xfrm flipH="1">
            <a:off x="1663238" y="4258182"/>
            <a:ext cx="1783725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D2C264B-0770-5FC0-4E45-B77487672CCA}"/>
              </a:ext>
            </a:extLst>
          </p:cNvPr>
          <p:cNvCxnSpPr>
            <a:cxnSpLocks/>
          </p:cNvCxnSpPr>
          <p:nvPr/>
        </p:nvCxnSpPr>
        <p:spPr bwMode="auto">
          <a:xfrm flipV="1">
            <a:off x="3446963" y="2360918"/>
            <a:ext cx="0" cy="189726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3E1F6F8-898A-7DD8-2AB3-5D0A56E9928D}"/>
              </a:ext>
            </a:extLst>
          </p:cNvPr>
          <p:cNvCxnSpPr>
            <a:cxnSpLocks/>
          </p:cNvCxnSpPr>
          <p:nvPr/>
        </p:nvCxnSpPr>
        <p:spPr bwMode="auto">
          <a:xfrm>
            <a:off x="333793" y="2225776"/>
            <a:ext cx="65288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514EA24-3928-0F98-0BD4-B3380139408D}"/>
              </a:ext>
            </a:extLst>
          </p:cNvPr>
          <p:cNvCxnSpPr>
            <a:cxnSpLocks/>
          </p:cNvCxnSpPr>
          <p:nvPr/>
        </p:nvCxnSpPr>
        <p:spPr bwMode="auto">
          <a:xfrm>
            <a:off x="6512926" y="1558806"/>
            <a:ext cx="267045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AA4001E-12C8-A806-8F1D-F77403E14F32}"/>
              </a:ext>
            </a:extLst>
          </p:cNvPr>
          <p:cNvCxnSpPr>
            <a:cxnSpLocks/>
          </p:cNvCxnSpPr>
          <p:nvPr/>
        </p:nvCxnSpPr>
        <p:spPr bwMode="auto">
          <a:xfrm>
            <a:off x="4869391" y="2375980"/>
            <a:ext cx="0" cy="35216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Flowchart: Connector 24">
            <a:extLst>
              <a:ext uri="{FF2B5EF4-FFF2-40B4-BE49-F238E27FC236}">
                <a16:creationId xmlns:a16="http://schemas.microsoft.com/office/drawing/2014/main" id="{B924320F-408E-62E8-180D-CB0B8C658598}"/>
              </a:ext>
            </a:extLst>
          </p:cNvPr>
          <p:cNvSpPr>
            <a:spLocks/>
          </p:cNvSpPr>
          <p:nvPr/>
        </p:nvSpPr>
        <p:spPr bwMode="auto">
          <a:xfrm>
            <a:off x="233179" y="2063463"/>
            <a:ext cx="327949" cy="312517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8EB7892-1546-D5F3-7A07-BC2A6A3309A5}"/>
              </a:ext>
            </a:extLst>
          </p:cNvPr>
          <p:cNvCxnSpPr>
            <a:cxnSpLocks/>
          </p:cNvCxnSpPr>
          <p:nvPr/>
        </p:nvCxnSpPr>
        <p:spPr bwMode="auto">
          <a:xfrm>
            <a:off x="1620495" y="2483037"/>
            <a:ext cx="0" cy="3775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Rectangle: Single Corner Snipped 27">
            <a:extLst>
              <a:ext uri="{FF2B5EF4-FFF2-40B4-BE49-F238E27FC236}">
                <a16:creationId xmlns:a16="http://schemas.microsoft.com/office/drawing/2014/main" id="{B0DDD124-E5D2-0205-8C18-8590AE044C6A}"/>
              </a:ext>
            </a:extLst>
          </p:cNvPr>
          <p:cNvSpPr>
            <a:spLocks/>
          </p:cNvSpPr>
          <p:nvPr/>
        </p:nvSpPr>
        <p:spPr bwMode="auto">
          <a:xfrm>
            <a:off x="2185209" y="1236567"/>
            <a:ext cx="934872" cy="545085"/>
          </a:xfrm>
          <a:prstGeom prst="snip1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p</a:t>
            </a:r>
            <a:r>
              <a: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&gt;1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811808B-3806-3063-0FCD-474E4D171C0E}"/>
              </a:ext>
            </a:extLst>
          </p:cNvPr>
          <p:cNvSpPr/>
          <p:nvPr/>
        </p:nvSpPr>
        <p:spPr bwMode="auto">
          <a:xfrm>
            <a:off x="1746479" y="308046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Input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xb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AA1B8E2-58D0-6C6E-54CE-21B6F9743636}"/>
              </a:ext>
            </a:extLst>
          </p:cNvPr>
          <p:cNvCxnSpPr>
            <a:cxnSpLocks/>
          </p:cNvCxnSpPr>
          <p:nvPr/>
        </p:nvCxnSpPr>
        <p:spPr bwMode="auto">
          <a:xfrm>
            <a:off x="641244" y="2864289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07DFA7E-7420-9264-CDD7-B480F3FCC230}"/>
              </a:ext>
            </a:extLst>
          </p:cNvPr>
          <p:cNvCxnSpPr>
            <a:cxnSpLocks/>
          </p:cNvCxnSpPr>
          <p:nvPr/>
        </p:nvCxnSpPr>
        <p:spPr bwMode="auto">
          <a:xfrm>
            <a:off x="1608723" y="2474981"/>
            <a:ext cx="0" cy="3775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7F14427-13DB-86EA-2553-630FFEEF8B88}"/>
              </a:ext>
            </a:extLst>
          </p:cNvPr>
          <p:cNvCxnSpPr>
            <a:cxnSpLocks/>
          </p:cNvCxnSpPr>
          <p:nvPr/>
        </p:nvCxnSpPr>
        <p:spPr bwMode="auto">
          <a:xfrm>
            <a:off x="2432016" y="2875191"/>
            <a:ext cx="0" cy="19415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7A56F30-B112-8497-4C22-5A9B143A1DAA}"/>
              </a:ext>
            </a:extLst>
          </p:cNvPr>
          <p:cNvCxnSpPr>
            <a:cxnSpLocks/>
          </p:cNvCxnSpPr>
          <p:nvPr/>
        </p:nvCxnSpPr>
        <p:spPr bwMode="auto">
          <a:xfrm>
            <a:off x="1028749" y="2875191"/>
            <a:ext cx="0" cy="19415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940BBC1-5CBD-F816-FB5B-FCE890774157}"/>
              </a:ext>
            </a:extLst>
          </p:cNvPr>
          <p:cNvCxnSpPr>
            <a:cxnSpLocks/>
          </p:cNvCxnSpPr>
          <p:nvPr/>
        </p:nvCxnSpPr>
        <p:spPr bwMode="auto">
          <a:xfrm>
            <a:off x="666284" y="4018140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BC1C61C-4387-8FFE-E509-7C82167A98BF}"/>
              </a:ext>
            </a:extLst>
          </p:cNvPr>
          <p:cNvCxnSpPr>
            <a:cxnSpLocks/>
          </p:cNvCxnSpPr>
          <p:nvPr/>
        </p:nvCxnSpPr>
        <p:spPr bwMode="auto">
          <a:xfrm>
            <a:off x="1037212" y="3628790"/>
            <a:ext cx="0" cy="3775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DADB7F3-2E5E-4AAE-2872-1C22C70134C0}"/>
              </a:ext>
            </a:extLst>
          </p:cNvPr>
          <p:cNvCxnSpPr>
            <a:cxnSpLocks/>
          </p:cNvCxnSpPr>
          <p:nvPr/>
        </p:nvCxnSpPr>
        <p:spPr bwMode="auto">
          <a:xfrm>
            <a:off x="2440898" y="3624908"/>
            <a:ext cx="0" cy="3775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C8F1BDD-26D2-6CC8-7B49-0C414A9A368A}"/>
              </a:ext>
            </a:extLst>
          </p:cNvPr>
          <p:cNvCxnSpPr>
            <a:cxnSpLocks/>
          </p:cNvCxnSpPr>
          <p:nvPr/>
        </p:nvCxnSpPr>
        <p:spPr bwMode="auto">
          <a:xfrm flipH="1">
            <a:off x="1634046" y="4020861"/>
            <a:ext cx="2" cy="25369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3862E0E4-556D-5F56-8B98-78375413D78B}"/>
              </a:ext>
            </a:extLst>
          </p:cNvPr>
          <p:cNvSpPr txBox="1"/>
          <p:nvPr/>
        </p:nvSpPr>
        <p:spPr>
          <a:xfrm>
            <a:off x="5805838" y="5842074"/>
            <a:ext cx="3222238" cy="52322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sym typeface="Wingdings" panose="05000000000000000000" pitchFamily="2" charset="2"/>
              </a:rPr>
              <a:t> Modify the UML</a:t>
            </a:r>
            <a:endParaRPr lang="en-IN" sz="2800" dirty="0">
              <a:solidFill>
                <a:schemeClr val="bg1"/>
              </a:solidFill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9D730CEA-95EB-923B-2CA8-C614CC8CAF9C}"/>
              </a:ext>
            </a:extLst>
          </p:cNvPr>
          <p:cNvCxnSpPr>
            <a:cxnSpLocks/>
            <a:stCxn id="61" idx="3"/>
            <a:endCxn id="60" idx="2"/>
          </p:cNvCxnSpPr>
          <p:nvPr/>
        </p:nvCxnSpPr>
        <p:spPr bwMode="auto">
          <a:xfrm flipV="1">
            <a:off x="7205749" y="1549194"/>
            <a:ext cx="251069" cy="1551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CC2B3F4-CFD7-80E9-EEB7-97C0F8FD3AFD}"/>
              </a:ext>
            </a:extLst>
          </p:cNvPr>
          <p:cNvGrpSpPr>
            <a:grpSpLocks/>
          </p:cNvGrpSpPr>
          <p:nvPr/>
        </p:nvGrpSpPr>
        <p:grpSpPr>
          <a:xfrm>
            <a:off x="7456818" y="1316735"/>
            <a:ext cx="507350" cy="464917"/>
            <a:chOff x="3252495" y="3355696"/>
            <a:chExt cx="507350" cy="464917"/>
          </a:xfrm>
        </p:grpSpPr>
        <p:sp>
          <p:nvSpPr>
            <p:cNvPr id="59" name="Flowchart: Connector 58">
              <a:extLst>
                <a:ext uri="{FF2B5EF4-FFF2-40B4-BE49-F238E27FC236}">
                  <a16:creationId xmlns:a16="http://schemas.microsoft.com/office/drawing/2014/main" id="{CBE19752-AEF7-389A-9DC0-0AA1C89513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1226" y="3429000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0" name="Flowchart: Connector 59">
              <a:extLst>
                <a:ext uri="{FF2B5EF4-FFF2-40B4-BE49-F238E27FC236}">
                  <a16:creationId xmlns:a16="http://schemas.microsoft.com/office/drawing/2014/main" id="{5875C510-03B8-42AA-4E78-5BC58A4901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2495" y="3355696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4EE436C7-3F4F-67C0-C7C6-C0FA45E108E1}"/>
              </a:ext>
            </a:extLst>
          </p:cNvPr>
          <p:cNvSpPr>
            <a:spLocks/>
          </p:cNvSpPr>
          <p:nvPr/>
        </p:nvSpPr>
        <p:spPr bwMode="auto">
          <a:xfrm>
            <a:off x="5836079" y="1284985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Output </a:t>
            </a: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x,y</a:t>
            </a:r>
            <a:endParaRPr kumimoji="0" lang="en-IN" sz="2000" b="0" i="0" u="none" strike="noStrike" cap="none" normalizeH="0" baseline="-2500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53D39303-4308-4892-5EBE-CDB778FDA48A}"/>
              </a:ext>
            </a:extLst>
          </p:cNvPr>
          <p:cNvGrpSpPr/>
          <p:nvPr/>
        </p:nvGrpSpPr>
        <p:grpSpPr>
          <a:xfrm>
            <a:off x="151025" y="1188617"/>
            <a:ext cx="7131452" cy="2896654"/>
            <a:chOff x="151025" y="1188617"/>
            <a:chExt cx="7131452" cy="2896654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AF79B1E-E4E3-4D06-DF17-71C1B3B270CB}"/>
                </a:ext>
              </a:extLst>
            </p:cNvPr>
            <p:cNvSpPr/>
            <p:nvPr/>
          </p:nvSpPr>
          <p:spPr bwMode="auto">
            <a:xfrm>
              <a:off x="4051908" y="2670694"/>
              <a:ext cx="2410225" cy="702128"/>
            </a:xfrm>
            <a:prstGeom prst="rect">
              <a:avLst/>
            </a:prstGeom>
            <a:noFill/>
            <a:ln w="19050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86A2130-F7C4-B9DE-404A-05AEB3689943}"/>
                </a:ext>
              </a:extLst>
            </p:cNvPr>
            <p:cNvSpPr/>
            <p:nvPr/>
          </p:nvSpPr>
          <p:spPr bwMode="auto">
            <a:xfrm>
              <a:off x="4057485" y="3434633"/>
              <a:ext cx="2148874" cy="650638"/>
            </a:xfrm>
            <a:prstGeom prst="rect">
              <a:avLst/>
            </a:prstGeom>
            <a:noFill/>
            <a:ln w="19050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7F6DD89-B283-0521-1AE1-915BC75BE6BE}"/>
                </a:ext>
              </a:extLst>
            </p:cNvPr>
            <p:cNvSpPr txBox="1"/>
            <p:nvPr/>
          </p:nvSpPr>
          <p:spPr>
            <a:xfrm>
              <a:off x="5456873" y="2793901"/>
              <a:ext cx="1147064" cy="400110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err="1">
                  <a:solidFill>
                    <a:srgbClr val="00B050"/>
                  </a:solidFill>
                </a:rPr>
                <a:t>cMean</a:t>
              </a:r>
              <a:r>
                <a:rPr lang="en-US" sz="2000" dirty="0">
                  <a:solidFill>
                    <a:srgbClr val="00B050"/>
                  </a:solidFill>
                </a:rPr>
                <a:t>()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1976BB34-623B-6EB6-56F9-9DBC89F5E063}"/>
                </a:ext>
              </a:extLst>
            </p:cNvPr>
            <p:cNvSpPr/>
            <p:nvPr/>
          </p:nvSpPr>
          <p:spPr bwMode="auto">
            <a:xfrm>
              <a:off x="4823167" y="1188617"/>
              <a:ext cx="2459310" cy="689379"/>
            </a:xfrm>
            <a:prstGeom prst="rect">
              <a:avLst/>
            </a:prstGeom>
            <a:noFill/>
            <a:ln w="19050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753DA13-0D92-2C2E-E673-B58A67FFCFF3}"/>
                </a:ext>
              </a:extLst>
            </p:cNvPr>
            <p:cNvSpPr txBox="1"/>
            <p:nvPr/>
          </p:nvSpPr>
          <p:spPr>
            <a:xfrm>
              <a:off x="4809840" y="1222757"/>
              <a:ext cx="1147064" cy="400110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err="1">
                  <a:solidFill>
                    <a:srgbClr val="00B050"/>
                  </a:solidFill>
                </a:rPr>
                <a:t>fprintf</a:t>
              </a:r>
              <a:r>
                <a:rPr lang="en-US" sz="2000" dirty="0">
                  <a:solidFill>
                    <a:srgbClr val="00B050"/>
                  </a:solidFill>
                </a:rPr>
                <a:t>()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8CA5FBF-D495-10E8-A5D6-A97F142D35D2}"/>
                </a:ext>
              </a:extLst>
            </p:cNvPr>
            <p:cNvSpPr txBox="1"/>
            <p:nvPr/>
          </p:nvSpPr>
          <p:spPr>
            <a:xfrm>
              <a:off x="5534362" y="3485179"/>
              <a:ext cx="721508" cy="400110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solidFill>
                    <a:srgbClr val="00B050"/>
                  </a:solidFill>
                </a:rPr>
                <a:t>equ</a:t>
              </a:r>
              <a:r>
                <a:rPr lang="en-US" sz="2000" dirty="0">
                  <a:solidFill>
                    <a:srgbClr val="00B050"/>
                  </a:solidFill>
                </a:rPr>
                <a:t>()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25543A21-A1CD-6D89-9762-2BBF64E0B018}"/>
                </a:ext>
              </a:extLst>
            </p:cNvPr>
            <p:cNvSpPr/>
            <p:nvPr/>
          </p:nvSpPr>
          <p:spPr bwMode="auto">
            <a:xfrm>
              <a:off x="151025" y="3014492"/>
              <a:ext cx="3035141" cy="914607"/>
            </a:xfrm>
            <a:prstGeom prst="rect">
              <a:avLst/>
            </a:prstGeom>
            <a:noFill/>
            <a:ln w="19050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B0E014AA-2F41-3EC0-54A3-1258979115B5}"/>
                </a:ext>
              </a:extLst>
            </p:cNvPr>
            <p:cNvSpPr txBox="1"/>
            <p:nvPr/>
          </p:nvSpPr>
          <p:spPr>
            <a:xfrm>
              <a:off x="1010099" y="3578036"/>
              <a:ext cx="2068010" cy="400110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solidFill>
                    <a:srgbClr val="00B050"/>
                  </a:solidFill>
                </a:rPr>
                <a:t>getFloatPrompt</a:t>
              </a:r>
              <a:r>
                <a:rPr lang="en-US" sz="2000" dirty="0">
                  <a:solidFill>
                    <a:srgbClr val="00B050"/>
                  </a:solidFill>
                </a:rPr>
                <a:t>()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A2EDC1D8-C324-B33B-E99C-98E86A2A9F17}"/>
              </a:ext>
            </a:extLst>
          </p:cNvPr>
          <p:cNvGrpSpPr/>
          <p:nvPr/>
        </p:nvGrpSpPr>
        <p:grpSpPr>
          <a:xfrm>
            <a:off x="90263" y="1032821"/>
            <a:ext cx="7950963" cy="4696896"/>
            <a:chOff x="90263" y="1032821"/>
            <a:chExt cx="8387453" cy="4696896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DADEBCB-9E62-7C4F-E3E5-E59029E7F25A}"/>
                </a:ext>
              </a:extLst>
            </p:cNvPr>
            <p:cNvSpPr txBox="1"/>
            <p:nvPr/>
          </p:nvSpPr>
          <p:spPr>
            <a:xfrm>
              <a:off x="139198" y="1032821"/>
              <a:ext cx="82586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CA" dirty="0">
                  <a:solidFill>
                    <a:srgbClr val="0000CC"/>
                  </a:solidFill>
                </a:rPr>
                <a:t>main()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51F50A60-1516-C996-195A-90BC080B7A20}"/>
                </a:ext>
              </a:extLst>
            </p:cNvPr>
            <p:cNvSpPr/>
            <p:nvPr/>
          </p:nvSpPr>
          <p:spPr bwMode="auto">
            <a:xfrm>
              <a:off x="90263" y="1036058"/>
              <a:ext cx="8387453" cy="4693659"/>
            </a:xfrm>
            <a:prstGeom prst="rect">
              <a:avLst/>
            </a:prstGeom>
            <a:noFill/>
            <a:ln w="28575" cap="flat" cmpd="sng" algn="ctr">
              <a:solidFill>
                <a:srgbClr val="0000CC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335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5A28F1C-2815-B4C8-F290-09EA9217A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UML: Complete Algorithm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2D0A9A-CD46-0664-5942-E2DA588E0DDD}"/>
              </a:ext>
            </a:extLst>
          </p:cNvPr>
          <p:cNvSpPr txBox="1"/>
          <p:nvPr/>
        </p:nvSpPr>
        <p:spPr>
          <a:xfrm>
            <a:off x="101782" y="5528811"/>
            <a:ext cx="3190842" cy="954107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2800" dirty="0">
                <a:solidFill>
                  <a:schemeClr val="bg1"/>
                </a:solidFill>
                <a:sym typeface="Wingdings" panose="05000000000000000000" pitchFamily="2" charset="2"/>
              </a:rPr>
              <a:t>Decide Functions </a:t>
            </a:r>
          </a:p>
          <a:p>
            <a:r>
              <a:rPr lang="en-US" sz="2800" dirty="0">
                <a:solidFill>
                  <a:schemeClr val="bg1"/>
                </a:solidFill>
                <a:sym typeface="Wingdings" panose="05000000000000000000" pitchFamily="2" charset="2"/>
              </a:rPr>
              <a:t>       (Pseudo-code)</a:t>
            </a:r>
            <a:endParaRPr lang="en-IN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18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5A28F1C-2815-B4C8-F290-09EA9217A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/>
          <a:lstStyle/>
          <a:p>
            <a:r>
              <a:rPr lang="en-CA" dirty="0"/>
              <a:t>UML  </a:t>
            </a:r>
            <a:r>
              <a:rPr lang="en-CA" dirty="0">
                <a:sym typeface="Wingdings" panose="05000000000000000000" pitchFamily="2" charset="2"/>
              </a:rPr>
              <a:t> Functions  Code</a:t>
            </a:r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DC88405-E96A-5A31-B3A8-1F7FD72C3A9D}"/>
              </a:ext>
            </a:extLst>
          </p:cNvPr>
          <p:cNvGrpSpPr/>
          <p:nvPr/>
        </p:nvGrpSpPr>
        <p:grpSpPr>
          <a:xfrm>
            <a:off x="153944" y="2002894"/>
            <a:ext cx="6368514" cy="4588568"/>
            <a:chOff x="156281" y="2018578"/>
            <a:chExt cx="6341406" cy="4585643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6009701-4424-862A-3012-3041BE917AAF}"/>
                </a:ext>
              </a:extLst>
            </p:cNvPr>
            <p:cNvCxnSpPr/>
            <p:nvPr/>
          </p:nvCxnSpPr>
          <p:spPr bwMode="auto">
            <a:xfrm>
              <a:off x="156281" y="2793393"/>
              <a:ext cx="2504864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BA3D0DE-3D52-E0D2-F37B-45E53EAC9D94}"/>
                </a:ext>
              </a:extLst>
            </p:cNvPr>
            <p:cNvCxnSpPr/>
            <p:nvPr/>
          </p:nvCxnSpPr>
          <p:spPr bwMode="auto">
            <a:xfrm flipH="1">
              <a:off x="2661145" y="2114252"/>
              <a:ext cx="445931" cy="64483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1112D85-3DB0-A59D-79DB-F4FED1FE59CF}"/>
                </a:ext>
              </a:extLst>
            </p:cNvPr>
            <p:cNvCxnSpPr/>
            <p:nvPr/>
          </p:nvCxnSpPr>
          <p:spPr bwMode="auto">
            <a:xfrm>
              <a:off x="156281" y="2793393"/>
              <a:ext cx="22205" cy="167418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21D1AEE-6D27-5224-F2B7-FAFA231FD1C4}"/>
                </a:ext>
              </a:extLst>
            </p:cNvPr>
            <p:cNvCxnSpPr/>
            <p:nvPr/>
          </p:nvCxnSpPr>
          <p:spPr bwMode="auto">
            <a:xfrm>
              <a:off x="3107076" y="2114252"/>
              <a:ext cx="339061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D934141-7763-A2FD-FE06-A8BCD008490A}"/>
                </a:ext>
              </a:extLst>
            </p:cNvPr>
            <p:cNvCxnSpPr/>
            <p:nvPr/>
          </p:nvCxnSpPr>
          <p:spPr bwMode="auto">
            <a:xfrm>
              <a:off x="3330963" y="6604221"/>
              <a:ext cx="3166724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0D17DA7-0F4C-C59B-730F-B608F21F4B3C}"/>
                </a:ext>
              </a:extLst>
            </p:cNvPr>
            <p:cNvCxnSpPr/>
            <p:nvPr/>
          </p:nvCxnSpPr>
          <p:spPr bwMode="auto">
            <a:xfrm>
              <a:off x="6497687" y="2114252"/>
              <a:ext cx="0" cy="448996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2594C01-D07D-C885-2C1A-C4C0761A4D3F}"/>
                </a:ext>
              </a:extLst>
            </p:cNvPr>
            <p:cNvSpPr txBox="1"/>
            <p:nvPr/>
          </p:nvSpPr>
          <p:spPr>
            <a:xfrm>
              <a:off x="5102709" y="2018578"/>
              <a:ext cx="1272475" cy="46137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r"/>
              <a:r>
                <a:rPr lang="en-CA" sz="2400" dirty="0" err="1">
                  <a:solidFill>
                    <a:srgbClr val="FF0000"/>
                  </a:solidFill>
                </a:rPr>
                <a:t>cRoot</a:t>
              </a:r>
              <a:r>
                <a:rPr lang="en-CA" sz="2400" dirty="0">
                  <a:solidFill>
                    <a:srgbClr val="FF0000"/>
                  </a:solidFill>
                </a:rPr>
                <a:t>(p)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7AB1E29C-AD42-9033-1CD8-1B66E1A76387}"/>
                </a:ext>
              </a:extLst>
            </p:cNvPr>
            <p:cNvCxnSpPr/>
            <p:nvPr/>
          </p:nvCxnSpPr>
          <p:spPr bwMode="auto">
            <a:xfrm flipV="1">
              <a:off x="156281" y="4459344"/>
              <a:ext cx="3181806" cy="823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CE116C31-7BC1-BE1F-B073-1B71723856E0}"/>
                </a:ext>
              </a:extLst>
            </p:cNvPr>
            <p:cNvCxnSpPr/>
            <p:nvPr/>
          </p:nvCxnSpPr>
          <p:spPr bwMode="auto">
            <a:xfrm>
              <a:off x="3330963" y="4425246"/>
              <a:ext cx="24037" cy="212505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0" name="Speech Bubble: Rectangle with Corners Rounded 29">
            <a:extLst>
              <a:ext uri="{FF2B5EF4-FFF2-40B4-BE49-F238E27FC236}">
                <a16:creationId xmlns:a16="http://schemas.microsoft.com/office/drawing/2014/main" id="{DCCE2426-2D55-2BEE-CADF-FC662F77CB0E}"/>
              </a:ext>
            </a:extLst>
          </p:cNvPr>
          <p:cNvSpPr/>
          <p:nvPr/>
        </p:nvSpPr>
        <p:spPr bwMode="auto">
          <a:xfrm>
            <a:off x="1572283" y="4930757"/>
            <a:ext cx="1716414" cy="496724"/>
          </a:xfrm>
          <a:prstGeom prst="wedgeRoundRectCallout">
            <a:avLst>
              <a:gd name="adj1" fmla="val -37205"/>
              <a:gd name="adj2" fmla="val -503817"/>
              <a:gd name="adj3" fmla="val 16667"/>
            </a:avLst>
          </a:prstGeom>
          <a:solidFill>
            <a:srgbClr val="0000CC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Only 1 input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094F147-C171-ED9E-AD4A-2295F6576B0D}"/>
              </a:ext>
            </a:extLst>
          </p:cNvPr>
          <p:cNvSpPr txBox="1"/>
          <p:nvPr/>
        </p:nvSpPr>
        <p:spPr>
          <a:xfrm>
            <a:off x="841704" y="5643171"/>
            <a:ext cx="1932055" cy="52322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sym typeface="Wingdings" panose="05000000000000000000" pitchFamily="2" charset="2"/>
              </a:rPr>
              <a:t> C Code</a:t>
            </a:r>
            <a:endParaRPr lang="en-IN" sz="2800" dirty="0">
              <a:solidFill>
                <a:schemeClr val="bg1"/>
              </a:solidFill>
            </a:endParaRP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C9D6D18-55D6-7AB2-3291-E4EEE9D8F2B8}"/>
              </a:ext>
            </a:extLst>
          </p:cNvPr>
          <p:cNvGrpSpPr/>
          <p:nvPr/>
        </p:nvGrpSpPr>
        <p:grpSpPr>
          <a:xfrm>
            <a:off x="4051908" y="1188617"/>
            <a:ext cx="3230569" cy="2896654"/>
            <a:chOff x="4051908" y="1188617"/>
            <a:chExt cx="3230569" cy="2896654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2C55579-89BA-5F08-9E22-C563068BE357}"/>
                </a:ext>
              </a:extLst>
            </p:cNvPr>
            <p:cNvSpPr/>
            <p:nvPr/>
          </p:nvSpPr>
          <p:spPr bwMode="auto">
            <a:xfrm>
              <a:off x="4051908" y="2670694"/>
              <a:ext cx="2410225" cy="702128"/>
            </a:xfrm>
            <a:prstGeom prst="rect">
              <a:avLst/>
            </a:prstGeom>
            <a:noFill/>
            <a:ln w="19050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7BB71039-A0C2-0119-B26F-C963A1DC7624}"/>
                </a:ext>
              </a:extLst>
            </p:cNvPr>
            <p:cNvSpPr/>
            <p:nvPr/>
          </p:nvSpPr>
          <p:spPr bwMode="auto">
            <a:xfrm>
              <a:off x="4057485" y="3434633"/>
              <a:ext cx="2148874" cy="650638"/>
            </a:xfrm>
            <a:prstGeom prst="rect">
              <a:avLst/>
            </a:prstGeom>
            <a:noFill/>
            <a:ln w="19050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E5BF022-4A14-385E-07FB-650E8CD06D34}"/>
                </a:ext>
              </a:extLst>
            </p:cNvPr>
            <p:cNvSpPr txBox="1"/>
            <p:nvPr/>
          </p:nvSpPr>
          <p:spPr>
            <a:xfrm>
              <a:off x="5456873" y="2793901"/>
              <a:ext cx="1147064" cy="400110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err="1">
                  <a:solidFill>
                    <a:srgbClr val="00B050"/>
                  </a:solidFill>
                </a:rPr>
                <a:t>cMean</a:t>
              </a:r>
              <a:r>
                <a:rPr lang="en-US" sz="2000" dirty="0">
                  <a:solidFill>
                    <a:srgbClr val="00B050"/>
                  </a:solidFill>
                </a:rPr>
                <a:t>()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DBEF1755-8210-D6C8-D25E-DC5C5B8B6FFF}"/>
                </a:ext>
              </a:extLst>
            </p:cNvPr>
            <p:cNvSpPr/>
            <p:nvPr/>
          </p:nvSpPr>
          <p:spPr bwMode="auto">
            <a:xfrm>
              <a:off x="4823167" y="1188617"/>
              <a:ext cx="2459310" cy="689379"/>
            </a:xfrm>
            <a:prstGeom prst="rect">
              <a:avLst/>
            </a:prstGeom>
            <a:noFill/>
            <a:ln w="19050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4AC31D1-E4F9-A7A2-F531-D1E3C7E84204}"/>
                </a:ext>
              </a:extLst>
            </p:cNvPr>
            <p:cNvSpPr txBox="1"/>
            <p:nvPr/>
          </p:nvSpPr>
          <p:spPr>
            <a:xfrm>
              <a:off x="4809840" y="1222757"/>
              <a:ext cx="1147064" cy="400110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err="1">
                  <a:solidFill>
                    <a:srgbClr val="00B050"/>
                  </a:solidFill>
                </a:rPr>
                <a:t>fprintf</a:t>
              </a:r>
              <a:r>
                <a:rPr lang="en-US" sz="2000" dirty="0">
                  <a:solidFill>
                    <a:srgbClr val="00B050"/>
                  </a:solidFill>
                </a:rPr>
                <a:t>()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2B09F6-8D6E-B2AC-6B8C-3B03E253AF4E}"/>
                </a:ext>
              </a:extLst>
            </p:cNvPr>
            <p:cNvSpPr txBox="1"/>
            <p:nvPr/>
          </p:nvSpPr>
          <p:spPr>
            <a:xfrm>
              <a:off x="5534362" y="3485179"/>
              <a:ext cx="721508" cy="400110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solidFill>
                    <a:srgbClr val="00B050"/>
                  </a:solidFill>
                </a:rPr>
                <a:t>equ</a:t>
              </a:r>
              <a:r>
                <a:rPr lang="en-US" sz="2000" dirty="0">
                  <a:solidFill>
                    <a:srgbClr val="00B050"/>
                  </a:solidFill>
                </a:rPr>
                <a:t>()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E771790-30C8-F2CD-6017-4D3AB75B5393}"/>
              </a:ext>
            </a:extLst>
          </p:cNvPr>
          <p:cNvGrpSpPr/>
          <p:nvPr/>
        </p:nvGrpSpPr>
        <p:grpSpPr>
          <a:xfrm>
            <a:off x="702390" y="1818846"/>
            <a:ext cx="2068010" cy="940723"/>
            <a:chOff x="702390" y="1818846"/>
            <a:chExt cx="2068010" cy="940723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4F0ABA96-4DDE-4974-8A25-8435B5E84B63}"/>
                </a:ext>
              </a:extLst>
            </p:cNvPr>
            <p:cNvSpPr/>
            <p:nvPr/>
          </p:nvSpPr>
          <p:spPr bwMode="auto">
            <a:xfrm>
              <a:off x="748232" y="1818846"/>
              <a:ext cx="1836373" cy="914607"/>
            </a:xfrm>
            <a:prstGeom prst="rect">
              <a:avLst/>
            </a:prstGeom>
            <a:noFill/>
            <a:ln w="19050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9C65C92-7088-6690-E658-F1AC19710779}"/>
                </a:ext>
              </a:extLst>
            </p:cNvPr>
            <p:cNvSpPr txBox="1"/>
            <p:nvPr/>
          </p:nvSpPr>
          <p:spPr>
            <a:xfrm>
              <a:off x="702390" y="2359459"/>
              <a:ext cx="2068010" cy="400110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solidFill>
                    <a:srgbClr val="00B050"/>
                  </a:solidFill>
                </a:rPr>
                <a:t>getFloatPrompt</a:t>
              </a:r>
              <a:r>
                <a:rPr lang="en-US" sz="2000" dirty="0">
                  <a:solidFill>
                    <a:srgbClr val="00B050"/>
                  </a:solidFill>
                </a:rPr>
                <a:t>()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8F22A97-C4B1-E272-2B50-C68BC102C6A0}"/>
              </a:ext>
            </a:extLst>
          </p:cNvPr>
          <p:cNvGrpSpPr/>
          <p:nvPr/>
        </p:nvGrpSpPr>
        <p:grpSpPr>
          <a:xfrm>
            <a:off x="29255" y="935886"/>
            <a:ext cx="8027669" cy="5723929"/>
            <a:chOff x="26033" y="952453"/>
            <a:chExt cx="8451683" cy="4777264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0F884B0-4465-9E56-25C6-9CF6D8904628}"/>
                </a:ext>
              </a:extLst>
            </p:cNvPr>
            <p:cNvSpPr txBox="1"/>
            <p:nvPr/>
          </p:nvSpPr>
          <p:spPr>
            <a:xfrm>
              <a:off x="26033" y="952453"/>
              <a:ext cx="82586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CA" dirty="0">
                  <a:solidFill>
                    <a:srgbClr val="0000CC"/>
                  </a:solidFill>
                </a:rPr>
                <a:t>main()</a:t>
              </a:r>
              <a:endParaRPr lang="en-US" dirty="0">
                <a:solidFill>
                  <a:srgbClr val="0000CC"/>
                </a:solidFill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C7D8DD16-B8E5-460C-A42E-64F4F4F7F4FF}"/>
                </a:ext>
              </a:extLst>
            </p:cNvPr>
            <p:cNvSpPr/>
            <p:nvPr/>
          </p:nvSpPr>
          <p:spPr bwMode="auto">
            <a:xfrm>
              <a:off x="90263" y="1036058"/>
              <a:ext cx="8387453" cy="4693659"/>
            </a:xfrm>
            <a:prstGeom prst="rect">
              <a:avLst/>
            </a:prstGeom>
            <a:noFill/>
            <a:ln w="28575" cap="flat" cmpd="sng" algn="ctr">
              <a:solidFill>
                <a:srgbClr val="0000CC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0533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23E8E-86D7-CD1C-596B-3C8CC7DDB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Code Modification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00AC0E-09DD-9EB6-AD50-BFB7CD30C33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/>
          </a:bodyPr>
          <a:lstStyle/>
          <a:p>
            <a:r>
              <a:rPr lang="en-CA" dirty="0"/>
              <a:t>Modify code so root is found when a user enters a number.  </a:t>
            </a:r>
          </a:p>
          <a:p>
            <a:r>
              <a:rPr lang="en-CA" dirty="0"/>
              <a:t>Steps:</a:t>
            </a:r>
          </a:p>
          <a:p>
            <a:pPr lvl="1"/>
            <a:r>
              <a:rPr lang="en-CA" dirty="0"/>
              <a:t>Download: </a:t>
            </a:r>
            <a:r>
              <a:rPr lang="en-CA" dirty="0" err="1"/>
              <a:t>r_var.c</a:t>
            </a:r>
            <a:endParaRPr lang="en-CA" dirty="0"/>
          </a:p>
          <a:p>
            <a:pPr lvl="1"/>
            <a:r>
              <a:rPr lang="en-CA" dirty="0"/>
              <a:t>Review UML diagram</a:t>
            </a:r>
            <a:endParaRPr lang="en-US" dirty="0"/>
          </a:p>
          <a:p>
            <a:pPr lvl="1"/>
            <a:r>
              <a:rPr lang="en-US" dirty="0"/>
              <a:t>Create subroutine </a:t>
            </a:r>
            <a:r>
              <a:rPr lang="en-US" dirty="0" err="1"/>
              <a:t>cRoot</a:t>
            </a:r>
            <a:r>
              <a:rPr lang="en-US" dirty="0"/>
              <a:t>()</a:t>
            </a:r>
          </a:p>
          <a:p>
            <a:pPr lvl="2"/>
            <a:r>
              <a:rPr lang="en-US" dirty="0"/>
              <a:t>Use repetition</a:t>
            </a:r>
          </a:p>
          <a:p>
            <a:pPr lvl="2"/>
            <a:r>
              <a:rPr lang="en-US" dirty="0"/>
              <a:t>Use decision</a:t>
            </a:r>
          </a:p>
          <a:p>
            <a:pPr lvl="1"/>
            <a:r>
              <a:rPr lang="en-US" dirty="0"/>
              <a:t>Call </a:t>
            </a:r>
            <a:r>
              <a:rPr lang="en-US" dirty="0" err="1"/>
              <a:t>cMean</a:t>
            </a:r>
            <a:r>
              <a:rPr lang="en-US" dirty="0"/>
              <a:t>(), </a:t>
            </a:r>
            <a:r>
              <a:rPr lang="en-US" dirty="0" err="1"/>
              <a:t>equ</a:t>
            </a:r>
            <a:r>
              <a:rPr lang="en-US" dirty="0"/>
              <a:t>()</a:t>
            </a:r>
          </a:p>
          <a:p>
            <a:r>
              <a:rPr lang="en-US" dirty="0"/>
              <a:t>do NOT change </a:t>
            </a:r>
            <a:r>
              <a:rPr lang="en-US" dirty="0" err="1"/>
              <a:t>cMean</a:t>
            </a:r>
            <a:r>
              <a:rPr lang="en-US" dirty="0"/>
              <a:t>() or </a:t>
            </a:r>
            <a:r>
              <a:rPr lang="en-US" dirty="0" err="1"/>
              <a:t>equ</a:t>
            </a:r>
            <a:r>
              <a:rPr lang="en-US" dirty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070742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12B1182-2FE1-F6C6-9E6C-BE9DBFD5C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Compile, Link, Run, Debug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903307-D728-D611-B0F9-9746528E0D67}"/>
              </a:ext>
            </a:extLst>
          </p:cNvPr>
          <p:cNvSpPr txBox="1"/>
          <p:nvPr/>
        </p:nvSpPr>
        <p:spPr>
          <a:xfrm>
            <a:off x="5482525" y="5225520"/>
            <a:ext cx="3661475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>
                <a:solidFill>
                  <a:schemeClr val="bg1"/>
                </a:solidFill>
              </a:rPr>
              <a:t>Run Code (</a:t>
            </a:r>
            <a:r>
              <a:rPr lang="en-US" sz="3200" dirty="0" err="1">
                <a:solidFill>
                  <a:schemeClr val="bg1"/>
                </a:solidFill>
              </a:rPr>
              <a:t>gdb</a:t>
            </a:r>
            <a:r>
              <a:rPr lang="en-US" sz="3200" dirty="0">
                <a:solidFill>
                  <a:schemeClr val="bg1"/>
                </a:solidFill>
              </a:rPr>
              <a:t>?)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1B3565-82C6-E4DC-CAF0-35C8A9C192F6}"/>
              </a:ext>
            </a:extLst>
          </p:cNvPr>
          <p:cNvSpPr txBox="1"/>
          <p:nvPr/>
        </p:nvSpPr>
        <p:spPr>
          <a:xfrm>
            <a:off x="5817031" y="2373381"/>
            <a:ext cx="2896947" cy="92333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tx2"/>
                </a:solidFill>
              </a:rPr>
              <a:t>gcc</a:t>
            </a:r>
            <a:r>
              <a:rPr lang="en-US" b="1" dirty="0">
                <a:solidFill>
                  <a:schemeClr val="tx2"/>
                </a:solidFill>
              </a:rPr>
              <a:t> –c –Wall </a:t>
            </a:r>
            <a:r>
              <a:rPr lang="en-US" dirty="0">
                <a:solidFill>
                  <a:schemeClr val="tx2"/>
                </a:solidFill>
              </a:rPr>
              <a:t>r3loop</a:t>
            </a:r>
            <a:r>
              <a:rPr lang="en-US" b="1" dirty="0">
                <a:solidFill>
                  <a:schemeClr val="tx2"/>
                </a:solidFill>
              </a:rPr>
              <a:t>.c</a:t>
            </a:r>
          </a:p>
          <a:p>
            <a:r>
              <a:rPr lang="en-US" b="1" dirty="0" err="1">
                <a:solidFill>
                  <a:schemeClr val="tx2"/>
                </a:solidFill>
              </a:rPr>
              <a:t>gcc</a:t>
            </a:r>
            <a:r>
              <a:rPr lang="en-US" b="1" dirty="0">
                <a:solidFill>
                  <a:schemeClr val="tx2"/>
                </a:solidFill>
              </a:rPr>
              <a:t> –o </a:t>
            </a:r>
            <a:r>
              <a:rPr lang="en-US" dirty="0">
                <a:solidFill>
                  <a:schemeClr val="tx2"/>
                </a:solidFill>
              </a:rPr>
              <a:t>y</a:t>
            </a:r>
            <a:r>
              <a:rPr lang="en-US" b="1" dirty="0">
                <a:solidFill>
                  <a:schemeClr val="tx2"/>
                </a:solidFill>
              </a:rPr>
              <a:t>.exe </a:t>
            </a:r>
            <a:r>
              <a:rPr lang="en-US" dirty="0">
                <a:solidFill>
                  <a:schemeClr val="tx2"/>
                </a:solidFill>
              </a:rPr>
              <a:t>r3loop</a:t>
            </a:r>
            <a:r>
              <a:rPr lang="en-US" b="1" dirty="0">
                <a:solidFill>
                  <a:schemeClr val="tx2"/>
                </a:solidFill>
              </a:rPr>
              <a:t>.o </a:t>
            </a:r>
            <a:r>
              <a:rPr lang="en-US" dirty="0" err="1">
                <a:solidFill>
                  <a:schemeClr val="tx2"/>
                </a:solidFill>
              </a:rPr>
              <a:t>jinlib</a:t>
            </a:r>
            <a:r>
              <a:rPr lang="en-US" b="1" dirty="0" err="1">
                <a:solidFill>
                  <a:schemeClr val="tx2"/>
                </a:solidFill>
              </a:rPr>
              <a:t>.o</a:t>
            </a:r>
            <a:endParaRPr lang="en-US" b="1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y</a:t>
            </a:r>
            <a:endParaRPr lang="en-IN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505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5654E-7AD2-9A9B-F30F-4F329AB46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Analyse Code (VP diagrams)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0F5FFFB-57CD-AF3D-E2BA-F66F07807B3C}"/>
              </a:ext>
            </a:extLst>
          </p:cNvPr>
          <p:cNvGrpSpPr/>
          <p:nvPr/>
        </p:nvGrpSpPr>
        <p:grpSpPr>
          <a:xfrm>
            <a:off x="4572000" y="1376401"/>
            <a:ext cx="4467828" cy="369332"/>
            <a:chOff x="4478285" y="1230037"/>
            <a:chExt cx="3181591" cy="37449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2A95ED4-2EEF-515E-D220-584CA9C577B1}"/>
                </a:ext>
              </a:extLst>
            </p:cNvPr>
            <p:cNvSpPr txBox="1"/>
            <p:nvPr/>
          </p:nvSpPr>
          <p:spPr>
            <a:xfrm>
              <a:off x="4759936" y="1230037"/>
              <a:ext cx="2899940" cy="374495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Info Pre-processor: Prototype Location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5" name="Right Brace 4">
              <a:extLst>
                <a:ext uri="{FF2B5EF4-FFF2-40B4-BE49-F238E27FC236}">
                  <a16:creationId xmlns:a16="http://schemas.microsoft.com/office/drawing/2014/main" id="{7183B93C-2226-E58E-83A0-101A10E4D210}"/>
                </a:ext>
              </a:extLst>
            </p:cNvPr>
            <p:cNvSpPr/>
            <p:nvPr/>
          </p:nvSpPr>
          <p:spPr bwMode="auto">
            <a:xfrm>
              <a:off x="4478285" y="1371550"/>
              <a:ext cx="281651" cy="97167"/>
            </a:xfrm>
            <a:prstGeom prst="rightBrace">
              <a:avLst>
                <a:gd name="adj1" fmla="val 28881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684836A-8EC9-4B56-1CA1-BC7283ECD380}"/>
              </a:ext>
            </a:extLst>
          </p:cNvPr>
          <p:cNvGrpSpPr/>
          <p:nvPr/>
        </p:nvGrpSpPr>
        <p:grpSpPr>
          <a:xfrm>
            <a:off x="2925292" y="1751894"/>
            <a:ext cx="4943973" cy="369332"/>
            <a:chOff x="4447417" y="789173"/>
            <a:chExt cx="4367037" cy="39454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8D8C7A2-A3CF-8054-0AFD-C93992EE8A3F}"/>
                </a:ext>
              </a:extLst>
            </p:cNvPr>
            <p:cNvSpPr txBox="1"/>
            <p:nvPr/>
          </p:nvSpPr>
          <p:spPr>
            <a:xfrm>
              <a:off x="4729068" y="789173"/>
              <a:ext cx="4085386" cy="394545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bg1"/>
                  </a:solidFill>
                </a:rPr>
                <a:t>P</a:t>
              </a:r>
              <a:r>
                <a:rPr lang="en-US" dirty="0">
                  <a:solidFill>
                    <a:schemeClr val="bg1"/>
                  </a:solidFill>
                </a:rPr>
                <a:t>re-Processor: Replace EPS with small number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8" name="Right Brace 7">
              <a:extLst>
                <a:ext uri="{FF2B5EF4-FFF2-40B4-BE49-F238E27FC236}">
                  <a16:creationId xmlns:a16="http://schemas.microsoft.com/office/drawing/2014/main" id="{B5B00B57-DDCE-95DF-87A2-33B65BDF9124}"/>
                </a:ext>
              </a:extLst>
            </p:cNvPr>
            <p:cNvSpPr/>
            <p:nvPr/>
          </p:nvSpPr>
          <p:spPr bwMode="auto">
            <a:xfrm>
              <a:off x="4447417" y="945730"/>
              <a:ext cx="281651" cy="81430"/>
            </a:xfrm>
            <a:prstGeom prst="rightBrace">
              <a:avLst>
                <a:gd name="adj1" fmla="val 20662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EBC3D22-7849-3A33-5F1C-A79C0782F375}"/>
              </a:ext>
            </a:extLst>
          </p:cNvPr>
          <p:cNvGrpSpPr/>
          <p:nvPr/>
        </p:nvGrpSpPr>
        <p:grpSpPr>
          <a:xfrm>
            <a:off x="4572000" y="971478"/>
            <a:ext cx="2637099" cy="380957"/>
            <a:chOff x="4478286" y="1356912"/>
            <a:chExt cx="2637099" cy="38095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448F441-608E-5EBE-07F4-8373A3B67822}"/>
                </a:ext>
              </a:extLst>
            </p:cNvPr>
            <p:cNvSpPr txBox="1"/>
            <p:nvPr/>
          </p:nvSpPr>
          <p:spPr>
            <a:xfrm>
              <a:off x="4759937" y="1368537"/>
              <a:ext cx="2355448" cy="36933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Info for Human Reader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1" name="Right Brace 10">
              <a:extLst>
                <a:ext uri="{FF2B5EF4-FFF2-40B4-BE49-F238E27FC236}">
                  <a16:creationId xmlns:a16="http://schemas.microsoft.com/office/drawing/2014/main" id="{0B564876-670E-24F5-4C46-404964D9BCC4}"/>
                </a:ext>
              </a:extLst>
            </p:cNvPr>
            <p:cNvSpPr/>
            <p:nvPr/>
          </p:nvSpPr>
          <p:spPr bwMode="auto">
            <a:xfrm>
              <a:off x="4478286" y="1356912"/>
              <a:ext cx="281651" cy="369332"/>
            </a:xfrm>
            <a:prstGeom prst="rightBrace">
              <a:avLst>
                <a:gd name="adj1" fmla="val 8333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FC45C7B-76B2-87DE-B3EE-DA326AB6616F}"/>
              </a:ext>
            </a:extLst>
          </p:cNvPr>
          <p:cNvGrpSpPr/>
          <p:nvPr/>
        </p:nvGrpSpPr>
        <p:grpSpPr>
          <a:xfrm>
            <a:off x="4520985" y="2191692"/>
            <a:ext cx="3233195" cy="506099"/>
            <a:chOff x="4447417" y="1102286"/>
            <a:chExt cx="3233195" cy="54064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8DF2BDE-C278-93CB-1903-D236821484DA}"/>
                </a:ext>
              </a:extLst>
            </p:cNvPr>
            <p:cNvSpPr txBox="1"/>
            <p:nvPr/>
          </p:nvSpPr>
          <p:spPr>
            <a:xfrm>
              <a:off x="4729068" y="1208890"/>
              <a:ext cx="2951544" cy="369332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Function prototypes (this file)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4" name="Right Brace 13">
              <a:extLst>
                <a:ext uri="{FF2B5EF4-FFF2-40B4-BE49-F238E27FC236}">
                  <a16:creationId xmlns:a16="http://schemas.microsoft.com/office/drawing/2014/main" id="{CA9F52A5-73F4-E65E-5C32-907E5E340A9E}"/>
                </a:ext>
              </a:extLst>
            </p:cNvPr>
            <p:cNvSpPr/>
            <p:nvPr/>
          </p:nvSpPr>
          <p:spPr bwMode="auto">
            <a:xfrm>
              <a:off x="4447417" y="1102286"/>
              <a:ext cx="281651" cy="540648"/>
            </a:xfrm>
            <a:prstGeom prst="rightBrace">
              <a:avLst>
                <a:gd name="adj1" fmla="val 20662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275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5654E-7AD2-9A9B-F30F-4F329AB46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Analyse Code (VP diagrams)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D6B8A3-8247-9677-3EAE-95F599246EA9}"/>
              </a:ext>
            </a:extLst>
          </p:cNvPr>
          <p:cNvSpPr txBox="1"/>
          <p:nvPr/>
        </p:nvSpPr>
        <p:spPr>
          <a:xfrm>
            <a:off x="6531409" y="2306440"/>
            <a:ext cx="1238788" cy="461620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cMean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7D07E75-7CB1-99F1-39C9-14917B050431}"/>
              </a:ext>
            </a:extLst>
          </p:cNvPr>
          <p:cNvGrpSpPr/>
          <p:nvPr/>
        </p:nvGrpSpPr>
        <p:grpSpPr>
          <a:xfrm>
            <a:off x="4728188" y="1161366"/>
            <a:ext cx="1321447" cy="1659904"/>
            <a:chOff x="5057078" y="1440344"/>
            <a:chExt cx="1321447" cy="165990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EAEEEED-D0FB-CDD4-0CCB-E8A43680F7BF}"/>
                </a:ext>
              </a:extLst>
            </p:cNvPr>
            <p:cNvGrpSpPr/>
            <p:nvPr/>
          </p:nvGrpSpPr>
          <p:grpSpPr>
            <a:xfrm>
              <a:off x="5057078" y="1440344"/>
              <a:ext cx="1304081" cy="820744"/>
              <a:chOff x="-1539431" y="2559732"/>
              <a:chExt cx="1304081" cy="820744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CCA1DBF-C7E4-03CB-2C16-593C1DD235C8}"/>
                  </a:ext>
                </a:extLst>
              </p:cNvPr>
              <p:cNvSpPr/>
              <p:nvPr/>
            </p:nvSpPr>
            <p:spPr bwMode="auto">
              <a:xfrm>
                <a:off x="-1539431" y="2944496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87AC9AC-6D3A-DB51-0CD4-5924AA389A73}"/>
                  </a:ext>
                </a:extLst>
              </p:cNvPr>
              <p:cNvSpPr/>
              <p:nvPr/>
            </p:nvSpPr>
            <p:spPr>
              <a:xfrm>
                <a:off x="-1056670" y="2559732"/>
                <a:ext cx="33855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p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8C3BCC4-E252-02BE-5E14-A9E2C9D82CD1}"/>
                </a:ext>
              </a:extLst>
            </p:cNvPr>
            <p:cNvGrpSpPr/>
            <p:nvPr/>
          </p:nvGrpSpPr>
          <p:grpSpPr>
            <a:xfrm>
              <a:off x="5074444" y="2279504"/>
              <a:ext cx="1304081" cy="820744"/>
              <a:chOff x="-1539431" y="2559732"/>
              <a:chExt cx="1304081" cy="820744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EE553B5-3D7F-EF3A-DA7D-BCC92F0E9B9B}"/>
                  </a:ext>
                </a:extLst>
              </p:cNvPr>
              <p:cNvSpPr/>
              <p:nvPr/>
            </p:nvSpPr>
            <p:spPr bwMode="auto">
              <a:xfrm>
                <a:off x="-1539431" y="2944496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18ADDC3-4400-9852-E3A7-7FB8C6C54BF9}"/>
                  </a:ext>
                </a:extLst>
              </p:cNvPr>
              <p:cNvSpPr/>
              <p:nvPr/>
            </p:nvSpPr>
            <p:spPr>
              <a:xfrm>
                <a:off x="-1227389" y="2559732"/>
                <a:ext cx="67999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root</a:t>
                </a: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8F8016B5-8C45-084D-F0F4-255A26BF03C5}"/>
              </a:ext>
            </a:extLst>
          </p:cNvPr>
          <p:cNvSpPr txBox="1"/>
          <p:nvPr/>
        </p:nvSpPr>
        <p:spPr>
          <a:xfrm>
            <a:off x="4511174" y="5974494"/>
            <a:ext cx="2403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Square root of &gt;&gt;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9AFD2CD-D682-5ADC-E6B5-959688C28943}"/>
              </a:ext>
            </a:extLst>
          </p:cNvPr>
          <p:cNvSpPr txBox="1"/>
          <p:nvPr/>
        </p:nvSpPr>
        <p:spPr>
          <a:xfrm>
            <a:off x="4660686" y="953420"/>
            <a:ext cx="1473813" cy="1938992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D4F80733-52EF-95AE-3D73-3E070829202D}"/>
              </a:ext>
            </a:extLst>
          </p:cNvPr>
          <p:cNvSpPr/>
          <p:nvPr/>
        </p:nvSpPr>
        <p:spPr bwMode="auto">
          <a:xfrm rot="5400000">
            <a:off x="2493937" y="2549869"/>
            <a:ext cx="297267" cy="542802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C1DB52B9-3D6A-BB18-218C-73BE9EEAD0AD}"/>
              </a:ext>
            </a:extLst>
          </p:cNvPr>
          <p:cNvSpPr/>
          <p:nvPr/>
        </p:nvSpPr>
        <p:spPr bwMode="auto">
          <a:xfrm rot="5400000" flipV="1">
            <a:off x="-17416" y="322105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4" name="Arrow: Down 33">
            <a:extLst>
              <a:ext uri="{FF2B5EF4-FFF2-40B4-BE49-F238E27FC236}">
                <a16:creationId xmlns:a16="http://schemas.microsoft.com/office/drawing/2014/main" id="{77D23054-E9CC-FE5B-6474-6D5B3A94D5F6}"/>
              </a:ext>
            </a:extLst>
          </p:cNvPr>
          <p:cNvSpPr/>
          <p:nvPr/>
        </p:nvSpPr>
        <p:spPr bwMode="auto">
          <a:xfrm rot="5400000" flipV="1">
            <a:off x="-32007" y="301852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5" name="Arrow: Down 34">
            <a:extLst>
              <a:ext uri="{FF2B5EF4-FFF2-40B4-BE49-F238E27FC236}">
                <a16:creationId xmlns:a16="http://schemas.microsoft.com/office/drawing/2014/main" id="{8DC625F8-BCAE-E396-BF42-4DEAD65A39ED}"/>
              </a:ext>
            </a:extLst>
          </p:cNvPr>
          <p:cNvSpPr/>
          <p:nvPr/>
        </p:nvSpPr>
        <p:spPr bwMode="auto">
          <a:xfrm rot="5400000" flipV="1">
            <a:off x="-57838" y="2743896"/>
            <a:ext cx="297267" cy="542801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A092CF4-E8F8-093C-E64E-D3A0466D4AC1}"/>
              </a:ext>
            </a:extLst>
          </p:cNvPr>
          <p:cNvSpPr txBox="1"/>
          <p:nvPr/>
        </p:nvSpPr>
        <p:spPr>
          <a:xfrm>
            <a:off x="6531408" y="3063987"/>
            <a:ext cx="1251455" cy="46166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equ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38" name="Arrow: Down 37">
            <a:extLst>
              <a:ext uri="{FF2B5EF4-FFF2-40B4-BE49-F238E27FC236}">
                <a16:creationId xmlns:a16="http://schemas.microsoft.com/office/drawing/2014/main" id="{40B92E62-5369-6F9C-82CA-5F184B1C0DC3}"/>
              </a:ext>
            </a:extLst>
          </p:cNvPr>
          <p:cNvSpPr/>
          <p:nvPr/>
        </p:nvSpPr>
        <p:spPr bwMode="auto">
          <a:xfrm rot="5400000" flipV="1">
            <a:off x="624712" y="565882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205D7B9-C005-1A7C-DCE6-B74B5D27CFFE}"/>
              </a:ext>
            </a:extLst>
          </p:cNvPr>
          <p:cNvSpPr txBox="1"/>
          <p:nvPr/>
        </p:nvSpPr>
        <p:spPr>
          <a:xfrm>
            <a:off x="4873516" y="1536007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0.30e1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4064B0D-409F-B8C6-D3F4-D4F0E37047CD}"/>
              </a:ext>
            </a:extLst>
          </p:cNvPr>
          <p:cNvSpPr txBox="1"/>
          <p:nvPr/>
        </p:nvSpPr>
        <p:spPr>
          <a:xfrm>
            <a:off x="7995686" y="2290873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0.20e1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3" name="Arrow: Down 42">
            <a:extLst>
              <a:ext uri="{FF2B5EF4-FFF2-40B4-BE49-F238E27FC236}">
                <a16:creationId xmlns:a16="http://schemas.microsoft.com/office/drawing/2014/main" id="{F755513F-2682-6E05-CE98-9EF2DBBF9C00}"/>
              </a:ext>
            </a:extLst>
          </p:cNvPr>
          <p:cNvSpPr/>
          <p:nvPr/>
        </p:nvSpPr>
        <p:spPr bwMode="auto">
          <a:xfrm rot="5400000" flipV="1">
            <a:off x="-267652" y="409473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6" name="Arrow: Down 55">
            <a:extLst>
              <a:ext uri="{FF2B5EF4-FFF2-40B4-BE49-F238E27FC236}">
                <a16:creationId xmlns:a16="http://schemas.microsoft.com/office/drawing/2014/main" id="{453FCF99-848E-9BEC-037C-B59B3B4C843A}"/>
              </a:ext>
            </a:extLst>
          </p:cNvPr>
          <p:cNvSpPr/>
          <p:nvPr/>
        </p:nvSpPr>
        <p:spPr bwMode="auto">
          <a:xfrm rot="5400000" flipV="1">
            <a:off x="205548" y="4328928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7" name="Arrow: Down 56">
            <a:extLst>
              <a:ext uri="{FF2B5EF4-FFF2-40B4-BE49-F238E27FC236}">
                <a16:creationId xmlns:a16="http://schemas.microsoft.com/office/drawing/2014/main" id="{C3136345-F967-0F06-FB83-0F3D1CBCAAAB}"/>
              </a:ext>
            </a:extLst>
          </p:cNvPr>
          <p:cNvSpPr/>
          <p:nvPr/>
        </p:nvSpPr>
        <p:spPr bwMode="auto">
          <a:xfrm rot="5400000" flipV="1">
            <a:off x="219781" y="456089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8" name="Arrow: Down 57">
            <a:extLst>
              <a:ext uri="{FF2B5EF4-FFF2-40B4-BE49-F238E27FC236}">
                <a16:creationId xmlns:a16="http://schemas.microsoft.com/office/drawing/2014/main" id="{D7EC5AE6-284A-0C3E-3CBF-90FB2CD2D0AE}"/>
              </a:ext>
            </a:extLst>
          </p:cNvPr>
          <p:cNvSpPr/>
          <p:nvPr/>
        </p:nvSpPr>
        <p:spPr bwMode="auto">
          <a:xfrm rot="5400000" flipV="1">
            <a:off x="578214" y="474112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9" name="Arrow: Down 58">
            <a:extLst>
              <a:ext uri="{FF2B5EF4-FFF2-40B4-BE49-F238E27FC236}">
                <a16:creationId xmlns:a16="http://schemas.microsoft.com/office/drawing/2014/main" id="{1CA134A1-45B0-24D4-6F71-61E3E6F3F2E5}"/>
              </a:ext>
            </a:extLst>
          </p:cNvPr>
          <p:cNvSpPr/>
          <p:nvPr/>
        </p:nvSpPr>
        <p:spPr bwMode="auto">
          <a:xfrm rot="5400000" flipV="1">
            <a:off x="578214" y="497309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B7F5131-3A93-E7EC-11A2-020BBB7FCED8}"/>
              </a:ext>
            </a:extLst>
          </p:cNvPr>
          <p:cNvSpPr txBox="1"/>
          <p:nvPr/>
        </p:nvSpPr>
        <p:spPr>
          <a:xfrm>
            <a:off x="6134498" y="5989294"/>
            <a:ext cx="254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3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105" name="Arrow: Down 104">
            <a:extLst>
              <a:ext uri="{FF2B5EF4-FFF2-40B4-BE49-F238E27FC236}">
                <a16:creationId xmlns:a16="http://schemas.microsoft.com/office/drawing/2014/main" id="{473A31B9-5E6F-BFCE-4E86-598DC732CDED}"/>
              </a:ext>
            </a:extLst>
          </p:cNvPr>
          <p:cNvSpPr/>
          <p:nvPr/>
        </p:nvSpPr>
        <p:spPr bwMode="auto">
          <a:xfrm rot="5400000" flipV="1">
            <a:off x="578215" y="519997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71CA432-FDDF-F63E-A791-FAF0364ED613}"/>
              </a:ext>
            </a:extLst>
          </p:cNvPr>
          <p:cNvGrpSpPr/>
          <p:nvPr/>
        </p:nvGrpSpPr>
        <p:grpSpPr>
          <a:xfrm>
            <a:off x="7829922" y="953420"/>
            <a:ext cx="1257904" cy="4244119"/>
            <a:chOff x="10073302" y="452504"/>
            <a:chExt cx="1257904" cy="424411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379A97B-EB4A-D62D-9F6D-6F2C4C4013FA}"/>
                </a:ext>
              </a:extLst>
            </p:cNvPr>
            <p:cNvGrpSpPr/>
            <p:nvPr/>
          </p:nvGrpSpPr>
          <p:grpSpPr>
            <a:xfrm>
              <a:off x="10105986" y="690027"/>
              <a:ext cx="1167307" cy="841500"/>
              <a:chOff x="6877748" y="1750241"/>
              <a:chExt cx="1167307" cy="841500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707A0F0-8994-616A-9014-17DB670B9348}"/>
                  </a:ext>
                </a:extLst>
              </p:cNvPr>
              <p:cNvSpPr/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DDEB4DB-4DB7-14B6-641C-B2E9ECE677CE}"/>
                  </a:ext>
                </a:extLst>
              </p:cNvPr>
              <p:cNvSpPr/>
              <p:nvPr/>
            </p:nvSpPr>
            <p:spPr>
              <a:xfrm>
                <a:off x="6877749" y="1750241"/>
                <a:ext cx="11673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p</a:t>
                </a:r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C3B0959-9237-6431-9EAB-739202EE3350}"/>
                </a:ext>
              </a:extLst>
            </p:cNvPr>
            <p:cNvSpPr/>
            <p:nvPr/>
          </p:nvSpPr>
          <p:spPr bwMode="auto">
            <a:xfrm>
              <a:off x="10073302" y="498787"/>
              <a:ext cx="1257904" cy="4197836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BDA1CEF-8B68-0E41-F68D-0193501C3549}"/>
                </a:ext>
              </a:extLst>
            </p:cNvPr>
            <p:cNvSpPr txBox="1"/>
            <p:nvPr/>
          </p:nvSpPr>
          <p:spPr>
            <a:xfrm>
              <a:off x="10073302" y="452504"/>
              <a:ext cx="1232677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</a:rPr>
                <a:t>cRoot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737BECA-807A-1F83-5C4F-2BF22C4DB615}"/>
                </a:ext>
              </a:extLst>
            </p:cNvPr>
            <p:cNvSpPr txBox="1"/>
            <p:nvPr/>
          </p:nvSpPr>
          <p:spPr>
            <a:xfrm>
              <a:off x="10232354" y="1065461"/>
              <a:ext cx="10951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0.30e1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D9EABD6-41EC-2AFB-3FC3-641376A25F5E}"/>
              </a:ext>
            </a:extLst>
          </p:cNvPr>
          <p:cNvSpPr txBox="1"/>
          <p:nvPr/>
        </p:nvSpPr>
        <p:spPr>
          <a:xfrm>
            <a:off x="8005269" y="3820331"/>
            <a:ext cx="1095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0.10e1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053DD60-664B-5EB1-F41A-01798527FD58}"/>
              </a:ext>
            </a:extLst>
          </p:cNvPr>
          <p:cNvGrpSpPr/>
          <p:nvPr/>
        </p:nvGrpSpPr>
        <p:grpSpPr>
          <a:xfrm>
            <a:off x="7882676" y="1900920"/>
            <a:ext cx="1179921" cy="3166370"/>
            <a:chOff x="7998107" y="2337825"/>
            <a:chExt cx="1179921" cy="316637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2D13147-E0A5-8B5B-25BA-F7FB4E4C44D8}"/>
                </a:ext>
              </a:extLst>
            </p:cNvPr>
            <p:cNvGrpSpPr/>
            <p:nvPr/>
          </p:nvGrpSpPr>
          <p:grpSpPr>
            <a:xfrm>
              <a:off x="7998107" y="2337825"/>
              <a:ext cx="1167307" cy="841500"/>
              <a:chOff x="6877748" y="1750241"/>
              <a:chExt cx="1167307" cy="841500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D75AD1FA-205A-B22A-98E0-5AFA957C3E01}"/>
                  </a:ext>
                </a:extLst>
              </p:cNvPr>
              <p:cNvSpPr/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BCE3FA6A-29DC-22DE-9923-6A7B7C134F3D}"/>
                  </a:ext>
                </a:extLst>
              </p:cNvPr>
              <p:cNvSpPr/>
              <p:nvPr/>
            </p:nvSpPr>
            <p:spPr>
              <a:xfrm>
                <a:off x="6877749" y="1750241"/>
                <a:ext cx="11673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400" dirty="0">
                    <a:solidFill>
                      <a:schemeClr val="tx2"/>
                    </a:solidFill>
                  </a:rPr>
                  <a:t>x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68B1E99-413F-F8E4-98E3-C493FCD2DF6D}"/>
                </a:ext>
              </a:extLst>
            </p:cNvPr>
            <p:cNvGrpSpPr/>
            <p:nvPr/>
          </p:nvGrpSpPr>
          <p:grpSpPr>
            <a:xfrm>
              <a:off x="7998107" y="3121057"/>
              <a:ext cx="1167307" cy="841500"/>
              <a:chOff x="6877748" y="1750241"/>
              <a:chExt cx="1167307" cy="84150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7EF38FEB-BC71-AF58-4C67-8F55E123778C}"/>
                  </a:ext>
                </a:extLst>
              </p:cNvPr>
              <p:cNvSpPr/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ECB75AF1-2166-160B-D954-5D7C80D0D500}"/>
                  </a:ext>
                </a:extLst>
              </p:cNvPr>
              <p:cNvSpPr/>
              <p:nvPr/>
            </p:nvSpPr>
            <p:spPr>
              <a:xfrm>
                <a:off x="6877749" y="1750241"/>
                <a:ext cx="11673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400" dirty="0">
                    <a:solidFill>
                      <a:schemeClr val="tx2"/>
                    </a:solidFill>
                  </a:rPr>
                  <a:t>y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46F1729-D9D4-6AA7-2160-082C3939990C}"/>
                </a:ext>
              </a:extLst>
            </p:cNvPr>
            <p:cNvGrpSpPr/>
            <p:nvPr/>
          </p:nvGrpSpPr>
          <p:grpSpPr>
            <a:xfrm>
              <a:off x="7998107" y="4682948"/>
              <a:ext cx="1174012" cy="821247"/>
              <a:chOff x="6877749" y="1750241"/>
              <a:chExt cx="1174012" cy="821247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6AF873C5-CC9F-394B-E321-205CB4C8B916}"/>
                  </a:ext>
                </a:extLst>
              </p:cNvPr>
              <p:cNvSpPr/>
              <p:nvPr/>
            </p:nvSpPr>
            <p:spPr bwMode="auto">
              <a:xfrm>
                <a:off x="6884454" y="2135508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1B0CB23-1F88-5914-91D0-5514B75EA130}"/>
                  </a:ext>
                </a:extLst>
              </p:cNvPr>
              <p:cNvSpPr/>
              <p:nvPr/>
            </p:nvSpPr>
            <p:spPr>
              <a:xfrm>
                <a:off x="6877749" y="1750241"/>
                <a:ext cx="11673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 err="1">
                    <a:solidFill>
                      <a:schemeClr val="tx2"/>
                    </a:solidFill>
                  </a:rPr>
                  <a:t>xb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949045A-FFA3-FF47-28CE-3392FE2704B5}"/>
                </a:ext>
              </a:extLst>
            </p:cNvPr>
            <p:cNvGrpSpPr/>
            <p:nvPr/>
          </p:nvGrpSpPr>
          <p:grpSpPr>
            <a:xfrm>
              <a:off x="8010721" y="3881931"/>
              <a:ext cx="1167307" cy="841500"/>
              <a:chOff x="6877748" y="1750241"/>
              <a:chExt cx="1167307" cy="841500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DF661A6-E725-A8F5-071F-D59900897ED6}"/>
                  </a:ext>
                </a:extLst>
              </p:cNvPr>
              <p:cNvSpPr/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3CEC6FC-3176-14FF-89D2-897903118A85}"/>
                  </a:ext>
                </a:extLst>
              </p:cNvPr>
              <p:cNvSpPr/>
              <p:nvPr/>
            </p:nvSpPr>
            <p:spPr>
              <a:xfrm>
                <a:off x="6877749" y="1750241"/>
                <a:ext cx="11673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 err="1">
                    <a:solidFill>
                      <a:schemeClr val="tx2"/>
                    </a:solidFill>
                  </a:rPr>
                  <a:t>xs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p:grp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23C3150D-2C04-401E-CDB3-7112D3FD2396}"/>
              </a:ext>
            </a:extLst>
          </p:cNvPr>
          <p:cNvSpPr txBox="1"/>
          <p:nvPr/>
        </p:nvSpPr>
        <p:spPr>
          <a:xfrm>
            <a:off x="7968221" y="4625904"/>
            <a:ext cx="1095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0.30e1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357D334-40EB-DF93-A65E-1EF45BE3AA82}"/>
              </a:ext>
            </a:extLst>
          </p:cNvPr>
          <p:cNvSpPr txBox="1"/>
          <p:nvPr/>
        </p:nvSpPr>
        <p:spPr>
          <a:xfrm>
            <a:off x="7879849" y="3105504"/>
            <a:ext cx="1188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+</a:t>
            </a:r>
            <a:r>
              <a:rPr lang="en-US" sz="2400" dirty="0">
                <a:solidFill>
                  <a:srgbClr val="0033CC"/>
                </a:solidFill>
              </a:rPr>
              <a:t>0.10e1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314C008-F929-E4A7-D026-2B6E604B1E1A}"/>
              </a:ext>
            </a:extLst>
          </p:cNvPr>
          <p:cNvSpPr txBox="1"/>
          <p:nvPr/>
        </p:nvSpPr>
        <p:spPr>
          <a:xfrm>
            <a:off x="7968221" y="4629109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0.20e1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1A590830-DE47-DD1D-6323-60CB6EDE9420}"/>
              </a:ext>
            </a:extLst>
          </p:cNvPr>
          <p:cNvSpPr/>
          <p:nvPr/>
        </p:nvSpPr>
        <p:spPr bwMode="auto">
          <a:xfrm rot="5400000" flipV="1">
            <a:off x="-17417" y="322105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162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29" grpId="0"/>
      <p:bldP spid="31" grpId="0" animBg="1"/>
      <p:bldP spid="32" grpId="0" animBg="1"/>
      <p:bldP spid="32" grpId="1" animBg="1"/>
      <p:bldP spid="34" grpId="0" animBg="1"/>
      <p:bldP spid="34" grpId="1" animBg="1"/>
      <p:bldP spid="35" grpId="0" animBg="1"/>
      <p:bldP spid="35" grpId="1" animBg="1"/>
      <p:bldP spid="37" grpId="0" animBg="1"/>
      <p:bldP spid="37" grpId="1" animBg="1"/>
      <p:bldP spid="38" grpId="0" animBg="1"/>
      <p:bldP spid="39" grpId="0"/>
      <p:bldP spid="40" grpId="0"/>
      <p:bldP spid="43" grpId="0" animBg="1"/>
      <p:bldP spid="43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/>
      <p:bldP spid="105" grpId="0" animBg="1"/>
      <p:bldP spid="105" grpId="1" animBg="1"/>
      <p:bldP spid="10" grpId="0"/>
      <p:bldP spid="44" grpId="0"/>
      <p:bldP spid="44" grpId="1"/>
      <p:bldP spid="45" grpId="0"/>
      <p:bldP spid="46" grpId="0"/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>
            <a:extLst>
              <a:ext uri="{FF2B5EF4-FFF2-40B4-BE49-F238E27FC236}">
                <a16:creationId xmlns:a16="http://schemas.microsoft.com/office/drawing/2014/main" id="{2314C008-F929-E4A7-D026-2B6E604B1E1A}"/>
              </a:ext>
            </a:extLst>
          </p:cNvPr>
          <p:cNvSpPr txBox="1"/>
          <p:nvPr/>
        </p:nvSpPr>
        <p:spPr>
          <a:xfrm>
            <a:off x="7992852" y="3870436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0.10e1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1A590830-DE47-DD1D-6323-60CB6EDE9420}"/>
              </a:ext>
            </a:extLst>
          </p:cNvPr>
          <p:cNvSpPr/>
          <p:nvPr/>
        </p:nvSpPr>
        <p:spPr bwMode="auto">
          <a:xfrm rot="5400000" flipV="1">
            <a:off x="-17417" y="322105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25654E-7AD2-9A9B-F30F-4F329AB46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Analyse Code (VP diagrams)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D6B8A3-8247-9677-3EAE-95F599246EA9}"/>
              </a:ext>
            </a:extLst>
          </p:cNvPr>
          <p:cNvSpPr txBox="1"/>
          <p:nvPr/>
        </p:nvSpPr>
        <p:spPr>
          <a:xfrm>
            <a:off x="6531409" y="2306440"/>
            <a:ext cx="1238788" cy="461620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cMean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7D07E75-7CB1-99F1-39C9-14917B0504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728188" y="1161366"/>
            <a:ext cx="1321447" cy="1659904"/>
            <a:chOff x="5057078" y="1440344"/>
            <a:chExt cx="1321447" cy="165990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EAEEEED-D0FB-CDD4-0CCB-E8A43680F7BF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5057078" y="1440344"/>
              <a:ext cx="1304081" cy="820744"/>
              <a:chOff x="-1539431" y="2559732"/>
              <a:chExt cx="1304081" cy="820744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CCA1DBF-C7E4-03CB-2C16-593C1DD235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-1539431" y="2944496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87AC9AC-6D3A-DB51-0CD4-5924AA389A7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-1056670" y="2559732"/>
                <a:ext cx="33855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p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8C3BCC4-E252-02BE-5E14-A9E2C9D82CD1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5074444" y="2279504"/>
              <a:ext cx="1304081" cy="820744"/>
              <a:chOff x="-1539431" y="2559732"/>
              <a:chExt cx="1304081" cy="820744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EE553B5-3D7F-EF3A-DA7D-BCC92F0E9B9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-1539431" y="2944496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18ADDC3-4400-9852-E3A7-7FB8C6C54BF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-1227389" y="2559732"/>
                <a:ext cx="67999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root</a:t>
                </a: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8F8016B5-8C45-084D-F0F4-255A26BF03C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511174" y="5974494"/>
            <a:ext cx="2403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Square root of&gt;&gt;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9AFD2CD-D682-5ADC-E6B5-959688C2894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60686" y="953420"/>
            <a:ext cx="1473813" cy="1938992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A092CF4-E8F8-093C-E64E-D3A0466D4AC1}"/>
              </a:ext>
            </a:extLst>
          </p:cNvPr>
          <p:cNvSpPr txBox="1"/>
          <p:nvPr/>
        </p:nvSpPr>
        <p:spPr>
          <a:xfrm>
            <a:off x="6531408" y="3063987"/>
            <a:ext cx="1251455" cy="46166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equ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205D7B9-C005-1A7C-DCE6-B74B5D27CFF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73516" y="1536007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0.30e1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4064B0D-409F-B8C6-D3F4-D4F0E37047CD}"/>
              </a:ext>
            </a:extLst>
          </p:cNvPr>
          <p:cNvSpPr txBox="1"/>
          <p:nvPr/>
        </p:nvSpPr>
        <p:spPr>
          <a:xfrm>
            <a:off x="7995686" y="2290873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0.20e1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7" name="Arrow: Down 56">
            <a:extLst>
              <a:ext uri="{FF2B5EF4-FFF2-40B4-BE49-F238E27FC236}">
                <a16:creationId xmlns:a16="http://schemas.microsoft.com/office/drawing/2014/main" id="{C3136345-F967-0F06-FB83-0F3D1CBCAAAB}"/>
              </a:ext>
            </a:extLst>
          </p:cNvPr>
          <p:cNvSpPr/>
          <p:nvPr/>
        </p:nvSpPr>
        <p:spPr bwMode="auto">
          <a:xfrm rot="5400000" flipV="1">
            <a:off x="219781" y="456089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8" name="Arrow: Down 57">
            <a:extLst>
              <a:ext uri="{FF2B5EF4-FFF2-40B4-BE49-F238E27FC236}">
                <a16:creationId xmlns:a16="http://schemas.microsoft.com/office/drawing/2014/main" id="{D7EC5AE6-284A-0C3E-3CBF-90FB2CD2D0AE}"/>
              </a:ext>
            </a:extLst>
          </p:cNvPr>
          <p:cNvSpPr/>
          <p:nvPr/>
        </p:nvSpPr>
        <p:spPr bwMode="auto">
          <a:xfrm rot="5400000" flipV="1">
            <a:off x="578214" y="474112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9" name="Arrow: Down 58">
            <a:extLst>
              <a:ext uri="{FF2B5EF4-FFF2-40B4-BE49-F238E27FC236}">
                <a16:creationId xmlns:a16="http://schemas.microsoft.com/office/drawing/2014/main" id="{1CA134A1-45B0-24D4-6F71-61E3E6F3F2E5}"/>
              </a:ext>
            </a:extLst>
          </p:cNvPr>
          <p:cNvSpPr/>
          <p:nvPr/>
        </p:nvSpPr>
        <p:spPr bwMode="auto">
          <a:xfrm rot="5400000" flipV="1">
            <a:off x="578214" y="497309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B7F5131-3A93-E7EC-11A2-020BBB7FCED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34498" y="5989294"/>
            <a:ext cx="254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3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105" name="Arrow: Down 104">
            <a:extLst>
              <a:ext uri="{FF2B5EF4-FFF2-40B4-BE49-F238E27FC236}">
                <a16:creationId xmlns:a16="http://schemas.microsoft.com/office/drawing/2014/main" id="{473A31B9-5E6F-BFCE-4E86-598DC732CDED}"/>
              </a:ext>
            </a:extLst>
          </p:cNvPr>
          <p:cNvSpPr/>
          <p:nvPr/>
        </p:nvSpPr>
        <p:spPr bwMode="auto">
          <a:xfrm rot="5400000" flipV="1">
            <a:off x="578215" y="519997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71CA432-FDDF-F63E-A791-FAF0364ED61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829922" y="953420"/>
            <a:ext cx="1257904" cy="4244119"/>
            <a:chOff x="10073302" y="452504"/>
            <a:chExt cx="1257904" cy="424411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379A97B-EB4A-D62D-9F6D-6F2C4C4013FA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10105986" y="690027"/>
              <a:ext cx="1167307" cy="841500"/>
              <a:chOff x="6877748" y="1750241"/>
              <a:chExt cx="1167307" cy="841500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707A0F0-8994-616A-9014-17DB670B934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DDEB4DB-4DB7-14B6-641C-B2E9ECE677C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877749" y="1750241"/>
                <a:ext cx="11673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p</a:t>
                </a:r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C3B0959-9237-6431-9EAB-739202EE335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10073302" y="498787"/>
              <a:ext cx="1257904" cy="4197836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BDA1CEF-8B68-0E41-F68D-0193501C354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073302" y="452504"/>
              <a:ext cx="1232677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</a:rPr>
                <a:t>cRoot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737BECA-807A-1F83-5C4F-2BF22C4DB61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154854" y="1065461"/>
              <a:ext cx="10951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0.30e1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053DD60-664B-5EB1-F41A-01798527FD5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882676" y="1900920"/>
            <a:ext cx="1179921" cy="3166370"/>
            <a:chOff x="7998107" y="2337825"/>
            <a:chExt cx="1179921" cy="316637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2D13147-E0A5-8B5B-25BA-F7FB4E4C44D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7998107" y="2337825"/>
              <a:ext cx="1167307" cy="841500"/>
              <a:chOff x="6877748" y="1750241"/>
              <a:chExt cx="1167307" cy="841500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D75AD1FA-205A-B22A-98E0-5AFA957C3E0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BCE3FA6A-29DC-22DE-9923-6A7B7C134F3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877749" y="1750241"/>
                <a:ext cx="11673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400" dirty="0">
                    <a:solidFill>
                      <a:schemeClr val="tx2"/>
                    </a:solidFill>
                  </a:rPr>
                  <a:t>x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68B1E99-413F-F8E4-98E3-C493FCD2DF6D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7998107" y="3121057"/>
              <a:ext cx="1167307" cy="841500"/>
              <a:chOff x="6877748" y="1750241"/>
              <a:chExt cx="1167307" cy="84150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7EF38FEB-BC71-AF58-4C67-8F55E123778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ECB75AF1-2166-160B-D954-5D7C80D0D50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877749" y="1750241"/>
                <a:ext cx="11673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400" dirty="0">
                    <a:solidFill>
                      <a:schemeClr val="tx2"/>
                    </a:solidFill>
                  </a:rPr>
                  <a:t>y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46F1729-D9D4-6AA7-2160-082C3939990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7998107" y="4682948"/>
              <a:ext cx="1174012" cy="821247"/>
              <a:chOff x="6877749" y="1750241"/>
              <a:chExt cx="1174012" cy="821247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6AF873C5-CC9F-394B-E321-205CB4C8B91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84454" y="2135508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1B0CB23-1F88-5914-91D0-5514B75EA13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877749" y="1750241"/>
                <a:ext cx="11673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 err="1">
                    <a:solidFill>
                      <a:schemeClr val="tx2"/>
                    </a:solidFill>
                  </a:rPr>
                  <a:t>xb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949045A-FFA3-FF47-28CE-3392FE2704B5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8010721" y="3881931"/>
              <a:ext cx="1167307" cy="841500"/>
              <a:chOff x="6877748" y="1750241"/>
              <a:chExt cx="1167307" cy="841500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DF661A6-E725-A8F5-071F-D59900897E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3CEC6FC-3176-14FF-89D2-897903118A8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877749" y="1750241"/>
                <a:ext cx="11673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 err="1">
                    <a:solidFill>
                      <a:schemeClr val="tx2"/>
                    </a:solidFill>
                  </a:rPr>
                  <a:t>xs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p:grp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23C3150D-2C04-401E-CDB3-7112D3FD2396}"/>
              </a:ext>
            </a:extLst>
          </p:cNvPr>
          <p:cNvSpPr txBox="1"/>
          <p:nvPr/>
        </p:nvSpPr>
        <p:spPr>
          <a:xfrm>
            <a:off x="7968221" y="4625904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0.20e1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8" name="Arrow: Down 47">
            <a:extLst>
              <a:ext uri="{FF2B5EF4-FFF2-40B4-BE49-F238E27FC236}">
                <a16:creationId xmlns:a16="http://schemas.microsoft.com/office/drawing/2014/main" id="{4368C622-1829-F0CC-6BBC-BD92C67F1CD3}"/>
              </a:ext>
            </a:extLst>
          </p:cNvPr>
          <p:cNvSpPr/>
          <p:nvPr/>
        </p:nvSpPr>
        <p:spPr bwMode="auto">
          <a:xfrm rot="5400000" flipV="1">
            <a:off x="585157" y="565651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DA159CC-3955-0DB6-8D70-4769050E60DA}"/>
              </a:ext>
            </a:extLst>
          </p:cNvPr>
          <p:cNvSpPr txBox="1"/>
          <p:nvPr/>
        </p:nvSpPr>
        <p:spPr>
          <a:xfrm>
            <a:off x="7852186" y="3082956"/>
            <a:ext cx="1188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+</a:t>
            </a:r>
            <a:r>
              <a:rPr lang="en-US" sz="2400" dirty="0">
                <a:solidFill>
                  <a:srgbClr val="0033CC"/>
                </a:solidFill>
              </a:rPr>
              <a:t>0.10e1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252E1F6-D900-4355-BEF7-66283D0CC19A}"/>
              </a:ext>
            </a:extLst>
          </p:cNvPr>
          <p:cNvSpPr txBox="1"/>
          <p:nvPr/>
        </p:nvSpPr>
        <p:spPr>
          <a:xfrm>
            <a:off x="8013896" y="2283600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0.15e1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960A0AF-56CF-1065-3877-3637008AE53B}"/>
              </a:ext>
            </a:extLst>
          </p:cNvPr>
          <p:cNvSpPr txBox="1"/>
          <p:nvPr/>
        </p:nvSpPr>
        <p:spPr>
          <a:xfrm>
            <a:off x="7915028" y="3088362"/>
            <a:ext cx="1116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0.07e1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2" name="Arrow: Down 51">
            <a:extLst>
              <a:ext uri="{FF2B5EF4-FFF2-40B4-BE49-F238E27FC236}">
                <a16:creationId xmlns:a16="http://schemas.microsoft.com/office/drawing/2014/main" id="{E5101A05-8586-49EC-B351-DF4867D9D9C7}"/>
              </a:ext>
            </a:extLst>
          </p:cNvPr>
          <p:cNvSpPr/>
          <p:nvPr/>
        </p:nvSpPr>
        <p:spPr bwMode="auto">
          <a:xfrm rot="5400000" flipV="1">
            <a:off x="1091835" y="542963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8151180-E052-E8BC-14FF-DA207F4D71E2}"/>
              </a:ext>
            </a:extLst>
          </p:cNvPr>
          <p:cNvSpPr txBox="1"/>
          <p:nvPr/>
        </p:nvSpPr>
        <p:spPr>
          <a:xfrm>
            <a:off x="7992851" y="3870435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0.15e1</a:t>
            </a:r>
            <a:endParaRPr lang="en-IN" sz="24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02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15" grpId="0" animBg="1"/>
      <p:bldP spid="15" grpId="1" animBg="1"/>
      <p:bldP spid="37" grpId="0" animBg="1"/>
      <p:bldP spid="37" grpId="1" animBg="1"/>
      <p:bldP spid="40" grpId="0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105" grpId="0" animBg="1"/>
      <p:bldP spid="105" grpId="1" animBg="1"/>
      <p:bldP spid="48" grpId="0" animBg="1"/>
      <p:bldP spid="49" grpId="0"/>
      <p:bldP spid="50" grpId="0"/>
      <p:bldP spid="51" grpId="0"/>
      <p:bldP spid="52" grpId="0" animBg="1"/>
      <p:bldP spid="5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49AFD2CD-D682-5ADC-E6B5-959688C2894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60686" y="953420"/>
            <a:ext cx="1473813" cy="1938992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976A73-2644-3E8F-9549-8CB02DADD496}"/>
              </a:ext>
            </a:extLst>
          </p:cNvPr>
          <p:cNvSpPr txBox="1"/>
          <p:nvPr/>
        </p:nvSpPr>
        <p:spPr>
          <a:xfrm>
            <a:off x="4942845" y="2343987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0.15e1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8151180-E052-E8BC-14FF-DA207F4D71E2}"/>
              </a:ext>
            </a:extLst>
          </p:cNvPr>
          <p:cNvSpPr txBox="1"/>
          <p:nvPr/>
        </p:nvSpPr>
        <p:spPr>
          <a:xfrm>
            <a:off x="7992851" y="3870435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0.15e1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960A0AF-56CF-1065-3877-3637008AE53B}"/>
              </a:ext>
            </a:extLst>
          </p:cNvPr>
          <p:cNvSpPr txBox="1"/>
          <p:nvPr/>
        </p:nvSpPr>
        <p:spPr>
          <a:xfrm>
            <a:off x="7915028" y="3088362"/>
            <a:ext cx="1116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0033CC"/>
                </a:solidFill>
              </a:rPr>
              <a:t>0.07e1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252E1F6-D900-4355-BEF7-66283D0CC19A}"/>
              </a:ext>
            </a:extLst>
          </p:cNvPr>
          <p:cNvSpPr txBox="1"/>
          <p:nvPr/>
        </p:nvSpPr>
        <p:spPr>
          <a:xfrm>
            <a:off x="7994719" y="2292412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0.15e1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1A590830-DE47-DD1D-6323-60CB6EDE9420}"/>
              </a:ext>
            </a:extLst>
          </p:cNvPr>
          <p:cNvSpPr/>
          <p:nvPr/>
        </p:nvSpPr>
        <p:spPr bwMode="auto">
          <a:xfrm rot="5400000" flipV="1">
            <a:off x="-17417" y="322105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25654E-7AD2-9A9B-F30F-4F329AB46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Analyse Code (VP diagrams)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7D07E75-7CB1-99F1-39C9-14917B0504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728188" y="1161366"/>
            <a:ext cx="1321447" cy="1659904"/>
            <a:chOff x="5057078" y="1440344"/>
            <a:chExt cx="1321447" cy="165990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EAEEEED-D0FB-CDD4-0CCB-E8A43680F7BF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5057078" y="1440344"/>
              <a:ext cx="1304081" cy="820744"/>
              <a:chOff x="-1539431" y="2559732"/>
              <a:chExt cx="1304081" cy="820744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CCA1DBF-C7E4-03CB-2C16-593C1DD235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-1539431" y="2944496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87AC9AC-6D3A-DB51-0CD4-5924AA389A7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-1056670" y="2559732"/>
                <a:ext cx="33855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p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8C3BCC4-E252-02BE-5E14-A9E2C9D82CD1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5074444" y="2279504"/>
              <a:ext cx="1304081" cy="820744"/>
              <a:chOff x="-1539431" y="2559732"/>
              <a:chExt cx="1304081" cy="820744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EE553B5-3D7F-EF3A-DA7D-BCC92F0E9B9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-1539431" y="2944496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18ADDC3-4400-9852-E3A7-7FB8C6C54BF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-1227389" y="2559732"/>
                <a:ext cx="67999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root</a:t>
                </a: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8F8016B5-8C45-084D-F0F4-255A26BF03C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511174" y="5974494"/>
            <a:ext cx="2403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Square root of&gt;&gt;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205D7B9-C005-1A7C-DCE6-B74B5D27CFF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73516" y="1536007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0.30e1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57" name="Arrow: Down 56">
            <a:extLst>
              <a:ext uri="{FF2B5EF4-FFF2-40B4-BE49-F238E27FC236}">
                <a16:creationId xmlns:a16="http://schemas.microsoft.com/office/drawing/2014/main" id="{C3136345-F967-0F06-FB83-0F3D1CBCAAAB}"/>
              </a:ext>
            </a:extLst>
          </p:cNvPr>
          <p:cNvSpPr/>
          <p:nvPr/>
        </p:nvSpPr>
        <p:spPr bwMode="auto">
          <a:xfrm rot="5400000" flipV="1">
            <a:off x="219781" y="456089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8" name="Arrow: Down 57">
            <a:extLst>
              <a:ext uri="{FF2B5EF4-FFF2-40B4-BE49-F238E27FC236}">
                <a16:creationId xmlns:a16="http://schemas.microsoft.com/office/drawing/2014/main" id="{D7EC5AE6-284A-0C3E-3CBF-90FB2CD2D0AE}"/>
              </a:ext>
            </a:extLst>
          </p:cNvPr>
          <p:cNvSpPr/>
          <p:nvPr/>
        </p:nvSpPr>
        <p:spPr bwMode="auto">
          <a:xfrm rot="5400000" flipV="1">
            <a:off x="152011" y="610181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9" name="Arrow: Down 58">
            <a:extLst>
              <a:ext uri="{FF2B5EF4-FFF2-40B4-BE49-F238E27FC236}">
                <a16:creationId xmlns:a16="http://schemas.microsoft.com/office/drawing/2014/main" id="{1CA134A1-45B0-24D4-6F71-61E3E6F3F2E5}"/>
              </a:ext>
            </a:extLst>
          </p:cNvPr>
          <p:cNvSpPr/>
          <p:nvPr/>
        </p:nvSpPr>
        <p:spPr bwMode="auto">
          <a:xfrm rot="5400000" flipV="1">
            <a:off x="-24413" y="322105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B7F5131-3A93-E7EC-11A2-020BBB7FCED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34498" y="5989294"/>
            <a:ext cx="254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3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105" name="Arrow: Down 104">
            <a:extLst>
              <a:ext uri="{FF2B5EF4-FFF2-40B4-BE49-F238E27FC236}">
                <a16:creationId xmlns:a16="http://schemas.microsoft.com/office/drawing/2014/main" id="{473A31B9-5E6F-BFCE-4E86-598DC732CDED}"/>
              </a:ext>
            </a:extLst>
          </p:cNvPr>
          <p:cNvSpPr/>
          <p:nvPr/>
        </p:nvSpPr>
        <p:spPr bwMode="auto">
          <a:xfrm rot="5400000" flipV="1">
            <a:off x="-37029" y="346226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71CA432-FDDF-F63E-A791-FAF0364ED61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829922" y="953420"/>
            <a:ext cx="1257904" cy="4244119"/>
            <a:chOff x="10073302" y="452504"/>
            <a:chExt cx="1257904" cy="424411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379A97B-EB4A-D62D-9F6D-6F2C4C4013FA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10105986" y="690027"/>
              <a:ext cx="1167307" cy="841500"/>
              <a:chOff x="6877748" y="1750241"/>
              <a:chExt cx="1167307" cy="841500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707A0F0-8994-616A-9014-17DB670B934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DDEB4DB-4DB7-14B6-641C-B2E9ECE677C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877749" y="1750241"/>
                <a:ext cx="11673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p</a:t>
                </a:r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C3B0959-9237-6431-9EAB-739202EE335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10073302" y="498787"/>
              <a:ext cx="1257904" cy="4197836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BDA1CEF-8B68-0E41-F68D-0193501C354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073302" y="452504"/>
              <a:ext cx="1232677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</a:rPr>
                <a:t>cRoot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737BECA-807A-1F83-5C4F-2BF22C4DB61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154854" y="1065461"/>
              <a:ext cx="10951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0.30e1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053DD60-664B-5EB1-F41A-01798527FD5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882676" y="1900920"/>
            <a:ext cx="1179921" cy="3166370"/>
            <a:chOff x="7998107" y="2337825"/>
            <a:chExt cx="1179921" cy="316637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2D13147-E0A5-8B5B-25BA-F7FB4E4C44D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7998107" y="2337825"/>
              <a:ext cx="1167307" cy="841500"/>
              <a:chOff x="6877748" y="1750241"/>
              <a:chExt cx="1167307" cy="841500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D75AD1FA-205A-B22A-98E0-5AFA957C3E0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BCE3FA6A-29DC-22DE-9923-6A7B7C134F3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877749" y="1750241"/>
                <a:ext cx="11673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400" dirty="0">
                    <a:solidFill>
                      <a:schemeClr val="tx2"/>
                    </a:solidFill>
                  </a:rPr>
                  <a:t>x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68B1E99-413F-F8E4-98E3-C493FCD2DF6D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7998107" y="3121057"/>
              <a:ext cx="1167307" cy="841500"/>
              <a:chOff x="6877748" y="1750241"/>
              <a:chExt cx="1167307" cy="84150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7EF38FEB-BC71-AF58-4C67-8F55E123778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ECB75AF1-2166-160B-D954-5D7C80D0D50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877749" y="1750241"/>
                <a:ext cx="11673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400" dirty="0">
                    <a:solidFill>
                      <a:schemeClr val="tx2"/>
                    </a:solidFill>
                  </a:rPr>
                  <a:t>y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46F1729-D9D4-6AA7-2160-082C3939990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7998107" y="4682948"/>
              <a:ext cx="1174012" cy="821247"/>
              <a:chOff x="6877749" y="1750241"/>
              <a:chExt cx="1174012" cy="821247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6AF873C5-CC9F-394B-E321-205CB4C8B91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84454" y="2135508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1B0CB23-1F88-5914-91D0-5514B75EA13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877749" y="1750241"/>
                <a:ext cx="11673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 err="1">
                    <a:solidFill>
                      <a:schemeClr val="tx2"/>
                    </a:solidFill>
                  </a:rPr>
                  <a:t>xb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949045A-FFA3-FF47-28CE-3392FE2704B5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8010721" y="3881931"/>
              <a:ext cx="1167307" cy="841500"/>
              <a:chOff x="6877748" y="1750241"/>
              <a:chExt cx="1167307" cy="841500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DF661A6-E725-A8F5-071F-D59900897E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77748" y="2155761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3CEC6FC-3176-14FF-89D2-897903118A8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877749" y="1750241"/>
                <a:ext cx="11673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 err="1">
                    <a:solidFill>
                      <a:schemeClr val="tx2"/>
                    </a:solidFill>
                  </a:rPr>
                  <a:t>xs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p:grp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23C3150D-2C04-401E-CDB3-7112D3FD2396}"/>
              </a:ext>
            </a:extLst>
          </p:cNvPr>
          <p:cNvSpPr txBox="1"/>
          <p:nvPr/>
        </p:nvSpPr>
        <p:spPr>
          <a:xfrm>
            <a:off x="7968221" y="4625904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0.20e1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8" name="Arrow: Down 47">
            <a:extLst>
              <a:ext uri="{FF2B5EF4-FFF2-40B4-BE49-F238E27FC236}">
                <a16:creationId xmlns:a16="http://schemas.microsoft.com/office/drawing/2014/main" id="{4368C622-1829-F0CC-6BBC-BD92C67F1CD3}"/>
              </a:ext>
            </a:extLst>
          </p:cNvPr>
          <p:cNvSpPr/>
          <p:nvPr/>
        </p:nvSpPr>
        <p:spPr bwMode="auto">
          <a:xfrm rot="5400000" flipV="1">
            <a:off x="1062540" y="541859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2" name="Arrow: Down 51">
            <a:extLst>
              <a:ext uri="{FF2B5EF4-FFF2-40B4-BE49-F238E27FC236}">
                <a16:creationId xmlns:a16="http://schemas.microsoft.com/office/drawing/2014/main" id="{E5101A05-8586-49EC-B351-DF4867D9D9C7}"/>
              </a:ext>
            </a:extLst>
          </p:cNvPr>
          <p:cNvSpPr/>
          <p:nvPr/>
        </p:nvSpPr>
        <p:spPr bwMode="auto">
          <a:xfrm rot="5400000" flipV="1">
            <a:off x="-24413" y="367623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A66634B-52C3-FE5F-1855-A19E0B250477}"/>
              </a:ext>
            </a:extLst>
          </p:cNvPr>
          <p:cNvGrpSpPr/>
          <p:nvPr/>
        </p:nvGrpSpPr>
        <p:grpSpPr>
          <a:xfrm>
            <a:off x="5397592" y="3382582"/>
            <a:ext cx="1293547" cy="1899035"/>
            <a:chOff x="5397592" y="3382582"/>
            <a:chExt cx="1293547" cy="1899035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6C7B7926-07B4-64D1-E6C8-C64DCD27F4C4}"/>
                </a:ext>
              </a:extLst>
            </p:cNvPr>
            <p:cNvGrpSpPr/>
            <p:nvPr/>
          </p:nvGrpSpPr>
          <p:grpSpPr>
            <a:xfrm>
              <a:off x="5397592" y="3382582"/>
              <a:ext cx="1293547" cy="1899035"/>
              <a:chOff x="4147949" y="3374207"/>
              <a:chExt cx="1293547" cy="1899035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B087CEDD-B42B-EAA1-801F-98330D25A7E7}"/>
                  </a:ext>
                </a:extLst>
              </p:cNvPr>
              <p:cNvSpPr/>
              <p:nvPr/>
            </p:nvSpPr>
            <p:spPr bwMode="auto">
              <a:xfrm>
                <a:off x="4180114" y="3429958"/>
                <a:ext cx="1261382" cy="1843284"/>
              </a:xfrm>
              <a:prstGeom prst="rect">
                <a:avLst/>
              </a:prstGeom>
              <a:noFill/>
              <a:ln w="19050" cap="flat" cmpd="sng" algn="ctr">
                <a:solidFill>
                  <a:srgbClr val="0033CC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D46FACC-4304-90D0-53B1-480F47D13583}"/>
                  </a:ext>
                </a:extLst>
              </p:cNvPr>
              <p:cNvSpPr txBox="1"/>
              <p:nvPr/>
            </p:nvSpPr>
            <p:spPr>
              <a:xfrm>
                <a:off x="4147949" y="3374207"/>
                <a:ext cx="1232677" cy="461665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err="1">
                    <a:solidFill>
                      <a:srgbClr val="0033CC"/>
                    </a:solidFill>
                  </a:rPr>
                  <a:t>fprintf</a:t>
                </a:r>
                <a:r>
                  <a:rPr lang="en-US" sz="2400" dirty="0">
                    <a:solidFill>
                      <a:srgbClr val="0033CC"/>
                    </a:solidFill>
                  </a:rPr>
                  <a:t>()</a:t>
                </a:r>
              </a:p>
            </p:txBody>
          </p:sp>
          <p:sp>
            <p:nvSpPr>
              <p:cNvPr id="35" name="&quot;No&quot; Symbol 11">
                <a:extLst>
                  <a:ext uri="{FF2B5EF4-FFF2-40B4-BE49-F238E27FC236}">
                    <a16:creationId xmlns:a16="http://schemas.microsoft.com/office/drawing/2014/main" id="{92AC58B2-364D-7147-3D02-285DBC79728D}"/>
                  </a:ext>
                </a:extLst>
              </p:cNvPr>
              <p:cNvSpPr/>
              <p:nvPr/>
            </p:nvSpPr>
            <p:spPr bwMode="auto">
              <a:xfrm>
                <a:off x="5216465" y="3485786"/>
                <a:ext cx="164161" cy="150665"/>
              </a:xfrm>
              <a:prstGeom prst="noSmoking">
                <a:avLst>
                  <a:gd name="adj" fmla="val 13748"/>
                </a:avLst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8136BB5-9A55-06F1-6945-B97AFD2F7670}"/>
                  </a:ext>
                </a:extLst>
              </p:cNvPr>
              <p:cNvSpPr txBox="1"/>
              <p:nvPr/>
            </p:nvSpPr>
            <p:spPr>
              <a:xfrm>
                <a:off x="4275427" y="3770351"/>
                <a:ext cx="9364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err="1">
                    <a:solidFill>
                      <a:srgbClr val="0033CC"/>
                    </a:solidFill>
                  </a:rPr>
                  <a:t>stdout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9F3F9C44-8120-385E-2850-1371CF5BAA6E}"/>
                  </a:ext>
                </a:extLst>
              </p:cNvPr>
              <p:cNvSpPr/>
              <p:nvPr/>
            </p:nvSpPr>
            <p:spPr bwMode="auto">
              <a:xfrm>
                <a:off x="4213319" y="3796036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1897669-73FC-ACE1-385C-1FA8F04DDB8F}"/>
                  </a:ext>
                </a:extLst>
              </p:cNvPr>
              <p:cNvSpPr/>
              <p:nvPr/>
            </p:nvSpPr>
            <p:spPr bwMode="auto">
              <a:xfrm>
                <a:off x="4213319" y="4279933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0AA5496-3CDE-C0DB-029B-82B21C7F917C}"/>
                  </a:ext>
                </a:extLst>
              </p:cNvPr>
              <p:cNvSpPr/>
              <p:nvPr/>
            </p:nvSpPr>
            <p:spPr bwMode="auto">
              <a:xfrm>
                <a:off x="4213319" y="4763830"/>
                <a:ext cx="1167307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F70C7FE-81D3-AF23-A6BD-43275631F5C3}"/>
                </a:ext>
              </a:extLst>
            </p:cNvPr>
            <p:cNvSpPr txBox="1"/>
            <p:nvPr/>
          </p:nvSpPr>
          <p:spPr>
            <a:xfrm>
              <a:off x="5477083" y="4275465"/>
              <a:ext cx="10743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“=%</a:t>
              </a:r>
              <a:r>
                <a:rPr lang="en-US" sz="2400" dirty="0" err="1">
                  <a:solidFill>
                    <a:srgbClr val="0033CC"/>
                  </a:solidFill>
                </a:rPr>
                <a:t>lf</a:t>
              </a:r>
              <a:r>
                <a:rPr lang="en-US" sz="2400" dirty="0">
                  <a:solidFill>
                    <a:srgbClr val="0033CC"/>
                  </a:solidFill>
                </a:rPr>
                <a:t>”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61AD16C-F86B-9E86-8765-6CF6F1C3045E}"/>
                </a:ext>
              </a:extLst>
            </p:cNvPr>
            <p:cNvSpPr txBox="1"/>
            <p:nvPr/>
          </p:nvSpPr>
          <p:spPr>
            <a:xfrm>
              <a:off x="5534769" y="4735874"/>
              <a:ext cx="10134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0.15e1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3F9C6D48-00B8-EEA6-286D-171A2048CC51}"/>
              </a:ext>
            </a:extLst>
          </p:cNvPr>
          <p:cNvSpPr txBox="1"/>
          <p:nvPr/>
        </p:nvSpPr>
        <p:spPr>
          <a:xfrm>
            <a:off x="4572000" y="6274826"/>
            <a:ext cx="7031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=1.5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4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0" grpId="0"/>
      <p:bldP spid="53" grpId="0"/>
      <p:bldP spid="51" grpId="0"/>
      <p:bldP spid="50" grpId="0"/>
      <p:bldP spid="33" grpId="0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105" grpId="0" animBg="1"/>
      <p:bldP spid="105" grpId="1" animBg="1"/>
      <p:bldP spid="44" grpId="0"/>
      <p:bldP spid="48" grpId="0" animBg="1"/>
      <p:bldP spid="52" grpId="0" animBg="1"/>
      <p:bldP spid="52" grpId="1" animBg="1"/>
      <p:bldP spid="62" grpId="0"/>
    </p:bld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4828</TotalTime>
  <Words>353</Words>
  <Application>Microsoft Office PowerPoint</Application>
  <PresentationFormat>On-screen Show (4:3)</PresentationFormat>
  <Paragraphs>130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Aharoni</vt:lpstr>
      <vt:lpstr>Arial</vt:lpstr>
      <vt:lpstr>Calibri</vt:lpstr>
      <vt:lpstr>Cambria Math</vt:lpstr>
      <vt:lpstr>Times New Roman</vt:lpstr>
      <vt:lpstr>Wingdings</vt:lpstr>
      <vt:lpstr>ecp1026</vt:lpstr>
      <vt:lpstr>PowerPoint Presentation</vt:lpstr>
      <vt:lpstr>PowerPoint Presentation</vt:lpstr>
      <vt:lpstr>Current Variable Code</vt:lpstr>
      <vt:lpstr>UML: Current Code</vt:lpstr>
      <vt:lpstr>UML: Complete Algorithm</vt:lpstr>
      <vt:lpstr>UML   Functions  Code</vt:lpstr>
      <vt:lpstr>Code Modification</vt:lpstr>
      <vt:lpstr>Compile, Link, Run, Debug</vt:lpstr>
      <vt:lpstr>Analyse Code (VP diagrams)</vt:lpstr>
      <vt:lpstr>Analyse Code (VP diagrams)</vt:lpstr>
      <vt:lpstr>Analyse Code (VP diagrams)</vt:lpstr>
      <vt:lpstr>Analyse Code (VP diagrams)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阿里</dc:creator>
  <cp:lastModifiedBy>Jonathon David White</cp:lastModifiedBy>
  <cp:revision>214</cp:revision>
  <dcterms:created xsi:type="dcterms:W3CDTF">2021-11-11T14:49:04Z</dcterms:created>
  <dcterms:modified xsi:type="dcterms:W3CDTF">2025-05-12T10:34:26Z</dcterms:modified>
  <cp:category>course</cp:category>
</cp:coreProperties>
</file>