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429" r:id="rId3"/>
    <p:sldId id="343" r:id="rId4"/>
    <p:sldId id="344" r:id="rId5"/>
    <p:sldId id="431" r:id="rId6"/>
    <p:sldId id="345" r:id="rId7"/>
    <p:sldId id="34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256"/>
            <p14:sldId id="429"/>
            <p14:sldId id="343"/>
            <p14:sldId id="344"/>
            <p14:sldId id="431"/>
            <p14:sldId id="345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0000CC"/>
    <a:srgbClr val="FF99FF"/>
    <a:srgbClr val="FF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62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2025-04-21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5667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Numerical</a:t>
            </a:r>
            <a:r>
              <a:rPr lang="en-CA" sz="5400" baseline="0" dirty="0">
                <a:solidFill>
                  <a:srgbClr val="FF0000"/>
                </a:solidFill>
              </a:rPr>
              <a:t> Analysis</a:t>
            </a:r>
            <a:endParaRPr lang="en-US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/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0000CC"/>
                    </a:solidFill>
                  </a:rPr>
                  <a:t>(Square) Root Finding</a:t>
                </a:r>
                <a:r>
                  <a:rPr lang="en-CA" sz="54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CA" sz="5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540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</m:oMath>
                </a14:m>
                <a:endParaRPr lang="en-US" sz="5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F561D3-57FB-64E1-49E4-5629D8A3A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54442" y="1948949"/>
                <a:ext cx="8660958" cy="946926"/>
              </a:xfrm>
              <a:prstGeom prst="rect">
                <a:avLst/>
              </a:prstGeom>
              <a:blipFill>
                <a:blip r:embed="rId2"/>
                <a:stretch>
                  <a:fillRect t="-19355" b="-3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81254B-AF33-587B-37AD-CAE9B829C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8" y="1269553"/>
            <a:ext cx="4555071" cy="4540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0" y="6044987"/>
            <a:ext cx="9144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9021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D73BB7-FC87-4B04-AF14-B2EDD2B1EA68}"/>
              </a:ext>
            </a:extLst>
          </p:cNvPr>
          <p:cNvCxnSpPr/>
          <p:nvPr userDrawn="1"/>
        </p:nvCxnSpPr>
        <p:spPr bwMode="auto">
          <a:xfrm>
            <a:off x="0" y="5972175"/>
            <a:ext cx="9144000" cy="728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152C1D-6774-41EA-AE29-E97E58BCD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26276"/>
            <a:ext cx="4601369" cy="573578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CE604-88CC-4CAF-8E45-688A21ACB9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75188" y="1009650"/>
            <a:ext cx="4441825" cy="496252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210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its2c.com/" TargetMode="External"/><Relationship Id="rId5" Type="http://schemas.openxmlformats.org/officeDocument/2006/relationships/hyperlink" Target="https://www.sdba.info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 by J. D. White. From Problem Definition to Solution,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5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6"/>
              </a:rPr>
              <a:t>https://www.bits2c.com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Application: Root</a:t>
            </a:r>
            <a:r>
              <a:rPr lang="en-US" altLang="zh-TW" sz="2000" baseline="0" dirty="0">
                <a:solidFill>
                  <a:schemeClr val="tx2"/>
                </a:solidFill>
                <a:ea typeface="新細明體" panose="02020500000000000000" pitchFamily="18" charset="-120"/>
              </a:rPr>
              <a:t> Finding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84" r:id="rId2"/>
    <p:sldLayoutId id="2147483783" r:id="rId3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4267200"/>
            <a:ext cx="8660958" cy="1447800"/>
          </a:xfrm>
        </p:spPr>
        <p:txBody>
          <a:bodyPr/>
          <a:lstStyle/>
          <a:p>
            <a:r>
              <a:rPr lang="en-CA" dirty="0"/>
              <a:t>From Problem Definition to Solution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DCBB-05E4-475E-E321-BA213C09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FC89DF-E970-C69A-87CD-2B8D1DE76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442" y="3560418"/>
            <a:ext cx="8660958" cy="2154582"/>
          </a:xfrm>
        </p:spPr>
        <p:txBody>
          <a:bodyPr/>
          <a:lstStyle/>
          <a:p>
            <a:r>
              <a:rPr lang="en-CA" dirty="0"/>
              <a:t>Using Pointers </a:t>
            </a:r>
          </a:p>
          <a:p>
            <a:r>
              <a:rPr lang="en-CA" dirty="0"/>
              <a:t>[Calling </a:t>
            </a:r>
            <a:r>
              <a:rPr lang="en-CA" dirty="0" err="1"/>
              <a:t>fscanf</a:t>
            </a:r>
            <a:r>
              <a:rPr lang="en-CA" dirty="0"/>
              <a:t>() from your function]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4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Pointers to Get Input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F6BBD-134A-4CB0-A546-397F5DA53B3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Download </a:t>
            </a:r>
            <a:r>
              <a:rPr lang="en-US" dirty="0" err="1"/>
              <a:t>r_var.c</a:t>
            </a:r>
            <a:endParaRPr lang="en-US" dirty="0"/>
          </a:p>
          <a:p>
            <a:r>
              <a:rPr lang="en-US" dirty="0"/>
              <a:t>Replace </a:t>
            </a:r>
            <a:r>
              <a:rPr lang="en-US" dirty="0" err="1"/>
              <a:t>getFloatPrompt</a:t>
            </a:r>
            <a:r>
              <a:rPr lang="en-US" dirty="0"/>
              <a:t>()</a:t>
            </a:r>
          </a:p>
          <a:p>
            <a:r>
              <a:rPr lang="en-US" dirty="0"/>
              <a:t>Write your own function to get both </a:t>
            </a:r>
            <a:r>
              <a:rPr lang="en-US" dirty="0" err="1"/>
              <a:t>xs</a:t>
            </a:r>
            <a:r>
              <a:rPr lang="en-US" dirty="0"/>
              <a:t> and </a:t>
            </a:r>
            <a:r>
              <a:rPr lang="en-US" dirty="0" err="1"/>
              <a:t>xb</a:t>
            </a:r>
            <a:r>
              <a:rPr lang="en-US" dirty="0"/>
              <a:t> with 1 call</a:t>
            </a:r>
          </a:p>
          <a:p>
            <a:r>
              <a:rPr lang="en-US" dirty="0"/>
              <a:t>Include</a:t>
            </a:r>
          </a:p>
          <a:p>
            <a:pPr lvl="1"/>
            <a:r>
              <a:rPr lang="en-US" dirty="0"/>
              <a:t>Prototype</a:t>
            </a:r>
          </a:p>
          <a:p>
            <a:pPr lvl="1"/>
            <a:r>
              <a:rPr lang="en-US" dirty="0"/>
              <a:t>Call</a:t>
            </a:r>
          </a:p>
          <a:p>
            <a:pPr lvl="1"/>
            <a:r>
              <a:rPr lang="en-US" dirty="0"/>
              <a:t>Definition</a:t>
            </a:r>
          </a:p>
          <a:p>
            <a:r>
              <a:rPr lang="en-US" dirty="0"/>
              <a:t> Make use of </a:t>
            </a:r>
          </a:p>
          <a:p>
            <a:pPr lvl="1"/>
            <a:r>
              <a:rPr lang="en-US" dirty="0" err="1"/>
              <a:t>fscanf</a:t>
            </a:r>
            <a:r>
              <a:rPr lang="en-US" dirty="0"/>
              <a:t>(), </a:t>
            </a:r>
            <a:r>
              <a:rPr lang="en-US" dirty="0" err="1"/>
              <a:t>fprintf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Pointers to return</a:t>
            </a:r>
          </a:p>
          <a:p>
            <a:r>
              <a:rPr lang="en-US" dirty="0"/>
              <a:t>Here is a prototype to start:</a:t>
            </a:r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54F4AD-BE5B-4FAF-A10F-9FB4F162310F}"/>
              </a:ext>
            </a:extLst>
          </p:cNvPr>
          <p:cNvGrpSpPr/>
          <p:nvPr/>
        </p:nvGrpSpPr>
        <p:grpSpPr>
          <a:xfrm>
            <a:off x="540153" y="1701480"/>
            <a:ext cx="3748268" cy="1313726"/>
            <a:chOff x="540153" y="1701480"/>
            <a:chExt cx="3748268" cy="13137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147CA0-65F5-42B5-9F2D-4904AEBFB1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496" y="2781783"/>
              <a:ext cx="34299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2C0079-A6FC-4101-AC01-D81681304B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8456" y="3015206"/>
              <a:ext cx="34299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AE69025-003D-4773-BB8D-3AA74940D5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153" y="1701480"/>
              <a:ext cx="34299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8C1CC67-9DDA-4543-82C1-F5A09CB02444}"/>
              </a:ext>
            </a:extLst>
          </p:cNvPr>
          <p:cNvSpPr txBox="1"/>
          <p:nvPr/>
        </p:nvSpPr>
        <p:spPr>
          <a:xfrm>
            <a:off x="3731615" y="5679562"/>
            <a:ext cx="5412385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void </a:t>
            </a:r>
            <a:r>
              <a:rPr lang="en-US" sz="2000" dirty="0" err="1">
                <a:solidFill>
                  <a:schemeClr val="tx2"/>
                </a:solidFill>
                <a:latin typeface="Consolas" panose="020B0609020204030204" pitchFamily="49" charset="0"/>
              </a:rPr>
              <a:t>getXsXb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(double *</a:t>
            </a:r>
            <a:r>
              <a:rPr lang="en-US" sz="2000" dirty="0" err="1">
                <a:solidFill>
                  <a:schemeClr val="tx2"/>
                </a:solidFill>
                <a:latin typeface="Consolas" panose="020B0609020204030204" pitchFamily="49" charset="0"/>
              </a:rPr>
              <a:t>xs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, double *</a:t>
            </a:r>
            <a:r>
              <a:rPr lang="en-US" sz="2000" dirty="0" err="1">
                <a:solidFill>
                  <a:schemeClr val="tx2"/>
                </a:solidFill>
                <a:latin typeface="Consolas" panose="020B0609020204030204" pitchFamily="49" charset="0"/>
              </a:rPr>
              <a:t>xb</a:t>
            </a:r>
            <a:r>
              <a:rPr lang="en-US" sz="2000" dirty="0">
                <a:solidFill>
                  <a:schemeClr val="tx2"/>
                </a:solidFill>
                <a:latin typeface="Consolas" panose="020B0609020204030204" pitchFamily="49" charset="0"/>
              </a:rPr>
              <a:t>); </a:t>
            </a:r>
          </a:p>
        </p:txBody>
      </p:sp>
    </p:spTree>
    <p:extLst>
      <p:ext uri="{BB962C8B-B14F-4D97-AF65-F5344CB8AC3E}">
        <p14:creationId xmlns:p14="http://schemas.microsoft.com/office/powerpoint/2010/main" val="253823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Pointers to Get Input</a:t>
            </a:r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54F4AD-BE5B-4FAF-A10F-9FB4F162310F}"/>
              </a:ext>
            </a:extLst>
          </p:cNvPr>
          <p:cNvGrpSpPr/>
          <p:nvPr/>
        </p:nvGrpSpPr>
        <p:grpSpPr>
          <a:xfrm>
            <a:off x="540153" y="1701480"/>
            <a:ext cx="3748268" cy="1313726"/>
            <a:chOff x="540153" y="1701480"/>
            <a:chExt cx="3748268" cy="13137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147CA0-65F5-42B5-9F2D-4904AEBFB1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496" y="2781783"/>
              <a:ext cx="34299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2C0079-A6FC-4101-AC01-D81681304B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8456" y="3015206"/>
              <a:ext cx="34299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AE69025-003D-4773-BB8D-3AA74940D5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153" y="1701480"/>
              <a:ext cx="34299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F8B0B6F-426F-0ADF-CFBB-14F2567DB32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663564" y="1277234"/>
            <a:ext cx="4441825" cy="442735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B2E3B4-3885-428D-84FE-9A03F792705C}"/>
              </a:ext>
            </a:extLst>
          </p:cNvPr>
          <p:cNvSpPr txBox="1"/>
          <p:nvPr/>
        </p:nvSpPr>
        <p:spPr>
          <a:xfrm>
            <a:off x="1990846" y="6079672"/>
            <a:ext cx="3036425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Modify Code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3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571171-6D45-4F22-AEA3-106BE2DC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 the Code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98016-57D9-42C6-928B-F11AB8384F74}"/>
              </a:ext>
            </a:extLst>
          </p:cNvPr>
          <p:cNvSpPr txBox="1"/>
          <p:nvPr/>
        </p:nvSpPr>
        <p:spPr>
          <a:xfrm>
            <a:off x="1807462" y="5647218"/>
            <a:ext cx="420883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chemeClr val="bg1"/>
                </a:solidFill>
              </a:rPr>
              <a:t>Run Code (</a:t>
            </a:r>
            <a:r>
              <a:rPr lang="en-US" sz="3200" dirty="0" err="1">
                <a:solidFill>
                  <a:schemeClr val="bg1"/>
                </a:solidFill>
              </a:rPr>
              <a:t>gdb</a:t>
            </a:r>
            <a:r>
              <a:rPr lang="en-US" sz="3200" dirty="0">
                <a:solidFill>
                  <a:schemeClr val="bg1"/>
                </a:solidFill>
              </a:rPr>
              <a:t>?)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626953-AFBF-4A4B-9614-1045AE647D10}"/>
              </a:ext>
            </a:extLst>
          </p:cNvPr>
          <p:cNvSpPr txBox="1"/>
          <p:nvPr/>
        </p:nvSpPr>
        <p:spPr>
          <a:xfrm>
            <a:off x="4827809" y="2387174"/>
            <a:ext cx="2908810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–c –Wall -g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.c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b="1" dirty="0" err="1">
                <a:solidFill>
                  <a:schemeClr val="tx2"/>
                </a:solidFill>
              </a:rPr>
              <a:t>gcc</a:t>
            </a:r>
            <a:r>
              <a:rPr lang="en-US" sz="2400" b="1" dirty="0">
                <a:solidFill>
                  <a:schemeClr val="tx2"/>
                </a:solidFill>
              </a:rPr>
              <a:t> –o </a:t>
            </a:r>
            <a:r>
              <a:rPr lang="en-US" sz="2400" dirty="0">
                <a:solidFill>
                  <a:schemeClr val="tx2"/>
                </a:solidFill>
              </a:rPr>
              <a:t>y</a:t>
            </a:r>
            <a:r>
              <a:rPr lang="en-US" sz="2400" b="1" dirty="0">
                <a:solidFill>
                  <a:schemeClr val="tx2"/>
                </a:solidFill>
              </a:rPr>
              <a:t>.exe </a:t>
            </a:r>
            <a:r>
              <a:rPr lang="en-US" sz="2400" dirty="0" err="1">
                <a:solidFill>
                  <a:schemeClr val="tx2"/>
                </a:solidFill>
              </a:rPr>
              <a:t>xxx</a:t>
            </a:r>
            <a:r>
              <a:rPr lang="en-US" sz="2400" b="1" dirty="0" err="1">
                <a:solidFill>
                  <a:schemeClr val="tx2"/>
                </a:solidFill>
              </a:rPr>
              <a:t>.o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y</a:t>
            </a:r>
            <a:endParaRPr lang="en-IN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98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Analyse Code (VP Diagram)</a:t>
            </a:r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035CD7-F6A7-4C6E-9892-0961C1662620}"/>
              </a:ext>
            </a:extLst>
          </p:cNvPr>
          <p:cNvGrpSpPr/>
          <p:nvPr/>
        </p:nvGrpSpPr>
        <p:grpSpPr>
          <a:xfrm>
            <a:off x="4572000" y="1601127"/>
            <a:ext cx="4467828" cy="369332"/>
            <a:chOff x="4478285" y="1230037"/>
            <a:chExt cx="3181591" cy="37449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15C1C3-B7F6-49D4-A044-44530752525D}"/>
                </a:ext>
              </a:extLst>
            </p:cNvPr>
            <p:cNvSpPr txBox="1"/>
            <p:nvPr/>
          </p:nvSpPr>
          <p:spPr>
            <a:xfrm>
              <a:off x="4759936" y="1230037"/>
              <a:ext cx="2899940" cy="374495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Pre-processor: Prototype Location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D7ED2AB7-36E6-4785-8E19-DA331ACF4DC1}"/>
                </a:ext>
              </a:extLst>
            </p:cNvPr>
            <p:cNvSpPr/>
            <p:nvPr/>
          </p:nvSpPr>
          <p:spPr bwMode="auto">
            <a:xfrm>
              <a:off x="4478285" y="1371550"/>
              <a:ext cx="281651" cy="97167"/>
            </a:xfrm>
            <a:prstGeom prst="rightBrace">
              <a:avLst>
                <a:gd name="adj1" fmla="val 28881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F805F8-3392-4C90-B74F-FF394CF5373A}"/>
              </a:ext>
            </a:extLst>
          </p:cNvPr>
          <p:cNvGrpSpPr/>
          <p:nvPr/>
        </p:nvGrpSpPr>
        <p:grpSpPr>
          <a:xfrm>
            <a:off x="4572000" y="2010138"/>
            <a:ext cx="3233195" cy="506099"/>
            <a:chOff x="4447417" y="1102286"/>
            <a:chExt cx="3233195" cy="54064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19328DE-1285-4B58-A3D1-773C3A9F93C8}"/>
                </a:ext>
              </a:extLst>
            </p:cNvPr>
            <p:cNvSpPr txBox="1"/>
            <p:nvPr/>
          </p:nvSpPr>
          <p:spPr>
            <a:xfrm>
              <a:off x="4729068" y="1208890"/>
              <a:ext cx="2951544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Function prototypes (this file)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25370BDA-01F4-4573-A6E9-B4F636FDC40D}"/>
                </a:ext>
              </a:extLst>
            </p:cNvPr>
            <p:cNvSpPr/>
            <p:nvPr/>
          </p:nvSpPr>
          <p:spPr bwMode="auto">
            <a:xfrm>
              <a:off x="4447417" y="1102286"/>
              <a:ext cx="281651" cy="540648"/>
            </a:xfrm>
            <a:prstGeom prst="rightBrace">
              <a:avLst>
                <a:gd name="adj1" fmla="val 20662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A93569-2F2B-4BF8-B7CD-4E35AD382755}"/>
              </a:ext>
            </a:extLst>
          </p:cNvPr>
          <p:cNvGrpSpPr/>
          <p:nvPr/>
        </p:nvGrpSpPr>
        <p:grpSpPr>
          <a:xfrm>
            <a:off x="4572000" y="1234954"/>
            <a:ext cx="2637099" cy="369332"/>
            <a:chOff x="4478286" y="1368537"/>
            <a:chExt cx="2637099" cy="3693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FE8823-D8D0-4CA2-982E-D18E63B48428}"/>
                </a:ext>
              </a:extLst>
            </p:cNvPr>
            <p:cNvSpPr txBox="1"/>
            <p:nvPr/>
          </p:nvSpPr>
          <p:spPr>
            <a:xfrm>
              <a:off x="4759937" y="1368537"/>
              <a:ext cx="2355448" cy="3693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Info for Human Reader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2CDEB19C-D7C6-44A3-BAC5-8C4DFD80D282}"/>
                </a:ext>
              </a:extLst>
            </p:cNvPr>
            <p:cNvSpPr/>
            <p:nvPr/>
          </p:nvSpPr>
          <p:spPr bwMode="auto">
            <a:xfrm>
              <a:off x="4478286" y="1368537"/>
              <a:ext cx="281651" cy="369332"/>
            </a:xfrm>
            <a:prstGeom prst="rightBrace">
              <a:avLst>
                <a:gd name="adj1" fmla="val 8333"/>
                <a:gd name="adj2" fmla="val 52465"/>
              </a:avLst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938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 230">
            <a:extLst>
              <a:ext uri="{FF2B5EF4-FFF2-40B4-BE49-F238E27FC236}">
                <a16:creationId xmlns:a16="http://schemas.microsoft.com/office/drawing/2014/main" id="{EC81E55C-CB87-4C1A-B816-A0051AD46A5B}"/>
              </a:ext>
            </a:extLst>
          </p:cNvPr>
          <p:cNvGrpSpPr/>
          <p:nvPr/>
        </p:nvGrpSpPr>
        <p:grpSpPr>
          <a:xfrm>
            <a:off x="7089272" y="3277379"/>
            <a:ext cx="2027986" cy="1452009"/>
            <a:chOff x="7068327" y="3263871"/>
            <a:chExt cx="2027986" cy="1452009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E625CD6A-38F1-43CB-BF26-68A00B5056D9}"/>
                </a:ext>
              </a:extLst>
            </p:cNvPr>
            <p:cNvGrpSpPr/>
            <p:nvPr/>
          </p:nvGrpSpPr>
          <p:grpSpPr>
            <a:xfrm>
              <a:off x="7234748" y="3263871"/>
              <a:ext cx="1861565" cy="1452009"/>
              <a:chOff x="7234748" y="3266862"/>
              <a:chExt cx="1861565" cy="1452009"/>
            </a:xfrm>
          </p:grpSpPr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D22A9556-5980-4F66-B1A9-540CEB88F650}"/>
                  </a:ext>
                </a:extLst>
              </p:cNvPr>
              <p:cNvGrpSpPr/>
              <p:nvPr/>
            </p:nvGrpSpPr>
            <p:grpSpPr>
              <a:xfrm>
                <a:off x="7802766" y="3266862"/>
                <a:ext cx="1293547" cy="1452009"/>
                <a:chOff x="4147949" y="3374207"/>
                <a:chExt cx="1293547" cy="1452009"/>
              </a:xfrm>
            </p:grpSpPr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678FFF01-CAF4-4776-A227-F13280534861}"/>
                    </a:ext>
                  </a:extLst>
                </p:cNvPr>
                <p:cNvSpPr/>
                <p:nvPr/>
              </p:nvSpPr>
              <p:spPr bwMode="auto">
                <a:xfrm>
                  <a:off x="4180114" y="3429958"/>
                  <a:ext cx="1261382" cy="1396258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3" name="TextBox 242">
                  <a:extLst>
                    <a:ext uri="{FF2B5EF4-FFF2-40B4-BE49-F238E27FC236}">
                      <a16:creationId xmlns:a16="http://schemas.microsoft.com/office/drawing/2014/main" id="{ADFA8F60-06AD-42F5-9851-1F8864502D3B}"/>
                    </a:ext>
                  </a:extLst>
                </p:cNvPr>
                <p:cNvSpPr txBox="1"/>
                <p:nvPr/>
              </p:nvSpPr>
              <p:spPr>
                <a:xfrm>
                  <a:off x="4147949" y="3374207"/>
                  <a:ext cx="1232677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sp>
              <p:nvSpPr>
                <p:cNvPr id="244" name="&quot;No&quot; Symbol 11">
                  <a:extLst>
                    <a:ext uri="{FF2B5EF4-FFF2-40B4-BE49-F238E27FC236}">
                      <a16:creationId xmlns:a16="http://schemas.microsoft.com/office/drawing/2014/main" id="{174E4054-C4D3-4FD6-8A30-088BB3617E86}"/>
                    </a:ext>
                  </a:extLst>
                </p:cNvPr>
                <p:cNvSpPr/>
                <p:nvPr/>
              </p:nvSpPr>
              <p:spPr bwMode="auto">
                <a:xfrm>
                  <a:off x="5216465" y="3485786"/>
                  <a:ext cx="164161" cy="150665"/>
                </a:xfrm>
                <a:prstGeom prst="noSmoking">
                  <a:avLst>
                    <a:gd name="adj" fmla="val 13748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07990AFD-6B08-4EEE-A971-7B47F33F9DAE}"/>
                    </a:ext>
                  </a:extLst>
                </p:cNvPr>
                <p:cNvSpPr/>
                <p:nvPr/>
              </p:nvSpPr>
              <p:spPr bwMode="auto">
                <a:xfrm>
                  <a:off x="4213319" y="3796036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292C2D37-5BBD-462B-A662-4994736C89B5}"/>
                    </a:ext>
                  </a:extLst>
                </p:cNvPr>
                <p:cNvSpPr/>
                <p:nvPr/>
              </p:nvSpPr>
              <p:spPr bwMode="auto">
                <a:xfrm>
                  <a:off x="4213319" y="427993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759FBD4C-4126-4312-A30C-EC8C285D9F42}"/>
                  </a:ext>
                </a:extLst>
              </p:cNvPr>
              <p:cNvSpPr/>
              <p:nvPr/>
            </p:nvSpPr>
            <p:spPr bwMode="auto">
              <a:xfrm>
                <a:off x="8207419" y="3697017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4FCC92F4-BACA-4609-A106-9605CB3DA232}"/>
                  </a:ext>
                </a:extLst>
              </p:cNvPr>
              <p:cNvSpPr/>
              <p:nvPr/>
            </p:nvSpPr>
            <p:spPr bwMode="auto">
              <a:xfrm>
                <a:off x="8216030" y="4168945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40" name="Straight Arrow Connector 239">
                <a:extLst>
                  <a:ext uri="{FF2B5EF4-FFF2-40B4-BE49-F238E27FC236}">
                    <a16:creationId xmlns:a16="http://schemas.microsoft.com/office/drawing/2014/main" id="{D9093200-C7D4-4D6D-B0CA-568B7725506D}"/>
                  </a:ext>
                </a:extLst>
              </p:cNvPr>
              <p:cNvCxnSpPr>
                <a:cxnSpLocks/>
                <a:endCxn id="241" idx="3"/>
              </p:cNvCxnSpPr>
              <p:nvPr/>
            </p:nvCxnSpPr>
            <p:spPr bwMode="auto">
              <a:xfrm flipH="1">
                <a:off x="7728282" y="3920940"/>
                <a:ext cx="703234" cy="19692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241" name="Picture 2" descr="https://lh7-rt.googleusercontent.com/slidesz/AGV_vUfU39eUXGFEOi1KWw-Xqdd7J53505e8e0fcrjrWfQRI6v45TlcPcc1iH8pNHbLOcdkR0VlEVimxYUrBacc6rZYsjEfqsH8pIKNxgewnn0HfSGw8rUh2vlA6UKaVUpVP2zE2l8etocLlIzxBYHUL5Nw=s2048?key=J2SNyb2ktdNyqPAKa3e3D6Ha">
                <a:extLst>
                  <a:ext uri="{FF2B5EF4-FFF2-40B4-BE49-F238E27FC236}">
                    <a16:creationId xmlns:a16="http://schemas.microsoft.com/office/drawing/2014/main" id="{354105C4-DB2D-43A3-BFC1-CD4F05350E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4748" y="3712032"/>
                <a:ext cx="493534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0C0A5A90-3871-41E7-A3C1-51AECC1E678E}"/>
                </a:ext>
              </a:extLst>
            </p:cNvPr>
            <p:cNvGrpSpPr/>
            <p:nvPr/>
          </p:nvGrpSpPr>
          <p:grpSpPr>
            <a:xfrm>
              <a:off x="7068327" y="4148552"/>
              <a:ext cx="1146938" cy="461815"/>
              <a:chOff x="3146680" y="3173968"/>
              <a:chExt cx="1146938" cy="461815"/>
            </a:xfrm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11E5624A-D590-4BA3-9555-E5E22A149186}"/>
                  </a:ext>
                </a:extLst>
              </p:cNvPr>
              <p:cNvSpPr/>
              <p:nvPr/>
            </p:nvSpPr>
            <p:spPr bwMode="auto">
              <a:xfrm>
                <a:off x="3146680" y="3188723"/>
                <a:ext cx="713084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FF86EA6B-8388-4E37-8053-9BE4CB9648BF}"/>
                  </a:ext>
                </a:extLst>
              </p:cNvPr>
              <p:cNvSpPr txBox="1"/>
              <p:nvPr/>
            </p:nvSpPr>
            <p:spPr>
              <a:xfrm>
                <a:off x="3159389" y="3173968"/>
                <a:ext cx="68578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rgbClr val="0033CC"/>
                    </a:solidFill>
                  </a:rPr>
                  <a:t>xb</a:t>
                </a:r>
                <a:r>
                  <a:rPr lang="en-US" sz="2400" dirty="0">
                    <a:solidFill>
                      <a:srgbClr val="0033CC"/>
                    </a:solidFill>
                  </a:rPr>
                  <a:t>&gt;</a:t>
                </a:r>
              </a:p>
            </p:txBody>
          </p: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E72360AC-5E49-4C6E-B3F0-E9966A694FBA}"/>
                  </a:ext>
                </a:extLst>
              </p:cNvPr>
              <p:cNvCxnSpPr>
                <a:cxnSpLocks/>
                <a:endCxn id="234" idx="3"/>
              </p:cNvCxnSpPr>
              <p:nvPr/>
            </p:nvCxnSpPr>
            <p:spPr bwMode="auto">
              <a:xfrm flipH="1">
                <a:off x="3859764" y="3404876"/>
                <a:ext cx="433854" cy="1908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3B91043-69A5-4DC0-B1A1-9535E621BB14}"/>
              </a:ext>
            </a:extLst>
          </p:cNvPr>
          <p:cNvGrpSpPr/>
          <p:nvPr/>
        </p:nvGrpSpPr>
        <p:grpSpPr>
          <a:xfrm>
            <a:off x="7092020" y="3278716"/>
            <a:ext cx="2027986" cy="1452009"/>
            <a:chOff x="7068327" y="3263871"/>
            <a:chExt cx="2027986" cy="1452009"/>
          </a:xfrm>
        </p:grpSpPr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54032F74-201D-4100-9F25-589AD9E500D4}"/>
                </a:ext>
              </a:extLst>
            </p:cNvPr>
            <p:cNvGrpSpPr/>
            <p:nvPr/>
          </p:nvGrpSpPr>
          <p:grpSpPr>
            <a:xfrm>
              <a:off x="7234748" y="3263871"/>
              <a:ext cx="1861565" cy="1452009"/>
              <a:chOff x="7234748" y="3266862"/>
              <a:chExt cx="1861565" cy="1452009"/>
            </a:xfrm>
          </p:grpSpPr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19EC67EA-404A-4704-8C2F-BCAF1D8F5133}"/>
                  </a:ext>
                </a:extLst>
              </p:cNvPr>
              <p:cNvGrpSpPr/>
              <p:nvPr/>
            </p:nvGrpSpPr>
            <p:grpSpPr>
              <a:xfrm>
                <a:off x="7802766" y="3266862"/>
                <a:ext cx="1293547" cy="1452009"/>
                <a:chOff x="4147949" y="3374207"/>
                <a:chExt cx="1293547" cy="1452009"/>
              </a:xfrm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BB9DC2E9-0599-47DB-AD0C-4CEDA9ABA7E8}"/>
                    </a:ext>
                  </a:extLst>
                </p:cNvPr>
                <p:cNvSpPr/>
                <p:nvPr/>
              </p:nvSpPr>
              <p:spPr bwMode="auto">
                <a:xfrm>
                  <a:off x="4180114" y="3429958"/>
                  <a:ext cx="1261382" cy="1396258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0033CC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F66EB8C1-A70A-4124-819B-1A9886355129}"/>
                    </a:ext>
                  </a:extLst>
                </p:cNvPr>
                <p:cNvSpPr txBox="1"/>
                <p:nvPr/>
              </p:nvSpPr>
              <p:spPr>
                <a:xfrm>
                  <a:off x="4147949" y="3374207"/>
                  <a:ext cx="1232677" cy="461665"/>
                </a:xfrm>
                <a:prstGeom prst="rect">
                  <a:avLst/>
                </a:prstGeom>
                <a:noFill/>
                <a:ln>
                  <a:noFill/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err="1">
                      <a:solidFill>
                        <a:srgbClr val="0033CC"/>
                      </a:solidFill>
                    </a:rPr>
                    <a:t>fprintf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()</a:t>
                  </a:r>
                </a:p>
              </p:txBody>
            </p:sp>
            <p:sp>
              <p:nvSpPr>
                <p:cNvPr id="195" name="&quot;No&quot; Symbol 11">
                  <a:extLst>
                    <a:ext uri="{FF2B5EF4-FFF2-40B4-BE49-F238E27FC236}">
                      <a16:creationId xmlns:a16="http://schemas.microsoft.com/office/drawing/2014/main" id="{B34DAB7A-B680-4BDB-BB42-F17DBAC6CCA7}"/>
                    </a:ext>
                  </a:extLst>
                </p:cNvPr>
                <p:cNvSpPr/>
                <p:nvPr/>
              </p:nvSpPr>
              <p:spPr bwMode="auto">
                <a:xfrm>
                  <a:off x="5216465" y="3485786"/>
                  <a:ext cx="164161" cy="150665"/>
                </a:xfrm>
                <a:prstGeom prst="noSmoking">
                  <a:avLst>
                    <a:gd name="adj" fmla="val 13748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6E88CAC4-CE5F-4617-A2B0-757D1B5A2DA1}"/>
                    </a:ext>
                  </a:extLst>
                </p:cNvPr>
                <p:cNvSpPr/>
                <p:nvPr/>
              </p:nvSpPr>
              <p:spPr bwMode="auto">
                <a:xfrm>
                  <a:off x="4213319" y="3796036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B043D22D-77B3-4A90-B2A3-BC06574E8BE0}"/>
                    </a:ext>
                  </a:extLst>
                </p:cNvPr>
                <p:cNvSpPr/>
                <p:nvPr/>
              </p:nvSpPr>
              <p:spPr bwMode="auto">
                <a:xfrm>
                  <a:off x="4213319" y="4279933"/>
                  <a:ext cx="1167307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7CC83C72-8788-4731-A4FD-8C7CBB363158}"/>
                  </a:ext>
                </a:extLst>
              </p:cNvPr>
              <p:cNvSpPr/>
              <p:nvPr/>
            </p:nvSpPr>
            <p:spPr bwMode="auto">
              <a:xfrm>
                <a:off x="8207419" y="3697017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8755DFD-136A-4519-9F6D-79254447DCDE}"/>
                  </a:ext>
                </a:extLst>
              </p:cNvPr>
              <p:cNvSpPr/>
              <p:nvPr/>
            </p:nvSpPr>
            <p:spPr bwMode="auto">
              <a:xfrm>
                <a:off x="8216030" y="4168945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72D4CD7A-E1D3-4320-958E-162D2E7C5CFD}"/>
                  </a:ext>
                </a:extLst>
              </p:cNvPr>
              <p:cNvCxnSpPr>
                <a:cxnSpLocks/>
                <a:endCxn id="192" idx="3"/>
              </p:cNvCxnSpPr>
              <p:nvPr/>
            </p:nvCxnSpPr>
            <p:spPr bwMode="auto">
              <a:xfrm flipH="1">
                <a:off x="7728282" y="3920940"/>
                <a:ext cx="703234" cy="19692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192" name="Picture 2" descr="https://lh7-rt.googleusercontent.com/slidesz/AGV_vUfU39eUXGFEOi1KWw-Xqdd7J53505e8e0fcrjrWfQRI6v45TlcPcc1iH8pNHbLOcdkR0VlEVimxYUrBacc6rZYsjEfqsH8pIKNxgewnn0HfSGw8rUh2vlA6UKaVUpVP2zE2l8etocLlIzxBYHUL5Nw=s2048?key=J2SNyb2ktdNyqPAKa3e3D6Ha">
                <a:extLst>
                  <a:ext uri="{FF2B5EF4-FFF2-40B4-BE49-F238E27FC236}">
                    <a16:creationId xmlns:a16="http://schemas.microsoft.com/office/drawing/2014/main" id="{44FCEEEE-97C4-4E59-BBDB-6D58619966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4748" y="3712032"/>
                <a:ext cx="493534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9359AA1-A2AA-47A3-B931-4A478299BD5B}"/>
                </a:ext>
              </a:extLst>
            </p:cNvPr>
            <p:cNvGrpSpPr/>
            <p:nvPr/>
          </p:nvGrpSpPr>
          <p:grpSpPr>
            <a:xfrm>
              <a:off x="7068327" y="4148552"/>
              <a:ext cx="1146938" cy="461815"/>
              <a:chOff x="3146680" y="3173968"/>
              <a:chExt cx="1146938" cy="461815"/>
            </a:xfrm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2148900-1000-420E-9F88-2B4B5C5D30F0}"/>
                  </a:ext>
                </a:extLst>
              </p:cNvPr>
              <p:cNvSpPr/>
              <p:nvPr/>
            </p:nvSpPr>
            <p:spPr bwMode="auto">
              <a:xfrm>
                <a:off x="3146680" y="3188723"/>
                <a:ext cx="713084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E33A81B7-9E8A-4D8C-BE57-069B7969560C}"/>
                  </a:ext>
                </a:extLst>
              </p:cNvPr>
              <p:cNvSpPr txBox="1"/>
              <p:nvPr/>
            </p:nvSpPr>
            <p:spPr>
              <a:xfrm>
                <a:off x="3159389" y="3173968"/>
                <a:ext cx="685783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rgbClr val="0033CC"/>
                    </a:solidFill>
                  </a:rPr>
                  <a:t>xs</a:t>
                </a:r>
                <a:r>
                  <a:rPr lang="en-US" sz="2400" dirty="0">
                    <a:solidFill>
                      <a:srgbClr val="0033CC"/>
                    </a:solidFill>
                  </a:rPr>
                  <a:t>&gt;</a:t>
                </a:r>
              </a:p>
            </p:txBody>
          </p:sp>
          <p:cxnSp>
            <p:nvCxnSpPr>
              <p:cNvPr id="187" name="Straight Arrow Connector 186">
                <a:extLst>
                  <a:ext uri="{FF2B5EF4-FFF2-40B4-BE49-F238E27FC236}">
                    <a16:creationId xmlns:a16="http://schemas.microsoft.com/office/drawing/2014/main" id="{50C8D83A-3775-454C-9D85-9BA63FCDB530}"/>
                  </a:ext>
                </a:extLst>
              </p:cNvPr>
              <p:cNvCxnSpPr>
                <a:cxnSpLocks/>
                <a:endCxn id="185" idx="3"/>
              </p:cNvCxnSpPr>
              <p:nvPr/>
            </p:nvCxnSpPr>
            <p:spPr bwMode="auto">
              <a:xfrm flipH="1">
                <a:off x="3859764" y="3404876"/>
                <a:ext cx="433854" cy="1908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A30D83C-E659-4BCC-B186-749083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Analyse Code (VP Diagram)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FF730C-8C57-438A-85AF-033EAAA299B8}"/>
              </a:ext>
            </a:extLst>
          </p:cNvPr>
          <p:cNvSpPr txBox="1"/>
          <p:nvPr/>
        </p:nvSpPr>
        <p:spPr>
          <a:xfrm>
            <a:off x="6209488" y="5503282"/>
            <a:ext cx="1473812" cy="461620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cMean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CA8FFB4-F96E-4697-A78B-7040B23D17CE}"/>
              </a:ext>
            </a:extLst>
          </p:cNvPr>
          <p:cNvGrpSpPr/>
          <p:nvPr/>
        </p:nvGrpSpPr>
        <p:grpSpPr>
          <a:xfrm>
            <a:off x="4710822" y="1401595"/>
            <a:ext cx="1338813" cy="3423575"/>
            <a:chOff x="5039712" y="1440344"/>
            <a:chExt cx="1338813" cy="342357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57457F4-38D6-4B03-BF95-181412C1C810}"/>
                </a:ext>
              </a:extLst>
            </p:cNvPr>
            <p:cNvGrpSpPr/>
            <p:nvPr/>
          </p:nvGrpSpPr>
          <p:grpSpPr>
            <a:xfrm>
              <a:off x="5039712" y="3174608"/>
              <a:ext cx="1304081" cy="820744"/>
              <a:chOff x="-1539431" y="2559732"/>
              <a:chExt cx="1304081" cy="820744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057A14F-6D50-410D-9C73-658C76B3C777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09FF55F-600A-4881-BB7C-ADA8120AEB65}"/>
                  </a:ext>
                </a:extLst>
              </p:cNvPr>
              <p:cNvSpPr/>
              <p:nvPr/>
            </p:nvSpPr>
            <p:spPr>
              <a:xfrm>
                <a:off x="-1056671" y="2559732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x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645067F-4F90-4B65-9EBA-E97A797646F8}"/>
                </a:ext>
              </a:extLst>
            </p:cNvPr>
            <p:cNvGrpSpPr/>
            <p:nvPr/>
          </p:nvGrpSpPr>
          <p:grpSpPr>
            <a:xfrm>
              <a:off x="5046460" y="4043175"/>
              <a:ext cx="1304081" cy="820744"/>
              <a:chOff x="-1539431" y="2559732"/>
              <a:chExt cx="1304081" cy="820744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A696849-AFF3-42CE-92F7-462948F4BABE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D2F8034-3D17-4894-B582-8AC9B5B69246}"/>
                  </a:ext>
                </a:extLst>
              </p:cNvPr>
              <p:cNvSpPr/>
              <p:nvPr/>
            </p:nvSpPr>
            <p:spPr>
              <a:xfrm>
                <a:off x="-1056671" y="2559732"/>
                <a:ext cx="338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FC76956-D69C-4789-9323-1BAF80EFF1D2}"/>
                </a:ext>
              </a:extLst>
            </p:cNvPr>
            <p:cNvGrpSpPr/>
            <p:nvPr/>
          </p:nvGrpSpPr>
          <p:grpSpPr>
            <a:xfrm>
              <a:off x="5057078" y="1440344"/>
              <a:ext cx="1304081" cy="820744"/>
              <a:chOff x="-1539431" y="2559732"/>
              <a:chExt cx="1304081" cy="820744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B4B275B-EE2F-4DFF-B7F8-C7F65E6F17D0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EE6F498-256E-4AC0-948B-50D753A070F2}"/>
                  </a:ext>
                </a:extLst>
              </p:cNvPr>
              <p:cNvSpPr/>
              <p:nvPr/>
            </p:nvSpPr>
            <p:spPr>
              <a:xfrm>
                <a:off x="-1116783" y="2559732"/>
                <a:ext cx="4587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xs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55885A0-7A1A-42FD-9815-B951BA90A05E}"/>
                </a:ext>
              </a:extLst>
            </p:cNvPr>
            <p:cNvGrpSpPr/>
            <p:nvPr/>
          </p:nvGrpSpPr>
          <p:grpSpPr>
            <a:xfrm>
              <a:off x="5074444" y="2279504"/>
              <a:ext cx="1304081" cy="820744"/>
              <a:chOff x="-1539431" y="2559732"/>
              <a:chExt cx="1304081" cy="820744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F64A7D9-F1C4-4C42-8E02-9CBE9358C212}"/>
                  </a:ext>
                </a:extLst>
              </p:cNvPr>
              <p:cNvSpPr/>
              <p:nvPr/>
            </p:nvSpPr>
            <p:spPr bwMode="auto">
              <a:xfrm>
                <a:off x="-1539431" y="2944496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29D46ED-6174-4D9E-8ED5-99AF9412F8C2}"/>
                  </a:ext>
                </a:extLst>
              </p:cNvPr>
              <p:cNvSpPr/>
              <p:nvPr/>
            </p:nvSpPr>
            <p:spPr>
              <a:xfrm>
                <a:off x="-1133615" y="2559732"/>
                <a:ext cx="4924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</a:rPr>
                  <a:t>xb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F4DCC383-FE66-4A50-ACEE-78E4E185CC6C}"/>
              </a:ext>
            </a:extLst>
          </p:cNvPr>
          <p:cNvSpPr txBox="1"/>
          <p:nvPr/>
        </p:nvSpPr>
        <p:spPr>
          <a:xfrm>
            <a:off x="5459491" y="5989487"/>
            <a:ext cx="75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xs</a:t>
            </a:r>
            <a:r>
              <a:rPr lang="en-US" dirty="0">
                <a:solidFill>
                  <a:schemeClr val="tx2"/>
                </a:solidFill>
              </a:rPr>
              <a:t>&gt;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FED71D-B495-4A84-BF42-0EDB764635D8}"/>
              </a:ext>
            </a:extLst>
          </p:cNvPr>
          <p:cNvSpPr txBox="1"/>
          <p:nvPr/>
        </p:nvSpPr>
        <p:spPr>
          <a:xfrm>
            <a:off x="4643323" y="959816"/>
            <a:ext cx="1473813" cy="4154984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2D4E0A08-34AB-4DFA-871F-96E7EA72F539}"/>
              </a:ext>
            </a:extLst>
          </p:cNvPr>
          <p:cNvSpPr/>
          <p:nvPr/>
        </p:nvSpPr>
        <p:spPr bwMode="auto">
          <a:xfrm rot="5400000">
            <a:off x="3020880" y="2415200"/>
            <a:ext cx="297267" cy="542802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77B80045-6381-48AA-A615-8C30F71ED730}"/>
              </a:ext>
            </a:extLst>
          </p:cNvPr>
          <p:cNvSpPr/>
          <p:nvPr/>
        </p:nvSpPr>
        <p:spPr bwMode="auto">
          <a:xfrm rot="5400000" flipV="1">
            <a:off x="501772" y="2870886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1D489DFC-0B9D-42EC-B2CD-2BE5622C9F3F}"/>
              </a:ext>
            </a:extLst>
          </p:cNvPr>
          <p:cNvSpPr/>
          <p:nvPr/>
        </p:nvSpPr>
        <p:spPr bwMode="auto">
          <a:xfrm rot="5400000" flipV="1">
            <a:off x="487181" y="331919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39C43E38-5831-4360-9D13-C0149B9D769D}"/>
              </a:ext>
            </a:extLst>
          </p:cNvPr>
          <p:cNvSpPr/>
          <p:nvPr/>
        </p:nvSpPr>
        <p:spPr bwMode="auto">
          <a:xfrm rot="5400000" flipV="1">
            <a:off x="487182" y="3517160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7BC9CF2E-5BF8-4FE7-AEB9-FD747D7AAA63}"/>
              </a:ext>
            </a:extLst>
          </p:cNvPr>
          <p:cNvSpPr/>
          <p:nvPr/>
        </p:nvSpPr>
        <p:spPr bwMode="auto">
          <a:xfrm rot="5400000" flipV="1">
            <a:off x="487181" y="2614797"/>
            <a:ext cx="297267" cy="542801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CCD28FA-ED80-49F0-B101-4586D003F833}"/>
              </a:ext>
            </a:extLst>
          </p:cNvPr>
          <p:cNvSpPr txBox="1"/>
          <p:nvPr/>
        </p:nvSpPr>
        <p:spPr>
          <a:xfrm>
            <a:off x="4910641" y="4371984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0.25e0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38AF5F-D1BD-4142-B956-DEDDF4EED6A6}"/>
              </a:ext>
            </a:extLst>
          </p:cNvPr>
          <p:cNvSpPr txBox="1"/>
          <p:nvPr/>
        </p:nvSpPr>
        <p:spPr>
          <a:xfrm>
            <a:off x="5459490" y="6461158"/>
            <a:ext cx="318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y(1.50000)=0.25000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616F0BE-747C-4AC8-95C5-FE856ECCD94B}"/>
              </a:ext>
            </a:extLst>
          </p:cNvPr>
          <p:cNvSpPr txBox="1"/>
          <p:nvPr/>
        </p:nvSpPr>
        <p:spPr>
          <a:xfrm>
            <a:off x="4660686" y="5507175"/>
            <a:ext cx="1473812" cy="461665"/>
          </a:xfrm>
          <a:prstGeom prst="rect">
            <a:avLst/>
          </a:prstGeom>
          <a:noFill/>
          <a:ln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33CC"/>
                </a:solidFill>
              </a:rPr>
              <a:t>equ</a:t>
            </a:r>
            <a:r>
              <a:rPr lang="en-US" sz="2400" dirty="0">
                <a:solidFill>
                  <a:srgbClr val="0033CC"/>
                </a:solidFill>
              </a:rPr>
              <a:t>()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0BB89100-B290-4568-9C9A-2871221C7904}"/>
              </a:ext>
            </a:extLst>
          </p:cNvPr>
          <p:cNvSpPr/>
          <p:nvPr/>
        </p:nvSpPr>
        <p:spPr bwMode="auto">
          <a:xfrm rot="5400000" flipV="1">
            <a:off x="501772" y="3096067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F4BA736-4C76-42EA-9383-908F27AEDFE2}"/>
              </a:ext>
            </a:extLst>
          </p:cNvPr>
          <p:cNvSpPr txBox="1"/>
          <p:nvPr/>
        </p:nvSpPr>
        <p:spPr>
          <a:xfrm>
            <a:off x="5459490" y="6209133"/>
            <a:ext cx="83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xb</a:t>
            </a:r>
            <a:r>
              <a:rPr lang="en-US" dirty="0">
                <a:solidFill>
                  <a:schemeClr val="tx2"/>
                </a:solidFill>
              </a:rPr>
              <a:t>&gt;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BB15B4-23D2-4E0C-A682-AA649AB222A0}"/>
              </a:ext>
            </a:extLst>
          </p:cNvPr>
          <p:cNvSpPr txBox="1"/>
          <p:nvPr/>
        </p:nvSpPr>
        <p:spPr>
          <a:xfrm>
            <a:off x="4854344" y="1771479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4ECD013-8C66-4C5A-BFC7-FC4054D19525}"/>
              </a:ext>
            </a:extLst>
          </p:cNvPr>
          <p:cNvSpPr txBox="1"/>
          <p:nvPr/>
        </p:nvSpPr>
        <p:spPr>
          <a:xfrm>
            <a:off x="4815082" y="2615396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0.200e1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7A6D3D1-66AC-4C78-BD62-B16991DB0576}"/>
              </a:ext>
            </a:extLst>
          </p:cNvPr>
          <p:cNvSpPr txBox="1"/>
          <p:nvPr/>
        </p:nvSpPr>
        <p:spPr>
          <a:xfrm>
            <a:off x="4835129" y="3500182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0.150e1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51BA612E-B217-466A-A6F4-907655F62B60}"/>
              </a:ext>
            </a:extLst>
          </p:cNvPr>
          <p:cNvSpPr/>
          <p:nvPr/>
        </p:nvSpPr>
        <p:spPr bwMode="auto">
          <a:xfrm rot="5400000" flipV="1">
            <a:off x="183521" y="3957128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AB7C7415-F846-4A19-AE34-461ABA3C4F23}"/>
              </a:ext>
            </a:extLst>
          </p:cNvPr>
          <p:cNvSpPr/>
          <p:nvPr/>
        </p:nvSpPr>
        <p:spPr bwMode="auto">
          <a:xfrm rot="5400000" flipV="1">
            <a:off x="108177" y="4376301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C0B7B8-53C4-4D17-A413-FADEAF85646C}"/>
              </a:ext>
            </a:extLst>
          </p:cNvPr>
          <p:cNvGrpSpPr/>
          <p:nvPr/>
        </p:nvGrpSpPr>
        <p:grpSpPr>
          <a:xfrm>
            <a:off x="6035522" y="960703"/>
            <a:ext cx="2180508" cy="2308324"/>
            <a:chOff x="6035522" y="960703"/>
            <a:chExt cx="2180508" cy="230832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3B5A658-A7F0-47B7-9383-0F4535B1215C}"/>
                </a:ext>
              </a:extLst>
            </p:cNvPr>
            <p:cNvSpPr txBox="1"/>
            <p:nvPr/>
          </p:nvSpPr>
          <p:spPr>
            <a:xfrm>
              <a:off x="6742218" y="960703"/>
              <a:ext cx="1473812" cy="2308324"/>
            </a:xfrm>
            <a:prstGeom prst="rect">
              <a:avLst/>
            </a:prstGeom>
            <a:noFill/>
            <a:ln>
              <a:solidFill>
                <a:srgbClr val="0033CC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33CC"/>
                  </a:solidFill>
                </a:rPr>
                <a:t>getXsXb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  <a:p>
              <a:pPr algn="ctr"/>
              <a:endParaRPr lang="en-US" sz="2400" dirty="0">
                <a:solidFill>
                  <a:srgbClr val="0033CC"/>
                </a:solidFill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A2C8839-1D10-460C-A228-1545BCE090B1}"/>
                </a:ext>
              </a:extLst>
            </p:cNvPr>
            <p:cNvGrpSpPr/>
            <p:nvPr/>
          </p:nvGrpSpPr>
          <p:grpSpPr>
            <a:xfrm>
              <a:off x="6820648" y="1358526"/>
              <a:ext cx="1304081" cy="869966"/>
              <a:chOff x="7588093" y="2983889"/>
              <a:chExt cx="1304081" cy="869966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B2E58615-A2B0-4987-BEAB-064630903416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BA0AB62-3878-4F6B-A33E-D2EF3FA5F09C}"/>
                  </a:ext>
                </a:extLst>
              </p:cNvPr>
              <p:cNvSpPr/>
              <p:nvPr/>
            </p:nvSpPr>
            <p:spPr>
              <a:xfrm>
                <a:off x="8078838" y="2983889"/>
                <a:ext cx="3048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s</a:t>
                </a: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A140F397-D611-4331-BE71-44494A31D6A3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4CF050F-5068-4DDA-9A9F-B9492451FF06}"/>
                </a:ext>
              </a:extLst>
            </p:cNvPr>
            <p:cNvGrpSpPr/>
            <p:nvPr/>
          </p:nvGrpSpPr>
          <p:grpSpPr>
            <a:xfrm>
              <a:off x="6827083" y="2178497"/>
              <a:ext cx="1304081" cy="869966"/>
              <a:chOff x="7588093" y="2983889"/>
              <a:chExt cx="1304081" cy="869966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B664D5C5-401F-4472-8B4D-651DBEB0A630}"/>
                  </a:ext>
                </a:extLst>
              </p:cNvPr>
              <p:cNvSpPr/>
              <p:nvPr/>
            </p:nvSpPr>
            <p:spPr bwMode="auto">
              <a:xfrm>
                <a:off x="7588093" y="3403392"/>
                <a:ext cx="1304081" cy="435980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70947EA0-7D2A-4E5B-98DB-5F39A6B1C4EB}"/>
                  </a:ext>
                </a:extLst>
              </p:cNvPr>
              <p:cNvSpPr/>
              <p:nvPr/>
            </p:nvSpPr>
            <p:spPr>
              <a:xfrm>
                <a:off x="8062007" y="2983889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b</a:t>
                </a: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0BB6AC2-FC47-4095-BD06-509840E43F6D}"/>
                  </a:ext>
                </a:extLst>
              </p:cNvPr>
              <p:cNvSpPr/>
              <p:nvPr/>
            </p:nvSpPr>
            <p:spPr bwMode="auto">
              <a:xfrm>
                <a:off x="7992153" y="3417875"/>
                <a:ext cx="486309" cy="435980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D80CF4F-3915-4440-BE81-662D589594A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045166" y="1994964"/>
              <a:ext cx="1304756" cy="1178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93FB4953-8CBB-4EA9-B238-040B95187C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035522" y="2842160"/>
              <a:ext cx="1399283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3" name="Arrow: Down 102">
            <a:extLst>
              <a:ext uri="{FF2B5EF4-FFF2-40B4-BE49-F238E27FC236}">
                <a16:creationId xmlns:a16="http://schemas.microsoft.com/office/drawing/2014/main" id="{B29FD7AB-2491-4AF7-BB4F-C929A8892960}"/>
              </a:ext>
            </a:extLst>
          </p:cNvPr>
          <p:cNvSpPr/>
          <p:nvPr/>
        </p:nvSpPr>
        <p:spPr bwMode="auto">
          <a:xfrm rot="5400000" flipV="1">
            <a:off x="472591" y="4586639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4" name="Arrow: Down 103">
            <a:extLst>
              <a:ext uri="{FF2B5EF4-FFF2-40B4-BE49-F238E27FC236}">
                <a16:creationId xmlns:a16="http://schemas.microsoft.com/office/drawing/2014/main" id="{86894CF8-21D8-4404-AD06-5CDDB9207727}"/>
              </a:ext>
            </a:extLst>
          </p:cNvPr>
          <p:cNvSpPr/>
          <p:nvPr/>
        </p:nvSpPr>
        <p:spPr bwMode="auto">
          <a:xfrm rot="5400000" flipV="1">
            <a:off x="472592" y="481825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E7B51C25-F724-4751-9246-70404531105F}"/>
              </a:ext>
            </a:extLst>
          </p:cNvPr>
          <p:cNvSpPr/>
          <p:nvPr/>
        </p:nvSpPr>
        <p:spPr bwMode="auto">
          <a:xfrm rot="5400000" flipV="1">
            <a:off x="472592" y="5047995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6" name="Arrow: Down 105">
            <a:extLst>
              <a:ext uri="{FF2B5EF4-FFF2-40B4-BE49-F238E27FC236}">
                <a16:creationId xmlns:a16="http://schemas.microsoft.com/office/drawing/2014/main" id="{1AF977B7-F88D-4335-A712-027D23771AFE}"/>
              </a:ext>
            </a:extLst>
          </p:cNvPr>
          <p:cNvSpPr/>
          <p:nvPr/>
        </p:nvSpPr>
        <p:spPr bwMode="auto">
          <a:xfrm rot="5400000" flipV="1">
            <a:off x="472594" y="5258333"/>
            <a:ext cx="297267" cy="513620"/>
          </a:xfrm>
          <a:prstGeom prst="downArrow">
            <a:avLst>
              <a:gd name="adj1" fmla="val 50000"/>
              <a:gd name="adj2" fmla="val 86586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6907961-5167-4D0E-A366-3C7D8AA083A9}"/>
              </a:ext>
            </a:extLst>
          </p:cNvPr>
          <p:cNvSpPr txBox="1"/>
          <p:nvPr/>
        </p:nvSpPr>
        <p:spPr>
          <a:xfrm>
            <a:off x="5863073" y="5978432"/>
            <a:ext cx="25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D7CF0FF-8479-4A9E-AAEA-EDFC768D810A}"/>
              </a:ext>
            </a:extLst>
          </p:cNvPr>
          <p:cNvSpPr txBox="1"/>
          <p:nvPr/>
        </p:nvSpPr>
        <p:spPr>
          <a:xfrm>
            <a:off x="5876130" y="6209133"/>
            <a:ext cx="25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</a:t>
            </a:r>
            <a:endParaRPr lang="en-IN" b="1" dirty="0">
              <a:solidFill>
                <a:srgbClr val="FF0000"/>
              </a:solidFill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6424707-31E5-4BC2-A4F7-54CA6F7BB9E8}"/>
              </a:ext>
            </a:extLst>
          </p:cNvPr>
          <p:cNvGrpSpPr/>
          <p:nvPr/>
        </p:nvGrpSpPr>
        <p:grpSpPr>
          <a:xfrm>
            <a:off x="6373356" y="2006751"/>
            <a:ext cx="2668168" cy="3169250"/>
            <a:chOff x="6373356" y="2006751"/>
            <a:chExt cx="2668168" cy="316925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7D9CCCD-6E5F-42ED-9773-0A713199BEF9}"/>
                </a:ext>
              </a:extLst>
            </p:cNvPr>
            <p:cNvGrpSpPr/>
            <p:nvPr/>
          </p:nvGrpSpPr>
          <p:grpSpPr>
            <a:xfrm>
              <a:off x="6373356" y="2006751"/>
              <a:ext cx="2146261" cy="3169250"/>
              <a:chOff x="6373356" y="2006751"/>
              <a:chExt cx="2146261" cy="316925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3D8B9D3-6B5D-7B01-F405-10E9AD1D2BEA}"/>
                  </a:ext>
                </a:extLst>
              </p:cNvPr>
              <p:cNvGrpSpPr/>
              <p:nvPr/>
            </p:nvGrpSpPr>
            <p:grpSpPr>
              <a:xfrm>
                <a:off x="6373356" y="2006751"/>
                <a:ext cx="1392159" cy="3169250"/>
                <a:chOff x="6373356" y="2006751"/>
                <a:chExt cx="1392159" cy="316925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2A9A3534-8296-2783-78DD-CAD6C43B9CB5}"/>
                    </a:ext>
                  </a:extLst>
                </p:cNvPr>
                <p:cNvGrpSpPr/>
                <p:nvPr/>
              </p:nvGrpSpPr>
              <p:grpSpPr>
                <a:xfrm>
                  <a:off x="6373356" y="3268442"/>
                  <a:ext cx="1392159" cy="1907559"/>
                  <a:chOff x="1779948" y="3365683"/>
                  <a:chExt cx="1392159" cy="1907559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3CD41EEA-F80D-29A8-A6B7-5D34BBD42604}"/>
                      </a:ext>
                    </a:extLst>
                  </p:cNvPr>
                  <p:cNvSpPr txBox="1"/>
                  <p:nvPr/>
                </p:nvSpPr>
                <p:spPr>
                  <a:xfrm>
                    <a:off x="1880285" y="3365683"/>
                    <a:ext cx="1187769" cy="461665"/>
                  </a:xfrm>
                  <a:prstGeom prst="rect">
                    <a:avLst/>
                  </a:prstGeom>
                  <a:noFill/>
                  <a:ln>
                    <a:noFill/>
                    <a:prstDash val="sysDash"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err="1">
                        <a:solidFill>
                          <a:srgbClr val="0033CC"/>
                        </a:solidFill>
                      </a:rPr>
                      <a:t>fscanf</a:t>
                    </a:r>
                    <a:r>
                      <a:rPr lang="en-US" sz="2400" dirty="0">
                        <a:solidFill>
                          <a:srgbClr val="0033CC"/>
                        </a:solidFill>
                      </a:rPr>
                      <a:t>()</a:t>
                    </a:r>
                  </a:p>
                </p:txBody>
              </p:sp>
              <p:cxnSp>
                <p:nvCxnSpPr>
                  <p:cNvPr id="47" name="Straight Arrow Connector 46">
                    <a:extLst>
                      <a:ext uri="{FF2B5EF4-FFF2-40B4-BE49-F238E27FC236}">
                        <a16:creationId xmlns:a16="http://schemas.microsoft.com/office/drawing/2014/main" id="{CBFC19B1-4918-57ED-7B37-F71AF082E2BF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1779948" y="4942221"/>
                    <a:ext cx="518189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762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3EFB0E4D-693C-DEF8-21CF-7C0E2096EC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2111" y="3776746"/>
                    <a:ext cx="1167307" cy="435980"/>
                  </a:xfrm>
                  <a:prstGeom prst="rect">
                    <a:avLst/>
                  </a:prstGeom>
                  <a:solidFill>
                    <a:srgbClr val="F5F5F5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C9994158-1CD4-E87E-3319-EF21EB9674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2111" y="4260643"/>
                    <a:ext cx="1167307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52778184-0714-4D0A-FDD1-3DEF7EA976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2111" y="4744540"/>
                    <a:ext cx="1167307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5AA995C1-0134-952B-3C89-66FC7CE40BC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92609" y="4736390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8" name="&quot;No&quot; Symbol 11">
                    <a:extLst>
                      <a:ext uri="{FF2B5EF4-FFF2-40B4-BE49-F238E27FC236}">
                        <a16:creationId xmlns:a16="http://schemas.microsoft.com/office/drawing/2014/main" id="{7D5543BE-4435-F8A0-3985-18D1623D3E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61664" y="3504519"/>
                    <a:ext cx="164161" cy="150665"/>
                  </a:xfrm>
                  <a:prstGeom prst="noSmoking">
                    <a:avLst>
                      <a:gd name="adj" fmla="val 13748"/>
                    </a:avLst>
                  </a:prstGeom>
                  <a:solidFill>
                    <a:srgbClr val="FF0000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" name="Rectangle 58">
                    <a:extLst>
                      <a:ext uri="{FF2B5EF4-FFF2-40B4-BE49-F238E27FC236}">
                        <a16:creationId xmlns:a16="http://schemas.microsoft.com/office/drawing/2014/main" id="{CAB678FC-CD44-1056-A074-2EE7673E58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0725" y="3429958"/>
                    <a:ext cx="1261382" cy="1843284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rgbClr val="0033CC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5" name="Straight Arrow Connector 4">
                  <a:extLst>
                    <a:ext uri="{FF2B5EF4-FFF2-40B4-BE49-F238E27FC236}">
                      <a16:creationId xmlns:a16="http://schemas.microsoft.com/office/drawing/2014/main" id="{3BBD69DE-6817-0081-55C6-768D8CDD2FB7}"/>
                    </a:ext>
                  </a:extLst>
                </p:cNvPr>
                <p:cNvCxnSpPr/>
                <p:nvPr/>
              </p:nvCxnSpPr>
              <p:spPr bwMode="auto">
                <a:xfrm flipV="1">
                  <a:off x="6373356" y="2006751"/>
                  <a:ext cx="0" cy="2871341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AA0D66F2-A74E-4711-9072-D34F213F435D}"/>
                  </a:ext>
                </a:extLst>
              </p:cNvPr>
              <p:cNvSpPr/>
              <p:nvPr/>
            </p:nvSpPr>
            <p:spPr bwMode="auto">
              <a:xfrm>
                <a:off x="6884801" y="3687514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F03C7568-2E93-4C86-9AC5-7D17CCF27F65}"/>
                  </a:ext>
                </a:extLst>
              </p:cNvPr>
              <p:cNvSpPr/>
              <p:nvPr/>
            </p:nvSpPr>
            <p:spPr bwMode="auto">
              <a:xfrm>
                <a:off x="6896005" y="4176233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829B5A8E-FA0F-4300-A72A-BE567E9A76FA}"/>
                  </a:ext>
                </a:extLst>
              </p:cNvPr>
              <p:cNvCxnSpPr/>
              <p:nvPr/>
            </p:nvCxnSpPr>
            <p:spPr bwMode="auto">
              <a:xfrm>
                <a:off x="7211433" y="3921023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BF2AFD2C-525D-4B53-A266-19AE704620CC}"/>
                  </a:ext>
                </a:extLst>
              </p:cNvPr>
              <p:cNvSpPr txBox="1"/>
              <p:nvPr/>
            </p:nvSpPr>
            <p:spPr>
              <a:xfrm>
                <a:off x="7855059" y="3612850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F0BF5F9-49CC-4834-984C-5B368FFD877B}"/>
                </a:ext>
              </a:extLst>
            </p:cNvPr>
            <p:cNvGrpSpPr/>
            <p:nvPr/>
          </p:nvGrpSpPr>
          <p:grpSpPr>
            <a:xfrm>
              <a:off x="7853207" y="4168043"/>
              <a:ext cx="1188317" cy="461815"/>
              <a:chOff x="2698211" y="4883499"/>
              <a:chExt cx="1188317" cy="461815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6B3F028D-6DB6-4D83-817F-92D50010A3EB}"/>
                  </a:ext>
                </a:extLst>
              </p:cNvPr>
              <p:cNvSpPr/>
              <p:nvPr/>
            </p:nvSpPr>
            <p:spPr bwMode="auto">
              <a:xfrm>
                <a:off x="2713389" y="4883499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F160138-7F2E-49FC-A52B-D3F2F9E79BB4}"/>
                  </a:ext>
                </a:extLst>
              </p:cNvPr>
              <p:cNvSpPr txBox="1"/>
              <p:nvPr/>
            </p:nvSpPr>
            <p:spPr>
              <a:xfrm>
                <a:off x="2698211" y="4883499"/>
                <a:ext cx="1173139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</a:rPr>
                  <a:t>lf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</p:grp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F6AAED66-EFC8-441A-89E5-32B2DF1EF711}"/>
                </a:ext>
              </a:extLst>
            </p:cNvPr>
            <p:cNvCxnSpPr>
              <a:cxnSpLocks/>
              <a:stCxn id="116" idx="6"/>
              <a:endCxn id="128" idx="1"/>
            </p:cNvCxnSpPr>
            <p:nvPr/>
          </p:nvCxnSpPr>
          <p:spPr bwMode="auto">
            <a:xfrm>
              <a:off x="7384744" y="4394294"/>
              <a:ext cx="468463" cy="46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19947AF-7B85-40D2-A449-2A86F2297AA0}"/>
              </a:ext>
            </a:extLst>
          </p:cNvPr>
          <p:cNvGrpSpPr/>
          <p:nvPr/>
        </p:nvGrpSpPr>
        <p:grpSpPr>
          <a:xfrm>
            <a:off x="6370396" y="2886197"/>
            <a:ext cx="2668168" cy="2287402"/>
            <a:chOff x="6373356" y="2888599"/>
            <a:chExt cx="2668168" cy="2287402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443FA1E2-F519-43FE-9F14-58BBB663DAF6}"/>
                </a:ext>
              </a:extLst>
            </p:cNvPr>
            <p:cNvGrpSpPr/>
            <p:nvPr/>
          </p:nvGrpSpPr>
          <p:grpSpPr>
            <a:xfrm>
              <a:off x="6373356" y="2888599"/>
              <a:ext cx="2146261" cy="2287402"/>
              <a:chOff x="6373356" y="2888599"/>
              <a:chExt cx="2146261" cy="2287402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651AC912-86F4-4009-81E5-19ED6A4A4F4E}"/>
                  </a:ext>
                </a:extLst>
              </p:cNvPr>
              <p:cNvGrpSpPr/>
              <p:nvPr/>
            </p:nvGrpSpPr>
            <p:grpSpPr>
              <a:xfrm>
                <a:off x="6373356" y="2888599"/>
                <a:ext cx="1392159" cy="2287402"/>
                <a:chOff x="6373356" y="2888599"/>
                <a:chExt cx="1392159" cy="2287402"/>
              </a:xfrm>
            </p:grpSpPr>
            <p:grpSp>
              <p:nvGrpSpPr>
                <p:cNvPr id="169" name="Group 168">
                  <a:extLst>
                    <a:ext uri="{FF2B5EF4-FFF2-40B4-BE49-F238E27FC236}">
                      <a16:creationId xmlns:a16="http://schemas.microsoft.com/office/drawing/2014/main" id="{D4D73615-9E9B-46A3-B2F7-9039BE25348F}"/>
                    </a:ext>
                  </a:extLst>
                </p:cNvPr>
                <p:cNvGrpSpPr/>
                <p:nvPr/>
              </p:nvGrpSpPr>
              <p:grpSpPr>
                <a:xfrm>
                  <a:off x="6373356" y="3268442"/>
                  <a:ext cx="1392159" cy="1907559"/>
                  <a:chOff x="1779948" y="3365683"/>
                  <a:chExt cx="1392159" cy="1907559"/>
                </a:xfrm>
              </p:grpSpPr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6A1F06B6-F6DA-461D-B58D-2CB7B4F5DC01}"/>
                      </a:ext>
                    </a:extLst>
                  </p:cNvPr>
                  <p:cNvSpPr txBox="1"/>
                  <p:nvPr/>
                </p:nvSpPr>
                <p:spPr>
                  <a:xfrm>
                    <a:off x="1880285" y="3365683"/>
                    <a:ext cx="1187769" cy="461665"/>
                  </a:xfrm>
                  <a:prstGeom prst="rect">
                    <a:avLst/>
                  </a:prstGeom>
                  <a:noFill/>
                  <a:ln>
                    <a:noFill/>
                    <a:prstDash val="sysDash"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err="1">
                        <a:solidFill>
                          <a:srgbClr val="0033CC"/>
                        </a:solidFill>
                      </a:rPr>
                      <a:t>fscanf</a:t>
                    </a:r>
                    <a:r>
                      <a:rPr lang="en-US" sz="2400" dirty="0">
                        <a:solidFill>
                          <a:srgbClr val="0033CC"/>
                        </a:solidFill>
                      </a:rPr>
                      <a:t>()</a:t>
                    </a:r>
                  </a:p>
                </p:txBody>
              </p:sp>
              <p:cxnSp>
                <p:nvCxnSpPr>
                  <p:cNvPr id="172" name="Straight Arrow Connector 171">
                    <a:extLst>
                      <a:ext uri="{FF2B5EF4-FFF2-40B4-BE49-F238E27FC236}">
                        <a16:creationId xmlns:a16="http://schemas.microsoft.com/office/drawing/2014/main" id="{E93366DF-3B55-4F58-8901-606DCAAF2275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1779948" y="4942221"/>
                    <a:ext cx="518189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7620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C989618F-6377-4780-AB9B-DB28B546F7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2111" y="3776746"/>
                    <a:ext cx="1167307" cy="435980"/>
                  </a:xfrm>
                  <a:prstGeom prst="rect">
                    <a:avLst/>
                  </a:prstGeom>
                  <a:solidFill>
                    <a:srgbClr val="F5F5F5"/>
                  </a:solidFill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CEA13C48-5B26-4C97-9017-A4C9A2AC87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2111" y="4260643"/>
                    <a:ext cx="1167307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2A7FEF50-DA60-4A2E-81B6-A443249F4F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2111" y="4744540"/>
                    <a:ext cx="1167307" cy="435980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6" name="Oval 175">
                    <a:extLst>
                      <a:ext uri="{FF2B5EF4-FFF2-40B4-BE49-F238E27FC236}">
                        <a16:creationId xmlns:a16="http://schemas.microsoft.com/office/drawing/2014/main" id="{8BC5DF8D-DDE5-46C9-A420-3CE9004B01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92609" y="4736390"/>
                    <a:ext cx="486309" cy="4359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7" name="&quot;No&quot; Symbol 11">
                    <a:extLst>
                      <a:ext uri="{FF2B5EF4-FFF2-40B4-BE49-F238E27FC236}">
                        <a16:creationId xmlns:a16="http://schemas.microsoft.com/office/drawing/2014/main" id="{71353280-BFEF-420A-8EB5-F19FC20D86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61664" y="3504519"/>
                    <a:ext cx="164161" cy="150665"/>
                  </a:xfrm>
                  <a:prstGeom prst="noSmoking">
                    <a:avLst>
                      <a:gd name="adj" fmla="val 13748"/>
                    </a:avLst>
                  </a:prstGeom>
                  <a:solidFill>
                    <a:srgbClr val="FF0000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B257A584-1349-4523-A541-0F848545CC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0725" y="3429958"/>
                    <a:ext cx="1261382" cy="1843284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rgbClr val="0033CC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170" name="Straight Arrow Connector 169">
                  <a:extLst>
                    <a:ext uri="{FF2B5EF4-FFF2-40B4-BE49-F238E27FC236}">
                      <a16:creationId xmlns:a16="http://schemas.microsoft.com/office/drawing/2014/main" id="{C56AB5F9-B8A7-4B0A-B735-BFC2D2D4CAC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6373356" y="2888599"/>
                  <a:ext cx="0" cy="198949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81812337-D04A-4745-89B8-7682D8A0FFD4}"/>
                  </a:ext>
                </a:extLst>
              </p:cNvPr>
              <p:cNvSpPr/>
              <p:nvPr/>
            </p:nvSpPr>
            <p:spPr bwMode="auto">
              <a:xfrm>
                <a:off x="6884801" y="3687514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7A811888-8DD1-4494-9E74-1CB0D0D69350}"/>
                  </a:ext>
                </a:extLst>
              </p:cNvPr>
              <p:cNvSpPr/>
              <p:nvPr/>
            </p:nvSpPr>
            <p:spPr bwMode="auto">
              <a:xfrm>
                <a:off x="6896005" y="4176233"/>
                <a:ext cx="488739" cy="436121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F16C2C23-8047-4F22-81EA-390FE6D6924A}"/>
                  </a:ext>
                </a:extLst>
              </p:cNvPr>
              <p:cNvCxnSpPr/>
              <p:nvPr/>
            </p:nvCxnSpPr>
            <p:spPr bwMode="auto">
              <a:xfrm>
                <a:off x="7211433" y="3921023"/>
                <a:ext cx="801340" cy="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C3730629-D0BC-4285-A99A-347DEC6ED994}"/>
                  </a:ext>
                </a:extLst>
              </p:cNvPr>
              <p:cNvSpPr txBox="1"/>
              <p:nvPr/>
            </p:nvSpPr>
            <p:spPr>
              <a:xfrm>
                <a:off x="7855059" y="3612850"/>
                <a:ext cx="66455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i="0" dirty="0">
                    <a:solidFill>
                      <a:srgbClr val="001D35"/>
                    </a:solidFill>
                    <a:effectLst/>
                    <a:latin typeface="Google Sans"/>
                  </a:rPr>
                  <a:t>⌨</a:t>
                </a:r>
                <a:endParaRPr lang="en-US" sz="3200" dirty="0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77DF4FF1-74C6-4B94-B769-EB680D752AD5}"/>
                </a:ext>
              </a:extLst>
            </p:cNvPr>
            <p:cNvGrpSpPr/>
            <p:nvPr/>
          </p:nvGrpSpPr>
          <p:grpSpPr>
            <a:xfrm>
              <a:off x="7853207" y="4168043"/>
              <a:ext cx="1188317" cy="461815"/>
              <a:chOff x="2698211" y="4883499"/>
              <a:chExt cx="1188317" cy="461815"/>
            </a:xfrm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E2F9FC58-4066-437B-8F3D-3534A7010E11}"/>
                  </a:ext>
                </a:extLst>
              </p:cNvPr>
              <p:cNvSpPr/>
              <p:nvPr/>
            </p:nvSpPr>
            <p:spPr bwMode="auto">
              <a:xfrm>
                <a:off x="2713389" y="4883499"/>
                <a:ext cx="1173139" cy="436121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46A43F5-ADD3-4495-9075-F5CB5D51C0D0}"/>
                  </a:ext>
                </a:extLst>
              </p:cNvPr>
              <p:cNvSpPr txBox="1"/>
              <p:nvPr/>
            </p:nvSpPr>
            <p:spPr>
              <a:xfrm>
                <a:off x="2698211" y="4883499"/>
                <a:ext cx="1173139" cy="46181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33CC"/>
                    </a:solidFill>
                  </a:rPr>
                  <a:t>%</a:t>
                </a:r>
                <a:r>
                  <a:rPr lang="en-US" sz="2400" dirty="0" err="1">
                    <a:solidFill>
                      <a:srgbClr val="0033CC"/>
                    </a:solidFill>
                  </a:rPr>
                  <a:t>lf</a:t>
                </a:r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</p:grp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8BFADCE3-4BA7-4AE2-83E1-E7DD62AEADC7}"/>
                </a:ext>
              </a:extLst>
            </p:cNvPr>
            <p:cNvCxnSpPr>
              <a:cxnSpLocks/>
              <a:stCxn id="166" idx="6"/>
              <a:endCxn id="163" idx="1"/>
            </p:cNvCxnSpPr>
            <p:nvPr/>
          </p:nvCxnSpPr>
          <p:spPr bwMode="auto">
            <a:xfrm>
              <a:off x="7384744" y="4394294"/>
              <a:ext cx="468463" cy="465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79" name="Picture 178">
            <a:extLst>
              <a:ext uri="{FF2B5EF4-FFF2-40B4-BE49-F238E27FC236}">
                <a16:creationId xmlns:a16="http://schemas.microsoft.com/office/drawing/2014/main" id="{B8761DEF-3EB3-42F5-98DB-614309E41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81731"/>
            <a:ext cx="4410075" cy="1152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842CFD5E-9B3E-4ACE-914D-62CFB77D2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9" y="5466633"/>
            <a:ext cx="4086225" cy="1114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B62C4386-A80E-4464-84A8-3E5754055F34}"/>
              </a:ext>
            </a:extLst>
          </p:cNvPr>
          <p:cNvGrpSpPr/>
          <p:nvPr/>
        </p:nvGrpSpPr>
        <p:grpSpPr>
          <a:xfrm>
            <a:off x="7772330" y="5491235"/>
            <a:ext cx="1293547" cy="434303"/>
            <a:chOff x="219760" y="3017310"/>
            <a:chExt cx="1293547" cy="43430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B730AD4-0E66-4C5A-9144-87FEDFAEB4E8}"/>
                </a:ext>
              </a:extLst>
            </p:cNvPr>
            <p:cNvSpPr txBox="1"/>
            <p:nvPr/>
          </p:nvSpPr>
          <p:spPr>
            <a:xfrm>
              <a:off x="219760" y="3017310"/>
              <a:ext cx="1232677" cy="434303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rgbClr val="0033CC"/>
                  </a:solidFill>
                </a:rPr>
                <a:t>fprintf</a:t>
              </a:r>
              <a:r>
                <a:rPr lang="en-US" sz="2400" dirty="0">
                  <a:solidFill>
                    <a:srgbClr val="0033CC"/>
                  </a:solidFill>
                </a:rPr>
                <a:t>()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46976F30-236F-4DE3-8E61-7BB5ADF1B10D}"/>
                </a:ext>
              </a:extLst>
            </p:cNvPr>
            <p:cNvSpPr/>
            <p:nvPr/>
          </p:nvSpPr>
          <p:spPr bwMode="auto">
            <a:xfrm>
              <a:off x="251925" y="3069757"/>
              <a:ext cx="1261382" cy="359243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1" name="&quot;No&quot; Symbol 11">
              <a:extLst>
                <a:ext uri="{FF2B5EF4-FFF2-40B4-BE49-F238E27FC236}">
                  <a16:creationId xmlns:a16="http://schemas.microsoft.com/office/drawing/2014/main" id="{4CFF13D2-9C49-4FD5-971F-B7D29F98A672}"/>
                </a:ext>
              </a:extLst>
            </p:cNvPr>
            <p:cNvSpPr/>
            <p:nvPr/>
          </p:nvSpPr>
          <p:spPr bwMode="auto">
            <a:xfrm>
              <a:off x="1288276" y="3122276"/>
              <a:ext cx="179795" cy="172353"/>
            </a:xfrm>
            <a:prstGeom prst="noSmoking">
              <a:avLst>
                <a:gd name="adj" fmla="val 1374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742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43" grpId="0"/>
      <p:bldP spid="44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4" grpId="0" animBg="1"/>
      <p:bldP spid="54" grpId="1" animBg="1"/>
      <p:bldP spid="56" grpId="0" animBg="1"/>
      <p:bldP spid="56" grpId="1" animBg="1"/>
      <p:bldP spid="61" grpId="0"/>
      <p:bldP spid="63" grpId="0"/>
      <p:bldP spid="65" grpId="0" animBg="1"/>
      <p:bldP spid="65" grpId="1" animBg="1"/>
      <p:bldP spid="74" grpId="0" animBg="1"/>
      <p:bldP spid="74" grpId="1" animBg="1"/>
      <p:bldP spid="75" grpId="0"/>
      <p:bldP spid="48" grpId="0"/>
      <p:bldP spid="76" grpId="0"/>
      <p:bldP spid="83" grpId="0"/>
      <p:bldP spid="86" grpId="0" animBg="1"/>
      <p:bldP spid="86" grpId="1" animBg="1"/>
      <p:bldP spid="90" grpId="0" animBg="1"/>
      <p:bldP spid="90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/>
      <p:bldP spid="108" grpId="0"/>
    </p:bldLst>
  </p:timing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4855</TotalTime>
  <Words>188</Words>
  <Application>Microsoft Office PowerPoint</Application>
  <PresentationFormat>On-screen Show (4:3)</PresentationFormat>
  <Paragraphs>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Google Sans</vt:lpstr>
      <vt:lpstr>Aharoni</vt:lpstr>
      <vt:lpstr>Arial</vt:lpstr>
      <vt:lpstr>Calibri</vt:lpstr>
      <vt:lpstr>Cambria Math</vt:lpstr>
      <vt:lpstr>Consolas</vt:lpstr>
      <vt:lpstr>Times New Roman</vt:lpstr>
      <vt:lpstr>Wingdings</vt:lpstr>
      <vt:lpstr>ecp1026</vt:lpstr>
      <vt:lpstr>PowerPoint Presentation</vt:lpstr>
      <vt:lpstr>PowerPoint Presentation</vt:lpstr>
      <vt:lpstr>Using Pointers to Get Input</vt:lpstr>
      <vt:lpstr>Using Pointers to Get Input</vt:lpstr>
      <vt:lpstr>Run the Code</vt:lpstr>
      <vt:lpstr>Analyse Code (VP Diagram)</vt:lpstr>
      <vt:lpstr>Analyse Code (VP Diagram)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219</cp:revision>
  <dcterms:created xsi:type="dcterms:W3CDTF">2021-11-11T14:49:04Z</dcterms:created>
  <dcterms:modified xsi:type="dcterms:W3CDTF">2025-04-21T05:48:28Z</dcterms:modified>
  <cp:category>course</cp:category>
</cp:coreProperties>
</file>