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430" r:id="rId3"/>
    <p:sldId id="339" r:id="rId4"/>
    <p:sldId id="341" r:id="rId5"/>
    <p:sldId id="340" r:id="rId6"/>
    <p:sldId id="342" r:id="rId7"/>
    <p:sldId id="431" r:id="rId8"/>
    <p:sldId id="43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430"/>
            <p14:sldId id="339"/>
            <p14:sldId id="341"/>
            <p14:sldId id="340"/>
            <p14:sldId id="342"/>
            <p14:sldId id="431"/>
            <p14:sldId id="4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2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296" y="10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5667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Numerical</a:t>
            </a:r>
            <a:r>
              <a:rPr lang="en-CA" sz="5400" baseline="0" dirty="0">
                <a:solidFill>
                  <a:srgbClr val="FF0000"/>
                </a:solidFill>
              </a:rPr>
              <a:t> Analysis</a:t>
            </a:r>
            <a:endParaRPr lang="en-US" sz="5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/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0000CC"/>
                    </a:solidFill>
                  </a:rPr>
                  <a:t>(Square) Root Finding</a:t>
                </a:r>
                <a:r>
                  <a:rPr lang="en-CA" sz="54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5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540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</m:oMath>
                </a14:m>
                <a:endParaRPr lang="en-US" sz="54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blipFill>
                <a:blip r:embed="rId2"/>
                <a:stretch>
                  <a:fillRect t="-19355" b="-3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de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E743050-85D8-4ED8-BB7C-8C2EB6B403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935340"/>
            <a:ext cx="4572000" cy="2875331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Write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D5D66-EFC2-7A0A-3265-86DF27A371F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572000" y="935340"/>
            <a:ext cx="4572000" cy="2875331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Write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AAC4D99-61C7-EF32-6785-7131CCD2D16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0" y="3810671"/>
            <a:ext cx="9144000" cy="268277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Write here</a:t>
            </a:r>
          </a:p>
        </p:txBody>
      </p:sp>
    </p:spTree>
    <p:extLst>
      <p:ext uri="{BB962C8B-B14F-4D97-AF65-F5344CB8AC3E}">
        <p14:creationId xmlns:p14="http://schemas.microsoft.com/office/powerpoint/2010/main" val="191584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6B96E5-2A64-4008-7173-59656CB316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2456"/>
            <a:ext cx="4191017" cy="5713993"/>
          </a:xfrm>
          <a:prstGeom prst="rect">
            <a:avLst/>
          </a:prstGeom>
        </p:spPr>
      </p:pic>
      <p:sp>
        <p:nvSpPr>
          <p:cNvPr id="7" name="Circle: Hollow 6">
            <a:extLst>
              <a:ext uri="{FF2B5EF4-FFF2-40B4-BE49-F238E27FC236}">
                <a16:creationId xmlns:a16="http://schemas.microsoft.com/office/drawing/2014/main" id="{0B352844-A437-0FE7-290F-C4A189BF6DA9}"/>
              </a:ext>
            </a:extLst>
          </p:cNvPr>
          <p:cNvSpPr/>
          <p:nvPr userDrawn="1"/>
        </p:nvSpPr>
        <p:spPr bwMode="auto">
          <a:xfrm>
            <a:off x="3192309" y="1039689"/>
            <a:ext cx="687827" cy="679048"/>
          </a:xfrm>
          <a:prstGeom prst="donu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20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its2c.com/" TargetMode="External"/><Relationship Id="rId5" Type="http://schemas.openxmlformats.org/officeDocument/2006/relationships/hyperlink" Target="https://www.sdba.info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5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6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Root</a:t>
            </a:r>
            <a:r>
              <a:rPr lang="en-US" altLang="zh-TW" sz="20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Finding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78" r:id="rId2"/>
    <p:sldLayoutId id="2147483779" r:id="rId3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442" y="4267200"/>
            <a:ext cx="8660958" cy="1447800"/>
          </a:xfrm>
        </p:spPr>
        <p:txBody>
          <a:bodyPr/>
          <a:lstStyle/>
          <a:p>
            <a:r>
              <a:rPr lang="en-CA" dirty="0"/>
              <a:t>From Problem Definition to Solution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E07A1DB-5E3C-A525-CCAE-6B3D506E85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 – Breaking the Rules –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4C5222-5A44-3D5F-11B1-BD34967B2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439" y="4288779"/>
            <a:ext cx="2290046" cy="229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3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79F66-8859-4EB8-A4C8-3EFB0BCA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Following the Rules</a:t>
            </a:r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602F7BC-6061-49B9-853D-7CB2353520E8}"/>
              </a:ext>
            </a:extLst>
          </p:cNvPr>
          <p:cNvGrpSpPr/>
          <p:nvPr/>
        </p:nvGrpSpPr>
        <p:grpSpPr>
          <a:xfrm>
            <a:off x="4504024" y="1730406"/>
            <a:ext cx="1408254" cy="4691598"/>
            <a:chOff x="4407750" y="1178537"/>
            <a:chExt cx="1408254" cy="4691598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31C8312-F895-4929-8C92-A0EAEC422A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92586" y="13926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B14AD65-6C70-4B03-87FE-337022BD57B4}"/>
                </a:ext>
              </a:extLst>
            </p:cNvPr>
            <p:cNvGrpSpPr/>
            <p:nvPr/>
          </p:nvGrpSpPr>
          <p:grpSpPr>
            <a:xfrm>
              <a:off x="4896786" y="5405218"/>
              <a:ext cx="507350" cy="464917"/>
              <a:chOff x="3252495" y="3355696"/>
              <a:chExt cx="507350" cy="464917"/>
            </a:xfrm>
          </p:grpSpPr>
          <p:sp>
            <p:nvSpPr>
              <p:cNvPr id="29" name="Flowchart: Connector 28">
                <a:extLst>
                  <a:ext uri="{FF2B5EF4-FFF2-40B4-BE49-F238E27FC236}">
                    <a16:creationId xmlns:a16="http://schemas.microsoft.com/office/drawing/2014/main" id="{9E262B4F-6B86-4909-8ABF-3CC7EC97332C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Flowchart: Connector 29">
                <a:extLst>
                  <a:ext uri="{FF2B5EF4-FFF2-40B4-BE49-F238E27FC236}">
                    <a16:creationId xmlns:a16="http://schemas.microsoft.com/office/drawing/2014/main" id="{066B9F97-5AA0-46F2-ADB1-A275633FF2BD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2" name="Flowchart: Connector 21">
              <a:extLst>
                <a:ext uri="{FF2B5EF4-FFF2-40B4-BE49-F238E27FC236}">
                  <a16:creationId xmlns:a16="http://schemas.microsoft.com/office/drawing/2014/main" id="{BFB0E52E-4CE6-4D73-83AC-DB105D72734D}"/>
                </a:ext>
              </a:extLst>
            </p:cNvPr>
            <p:cNvSpPr/>
            <p:nvPr/>
          </p:nvSpPr>
          <p:spPr bwMode="auto">
            <a:xfrm>
              <a:off x="4928611" y="1178537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046132A-97D8-41C9-A4A2-AB673009BF2D}"/>
                </a:ext>
              </a:extLst>
            </p:cNvPr>
            <p:cNvSpPr/>
            <p:nvPr/>
          </p:nvSpPr>
          <p:spPr bwMode="auto">
            <a:xfrm>
              <a:off x="4407750" y="197140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Hand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8BCDC88-DFF9-448B-B429-797143DA41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11877" y="253084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C40FA20-06F4-4F0D-994D-B7EDE233047E}"/>
                </a:ext>
              </a:extLst>
            </p:cNvPr>
            <p:cNvSpPr/>
            <p:nvPr/>
          </p:nvSpPr>
          <p:spPr bwMode="auto">
            <a:xfrm>
              <a:off x="4427042" y="311922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UML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31B5ED8-0506-41EA-B03B-C8483F76A6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31169" y="367866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00B41D-13EE-4662-9646-0E401E37CFFB}"/>
                </a:ext>
              </a:extLst>
            </p:cNvPr>
            <p:cNvSpPr/>
            <p:nvPr/>
          </p:nvSpPr>
          <p:spPr bwMode="auto">
            <a:xfrm>
              <a:off x="4446334" y="426704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 Code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542F808-5A29-432A-A4F0-558CEB8194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0461" y="48264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7ED4934-B7BD-478F-AC3B-CFBF74156230}"/>
              </a:ext>
            </a:extLst>
          </p:cNvPr>
          <p:cNvGrpSpPr/>
          <p:nvPr/>
        </p:nvGrpSpPr>
        <p:grpSpPr>
          <a:xfrm>
            <a:off x="7595024" y="1718737"/>
            <a:ext cx="1408254" cy="4691598"/>
            <a:chOff x="6458674" y="1933930"/>
            <a:chExt cx="1408254" cy="4691598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1463B5F-C9FF-41C7-9603-B949753D68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43510" y="2148062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95407E6-86D3-41A4-A4CE-07B5422F52AA}"/>
                </a:ext>
              </a:extLst>
            </p:cNvPr>
            <p:cNvGrpSpPr/>
            <p:nvPr/>
          </p:nvGrpSpPr>
          <p:grpSpPr>
            <a:xfrm>
              <a:off x="6947710" y="6160611"/>
              <a:ext cx="507350" cy="464917"/>
              <a:chOff x="3252495" y="3355696"/>
              <a:chExt cx="507350" cy="464917"/>
            </a:xfrm>
          </p:grpSpPr>
          <p:sp>
            <p:nvSpPr>
              <p:cNvPr id="41" name="Flowchart: Connector 40">
                <a:extLst>
                  <a:ext uri="{FF2B5EF4-FFF2-40B4-BE49-F238E27FC236}">
                    <a16:creationId xmlns:a16="http://schemas.microsoft.com/office/drawing/2014/main" id="{158693BA-43F2-422B-93B9-40C077EE5088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Flowchart: Connector 41">
                <a:extLst>
                  <a:ext uri="{FF2B5EF4-FFF2-40B4-BE49-F238E27FC236}">
                    <a16:creationId xmlns:a16="http://schemas.microsoft.com/office/drawing/2014/main" id="{EB95D5A8-1C7D-4125-BB73-80D2153395BE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4" name="Flowchart: Connector 33">
              <a:extLst>
                <a:ext uri="{FF2B5EF4-FFF2-40B4-BE49-F238E27FC236}">
                  <a16:creationId xmlns:a16="http://schemas.microsoft.com/office/drawing/2014/main" id="{6D88C507-46AD-4B50-B5A4-5D4F2B65C9C4}"/>
                </a:ext>
              </a:extLst>
            </p:cNvPr>
            <p:cNvSpPr/>
            <p:nvPr/>
          </p:nvSpPr>
          <p:spPr bwMode="auto">
            <a:xfrm>
              <a:off x="6979535" y="193393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0FF98654-9750-4650-B13B-FCD771E80281}"/>
                </a:ext>
              </a:extLst>
            </p:cNvPr>
            <p:cNvSpPr/>
            <p:nvPr/>
          </p:nvSpPr>
          <p:spPr bwMode="auto">
            <a:xfrm>
              <a:off x="6458674" y="272679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Prototype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3CE0B61-C9A8-4AD0-AAA3-A4A9263EB9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62801" y="328623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31BD559-9B4D-40A3-8286-D57D45137184}"/>
                </a:ext>
              </a:extLst>
            </p:cNvPr>
            <p:cNvSpPr/>
            <p:nvPr/>
          </p:nvSpPr>
          <p:spPr bwMode="auto">
            <a:xfrm>
              <a:off x="6477966" y="387461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Call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AF1F09D-BD53-41D3-A243-1C4EB5AF51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2093" y="44340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9E957C22-BAB2-44B9-B60A-C002AFCEC5DE}"/>
                </a:ext>
              </a:extLst>
            </p:cNvPr>
            <p:cNvSpPr/>
            <p:nvPr/>
          </p:nvSpPr>
          <p:spPr bwMode="auto">
            <a:xfrm>
              <a:off x="6497258" y="502243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Definition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37D4F4D-EC52-4607-B733-EEBF704102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01385" y="558187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7131287-B590-42F2-A616-8D09074FA1EA}"/>
              </a:ext>
            </a:extLst>
          </p:cNvPr>
          <p:cNvGrpSpPr/>
          <p:nvPr/>
        </p:nvGrpSpPr>
        <p:grpSpPr>
          <a:xfrm>
            <a:off x="6059170" y="1719067"/>
            <a:ext cx="1408254" cy="4691598"/>
            <a:chOff x="4952036" y="2098873"/>
            <a:chExt cx="1408254" cy="4691598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A653AB4-511A-492B-8815-911F5A3A65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36872" y="231300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D8694DB-3794-4720-BDA9-EAFBCA4349A4}"/>
                </a:ext>
              </a:extLst>
            </p:cNvPr>
            <p:cNvGrpSpPr/>
            <p:nvPr/>
          </p:nvGrpSpPr>
          <p:grpSpPr>
            <a:xfrm>
              <a:off x="5441072" y="6325554"/>
              <a:ext cx="507350" cy="464917"/>
              <a:chOff x="3252495" y="3355696"/>
              <a:chExt cx="507350" cy="464917"/>
            </a:xfrm>
          </p:grpSpPr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7740A953-7005-4F29-8E7A-9F6CF55FD682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Flowchart: Connector 53">
                <a:extLst>
                  <a:ext uri="{FF2B5EF4-FFF2-40B4-BE49-F238E27FC236}">
                    <a16:creationId xmlns:a16="http://schemas.microsoft.com/office/drawing/2014/main" id="{F09BEC20-5613-4068-9F56-001EF2E24C91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6" name="Flowchart: Connector 45">
              <a:extLst>
                <a:ext uri="{FF2B5EF4-FFF2-40B4-BE49-F238E27FC236}">
                  <a16:creationId xmlns:a16="http://schemas.microsoft.com/office/drawing/2014/main" id="{B3993CFF-4AAE-4762-9420-D7560F871D4A}"/>
                </a:ext>
              </a:extLst>
            </p:cNvPr>
            <p:cNvSpPr/>
            <p:nvPr/>
          </p:nvSpPr>
          <p:spPr bwMode="auto">
            <a:xfrm>
              <a:off x="5472897" y="209887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D0CD6D9-427A-4F8F-BE6B-3DC77001D41E}"/>
                </a:ext>
              </a:extLst>
            </p:cNvPr>
            <p:cNvSpPr/>
            <p:nvPr/>
          </p:nvSpPr>
          <p:spPr bwMode="auto">
            <a:xfrm>
              <a:off x="4952036" y="28917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Declare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015BC30-0407-453B-B785-68DEE1754A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56163" y="34511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5BCCC2B2-6047-4ADB-A030-34D450A0BA74}"/>
                </a:ext>
              </a:extLst>
            </p:cNvPr>
            <p:cNvSpPr/>
            <p:nvPr/>
          </p:nvSpPr>
          <p:spPr bwMode="auto">
            <a:xfrm>
              <a:off x="4971328" y="403955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Initialize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781F427D-B9D2-4110-983B-AA7B18D468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75455" y="459900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6453C949-0BBB-40EA-935F-6ACBB167CCBD}"/>
                </a:ext>
              </a:extLst>
            </p:cNvPr>
            <p:cNvSpPr/>
            <p:nvPr/>
          </p:nvSpPr>
          <p:spPr bwMode="auto">
            <a:xfrm>
              <a:off x="4990620" y="51873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Use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ABF5E44A-F471-4896-872D-5608C0B22C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94747" y="5746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EDE9B1A5-E170-4150-967D-7C5C5CA15E72}"/>
              </a:ext>
            </a:extLst>
          </p:cNvPr>
          <p:cNvSpPr txBox="1"/>
          <p:nvPr/>
        </p:nvSpPr>
        <p:spPr>
          <a:xfrm>
            <a:off x="4529346" y="1109900"/>
            <a:ext cx="4647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Solving        Variables     Functions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2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E070A2C-B4FD-9A17-DFFE-8EBF0C641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512" y="946938"/>
            <a:ext cx="4713488" cy="346893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A473B3-EDE3-43F9-8536-4814D72F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Breaking: Skip Steps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DCEDE9-3652-4D93-A567-A8593B9C09F0}"/>
              </a:ext>
            </a:extLst>
          </p:cNvPr>
          <p:cNvSpPr txBox="1"/>
          <p:nvPr/>
        </p:nvSpPr>
        <p:spPr>
          <a:xfrm>
            <a:off x="4365651" y="4519746"/>
            <a:ext cx="47823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Functions:  Skip proto, Define before Call</a:t>
            </a:r>
          </a:p>
          <a:p>
            <a:r>
              <a:rPr lang="en-IN" sz="2000" dirty="0">
                <a:solidFill>
                  <a:schemeClr val="tx2"/>
                </a:solidFill>
              </a:rPr>
              <a:t>Variables:  Declare + Initialize (One-Step)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In function: </a:t>
            </a:r>
          </a:p>
          <a:p>
            <a:r>
              <a:rPr lang="en-US" sz="2000" dirty="0">
                <a:solidFill>
                  <a:schemeClr val="tx2"/>
                </a:solidFill>
              </a:rPr>
              <a:t>     No variable declaration</a:t>
            </a:r>
          </a:p>
          <a:p>
            <a:r>
              <a:rPr lang="en-US" sz="2000" dirty="0">
                <a:solidFill>
                  <a:schemeClr val="tx2"/>
                </a:solidFill>
              </a:rPr>
              <a:t>     Return calculated value</a:t>
            </a:r>
          </a:p>
          <a:p>
            <a:r>
              <a:rPr lang="en-US" sz="2000" dirty="0">
                <a:solidFill>
                  <a:schemeClr val="tx2"/>
                </a:solidFill>
              </a:rPr>
              <a:t>Functions: Call Functions in Function Call!</a:t>
            </a:r>
          </a:p>
          <a:p>
            <a:r>
              <a:rPr lang="en-US" sz="2000" dirty="0">
                <a:solidFill>
                  <a:schemeClr val="tx2"/>
                </a:solidFill>
              </a:rPr>
              <a:t>Still understandable…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5E26BB18-B701-BDF4-0EF5-981EC7E89CE8}"/>
              </a:ext>
            </a:extLst>
          </p:cNvPr>
          <p:cNvSpPr/>
          <p:nvPr/>
        </p:nvSpPr>
        <p:spPr bwMode="auto">
          <a:xfrm>
            <a:off x="8257921" y="1006382"/>
            <a:ext cx="833480" cy="756606"/>
          </a:xfrm>
          <a:prstGeom prst="triangle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2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Content Placeholder 37">
            <a:extLst>
              <a:ext uri="{FF2B5EF4-FFF2-40B4-BE49-F238E27FC236}">
                <a16:creationId xmlns:a16="http://schemas.microsoft.com/office/drawing/2014/main" id="{4CFC74A0-E219-B4BE-7F7F-D2F273AFDFC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572000" y="1027538"/>
            <a:ext cx="4572000" cy="268996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A473B3-EDE3-43F9-8536-4814D72FE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Rule Breaking: Skip Functions</a:t>
            </a:r>
            <a:endParaRPr lang="en-IN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0238979-9B7F-6C92-DC93-BAA6CAAF344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tx2"/>
                </a:solidFill>
              </a:rPr>
              <a:t>Functions:  main() for all user code </a:t>
            </a:r>
          </a:p>
          <a:p>
            <a:r>
              <a:rPr lang="en-US" dirty="0">
                <a:solidFill>
                  <a:schemeClr val="tx2"/>
                </a:solidFill>
              </a:rPr>
              <a:t>Input: use </a:t>
            </a:r>
            <a:r>
              <a:rPr lang="en-US" dirty="0" err="1">
                <a:solidFill>
                  <a:schemeClr val="tx2"/>
                </a:solidFill>
              </a:rPr>
              <a:t>stdio.h</a:t>
            </a:r>
            <a:r>
              <a:rPr lang="en-US" dirty="0">
                <a:solidFill>
                  <a:schemeClr val="tx2"/>
                </a:solidFill>
              </a:rPr>
              <a:t> – </a:t>
            </a:r>
            <a:r>
              <a:rPr lang="en-US" dirty="0" err="1">
                <a:solidFill>
                  <a:schemeClr val="tx2"/>
                </a:solidFill>
              </a:rPr>
              <a:t>fscanf</a:t>
            </a:r>
            <a:r>
              <a:rPr lang="en-US" dirty="0">
                <a:solidFill>
                  <a:schemeClr val="tx2"/>
                </a:solidFill>
              </a:rPr>
              <a:t>()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No error checking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No user prompts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 The User should know what to input and the format!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Output: </a:t>
            </a:r>
            <a:r>
              <a:rPr lang="en-US" dirty="0" err="1">
                <a:solidFill>
                  <a:schemeClr val="tx2"/>
                </a:solidFill>
                <a:sym typeface="Wingdings" panose="05000000000000000000" pitchFamily="2" charset="2"/>
              </a:rPr>
              <a:t>printf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() </a:t>
            </a:r>
          </a:p>
          <a:p>
            <a:pPr lvl="1"/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Use OS default always  assume never need to output anywhere else</a:t>
            </a:r>
          </a:p>
          <a:p>
            <a:pPr lvl="1"/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Let the user guess what is output (no labels)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Use fixed 2 NOT float 2.0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 Hope compiler knows I want float</a:t>
            </a:r>
            <a:endParaRPr lang="en-US" dirty="0"/>
          </a:p>
        </p:txBody>
      </p:sp>
      <p:pic>
        <p:nvPicPr>
          <p:cNvPr id="33" name="Content Placeholder 32">
            <a:extLst>
              <a:ext uri="{FF2B5EF4-FFF2-40B4-BE49-F238E27FC236}">
                <a16:creationId xmlns:a16="http://schemas.microsoft.com/office/drawing/2014/main" id="{5E615D09-B7B1-47C5-E031-041F9731B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2794" y="935038"/>
            <a:ext cx="3906411" cy="2874962"/>
          </a:xfrm>
        </p:spPr>
      </p:pic>
      <p:sp>
        <p:nvSpPr>
          <p:cNvPr id="12" name="&quot;Not Allowed&quot; Symbol 11">
            <a:extLst>
              <a:ext uri="{FF2B5EF4-FFF2-40B4-BE49-F238E27FC236}">
                <a16:creationId xmlns:a16="http://schemas.microsoft.com/office/drawing/2014/main" id="{B606E17F-96F1-07B0-3E2C-2F3CEE670599}"/>
              </a:ext>
            </a:extLst>
          </p:cNvPr>
          <p:cNvSpPr/>
          <p:nvPr/>
        </p:nvSpPr>
        <p:spPr bwMode="auto">
          <a:xfrm>
            <a:off x="3742411" y="1017589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&quot;Not Allowed&quot; Symbol 34">
            <a:extLst>
              <a:ext uri="{FF2B5EF4-FFF2-40B4-BE49-F238E27FC236}">
                <a16:creationId xmlns:a16="http://schemas.microsoft.com/office/drawing/2014/main" id="{2DAF62E7-851D-47A3-8468-CF4D48A1725D}"/>
              </a:ext>
            </a:extLst>
          </p:cNvPr>
          <p:cNvSpPr/>
          <p:nvPr/>
        </p:nvSpPr>
        <p:spPr bwMode="auto">
          <a:xfrm>
            <a:off x="8379543" y="1112739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80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A473B3-EDE3-43F9-8536-4814D72FE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Rule Breaking: Comment/Variable 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D8EBD0-3CAC-A735-830B-A4A532CB8D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85774"/>
            <a:ext cx="4572000" cy="2773490"/>
          </a:xfr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B53A13D-D50D-4976-C539-2AEE7AAFF16A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572000" y="1096668"/>
            <a:ext cx="4572000" cy="2551702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AC7F46E-CE19-801F-70E5-173466AE4C4C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Comments: none, waste of time </a:t>
            </a:r>
            <a:r>
              <a:rPr lang="en-CA" dirty="0">
                <a:sym typeface="Wingdings" panose="05000000000000000000" pitchFamily="2" charset="2"/>
              </a:rPr>
              <a:t> confuse readers</a:t>
            </a:r>
            <a:endParaRPr lang="en-CA" dirty="0"/>
          </a:p>
          <a:p>
            <a:r>
              <a:rPr lang="en-CA" dirty="0"/>
              <a:t>Variables: </a:t>
            </a:r>
          </a:p>
          <a:p>
            <a:pPr lvl="1"/>
            <a:r>
              <a:rPr lang="en-CA" dirty="0"/>
              <a:t>meaningless names</a:t>
            </a:r>
          </a:p>
          <a:p>
            <a:pPr lvl="1"/>
            <a:r>
              <a:rPr lang="en-CA" dirty="0"/>
              <a:t>one letter, faster to write</a:t>
            </a:r>
          </a:p>
          <a:p>
            <a:pPr lvl="1"/>
            <a:r>
              <a:rPr lang="en-CA" dirty="0" err="1"/>
              <a:t>i</a:t>
            </a:r>
            <a:r>
              <a:rPr lang="en-CA" dirty="0"/>
              <a:t>, j commonly used for fixed</a:t>
            </a:r>
            <a:endParaRPr lang="en-US" dirty="0"/>
          </a:p>
        </p:txBody>
      </p:sp>
      <p:sp>
        <p:nvSpPr>
          <p:cNvPr id="7" name="&quot;Not Allowed&quot; Symbol 6">
            <a:extLst>
              <a:ext uri="{FF2B5EF4-FFF2-40B4-BE49-F238E27FC236}">
                <a16:creationId xmlns:a16="http://schemas.microsoft.com/office/drawing/2014/main" id="{07709298-142A-FCBD-22AE-7AFD22D8BEE4}"/>
              </a:ext>
            </a:extLst>
          </p:cNvPr>
          <p:cNvSpPr/>
          <p:nvPr/>
        </p:nvSpPr>
        <p:spPr bwMode="auto">
          <a:xfrm>
            <a:off x="8258163" y="985774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&quot;Not Allowed&quot; Symbol 18">
            <a:extLst>
              <a:ext uri="{FF2B5EF4-FFF2-40B4-BE49-F238E27FC236}">
                <a16:creationId xmlns:a16="http://schemas.microsoft.com/office/drawing/2014/main" id="{84CCAF7A-9EF3-49A1-416B-1E458CF846C0}"/>
              </a:ext>
            </a:extLst>
          </p:cNvPr>
          <p:cNvSpPr/>
          <p:nvPr/>
        </p:nvSpPr>
        <p:spPr bwMode="auto">
          <a:xfrm>
            <a:off x="3765734" y="1251653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343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0665B-00A9-C1D0-DD45-6DFA10E12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C75BBD-6C96-3042-5445-E48986EE7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Rule Breaking: Forget Formatting</a:t>
            </a:r>
            <a:endParaRPr lang="en-IN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C4CA37A-8D38-42DF-C795-C25976563450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2"/>
          <a:stretch>
            <a:fillRect/>
          </a:stretch>
        </p:blipFill>
        <p:spPr>
          <a:xfrm>
            <a:off x="0" y="4891634"/>
            <a:ext cx="9144000" cy="519607"/>
          </a:xfrm>
        </p:spPr>
      </p:pic>
      <p:sp>
        <p:nvSpPr>
          <p:cNvPr id="7" name="&quot;Not Allowed&quot; Symbol 6">
            <a:extLst>
              <a:ext uri="{FF2B5EF4-FFF2-40B4-BE49-F238E27FC236}">
                <a16:creationId xmlns:a16="http://schemas.microsoft.com/office/drawing/2014/main" id="{00D290DE-B9AF-C282-B68C-AB4558478AA2}"/>
              </a:ext>
            </a:extLst>
          </p:cNvPr>
          <p:cNvSpPr/>
          <p:nvPr/>
        </p:nvSpPr>
        <p:spPr bwMode="auto">
          <a:xfrm>
            <a:off x="8302546" y="4151685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B8D42-BCCB-5B41-FC7B-CF7BEA61E78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CA" dirty="0"/>
              <a:t>Put your whole code on one line!</a:t>
            </a:r>
          </a:p>
          <a:p>
            <a:r>
              <a:rPr lang="en-CA" dirty="0"/>
              <a:t>(Try that in Python!)</a:t>
            </a:r>
            <a:endParaRPr lang="en-US" dirty="0"/>
          </a:p>
        </p:txBody>
      </p:sp>
      <p:pic>
        <p:nvPicPr>
          <p:cNvPr id="8" name="Content Placeholder 12">
            <a:extLst>
              <a:ext uri="{FF2B5EF4-FFF2-40B4-BE49-F238E27FC236}">
                <a16:creationId xmlns:a16="http://schemas.microsoft.com/office/drawing/2014/main" id="{A0AAACB4-67C1-9429-FB03-85389A0052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096668"/>
            <a:ext cx="4572000" cy="2551702"/>
          </a:xfrm>
        </p:spPr>
      </p:pic>
      <p:sp>
        <p:nvSpPr>
          <p:cNvPr id="19" name="&quot;Not Allowed&quot; Symbol 18">
            <a:extLst>
              <a:ext uri="{FF2B5EF4-FFF2-40B4-BE49-F238E27FC236}">
                <a16:creationId xmlns:a16="http://schemas.microsoft.com/office/drawing/2014/main" id="{C139C253-FA17-61CD-866F-274B6A11B5C0}"/>
              </a:ext>
            </a:extLst>
          </p:cNvPr>
          <p:cNvSpPr/>
          <p:nvPr/>
        </p:nvSpPr>
        <p:spPr bwMode="auto">
          <a:xfrm>
            <a:off x="3454191" y="1175373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00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5211B-DA05-E8D0-7C38-3F8C1F1EC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F9411-6A28-6E3D-CA1E-9BF447024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Following the Rules</a:t>
            </a:r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9CF95B1-9C6E-88B4-F467-19F846D643D6}"/>
              </a:ext>
            </a:extLst>
          </p:cNvPr>
          <p:cNvGrpSpPr/>
          <p:nvPr/>
        </p:nvGrpSpPr>
        <p:grpSpPr>
          <a:xfrm>
            <a:off x="4504024" y="1730406"/>
            <a:ext cx="1408254" cy="4691598"/>
            <a:chOff x="4407750" y="1178537"/>
            <a:chExt cx="1408254" cy="4691598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397364B-2D48-2A08-A635-80FCABC8A4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92586" y="13926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BC08DE9-FA32-BA6F-37C2-875A8D07ECF9}"/>
                </a:ext>
              </a:extLst>
            </p:cNvPr>
            <p:cNvGrpSpPr/>
            <p:nvPr/>
          </p:nvGrpSpPr>
          <p:grpSpPr>
            <a:xfrm>
              <a:off x="4896786" y="5405218"/>
              <a:ext cx="507350" cy="464917"/>
              <a:chOff x="3252495" y="3355696"/>
              <a:chExt cx="507350" cy="464917"/>
            </a:xfrm>
          </p:grpSpPr>
          <p:sp>
            <p:nvSpPr>
              <p:cNvPr id="29" name="Flowchart: Connector 28">
                <a:extLst>
                  <a:ext uri="{FF2B5EF4-FFF2-40B4-BE49-F238E27FC236}">
                    <a16:creationId xmlns:a16="http://schemas.microsoft.com/office/drawing/2014/main" id="{CF53086A-C94E-E1A5-9426-5E5AE3920A6C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Flowchart: Connector 29">
                <a:extLst>
                  <a:ext uri="{FF2B5EF4-FFF2-40B4-BE49-F238E27FC236}">
                    <a16:creationId xmlns:a16="http://schemas.microsoft.com/office/drawing/2014/main" id="{B64C3250-7CE0-6033-9FD9-C712AFB3A92D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2" name="Flowchart: Connector 21">
              <a:extLst>
                <a:ext uri="{FF2B5EF4-FFF2-40B4-BE49-F238E27FC236}">
                  <a16:creationId xmlns:a16="http://schemas.microsoft.com/office/drawing/2014/main" id="{B62FEB49-8FD6-33C5-AE9B-2CE816203F78}"/>
                </a:ext>
              </a:extLst>
            </p:cNvPr>
            <p:cNvSpPr/>
            <p:nvPr/>
          </p:nvSpPr>
          <p:spPr bwMode="auto">
            <a:xfrm>
              <a:off x="4928611" y="1178537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D1287FB-3B38-2D21-368C-8B945E596FD6}"/>
                </a:ext>
              </a:extLst>
            </p:cNvPr>
            <p:cNvSpPr/>
            <p:nvPr/>
          </p:nvSpPr>
          <p:spPr bwMode="auto">
            <a:xfrm>
              <a:off x="4407750" y="197140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Hand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2BEB23F-97A3-EFC5-A22E-A8A2FF3F6B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11877" y="253084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21E997F3-D6A0-9067-7767-B1B8358D3499}"/>
                </a:ext>
              </a:extLst>
            </p:cNvPr>
            <p:cNvSpPr/>
            <p:nvPr/>
          </p:nvSpPr>
          <p:spPr bwMode="auto">
            <a:xfrm>
              <a:off x="4427042" y="311922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UML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381E2AF-20FE-3B4F-1603-D69257E79A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31169" y="367866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3B7A2DD-E91B-D43B-0408-DD8A8DF1264E}"/>
                </a:ext>
              </a:extLst>
            </p:cNvPr>
            <p:cNvSpPr/>
            <p:nvPr/>
          </p:nvSpPr>
          <p:spPr bwMode="auto">
            <a:xfrm>
              <a:off x="4446334" y="426704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 Code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89E5318-F8DB-61DD-E199-9AD90810C3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0461" y="48264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4217EF1-D938-87EE-C185-34243305F77D}"/>
              </a:ext>
            </a:extLst>
          </p:cNvPr>
          <p:cNvGrpSpPr/>
          <p:nvPr/>
        </p:nvGrpSpPr>
        <p:grpSpPr>
          <a:xfrm>
            <a:off x="7595024" y="1718737"/>
            <a:ext cx="1408254" cy="4691598"/>
            <a:chOff x="6458674" y="1933930"/>
            <a:chExt cx="1408254" cy="4691598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B3F6786-F688-E043-3524-699FFC3687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43510" y="2148062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C4F8B1D-B536-8CB2-7CF8-9283EEB0A4A3}"/>
                </a:ext>
              </a:extLst>
            </p:cNvPr>
            <p:cNvGrpSpPr/>
            <p:nvPr/>
          </p:nvGrpSpPr>
          <p:grpSpPr>
            <a:xfrm>
              <a:off x="6947710" y="6160611"/>
              <a:ext cx="507350" cy="464917"/>
              <a:chOff x="3252495" y="3355696"/>
              <a:chExt cx="507350" cy="464917"/>
            </a:xfrm>
          </p:grpSpPr>
          <p:sp>
            <p:nvSpPr>
              <p:cNvPr id="41" name="Flowchart: Connector 40">
                <a:extLst>
                  <a:ext uri="{FF2B5EF4-FFF2-40B4-BE49-F238E27FC236}">
                    <a16:creationId xmlns:a16="http://schemas.microsoft.com/office/drawing/2014/main" id="{95ACCBA5-067F-7130-EF74-7EA81E946BFC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Flowchart: Connector 41">
                <a:extLst>
                  <a:ext uri="{FF2B5EF4-FFF2-40B4-BE49-F238E27FC236}">
                    <a16:creationId xmlns:a16="http://schemas.microsoft.com/office/drawing/2014/main" id="{85D6C8FF-5ABA-B266-5EC7-B650749010B1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4" name="Flowchart: Connector 33">
              <a:extLst>
                <a:ext uri="{FF2B5EF4-FFF2-40B4-BE49-F238E27FC236}">
                  <a16:creationId xmlns:a16="http://schemas.microsoft.com/office/drawing/2014/main" id="{1A2621C7-6ECA-BBFF-E6E4-729329616DB9}"/>
                </a:ext>
              </a:extLst>
            </p:cNvPr>
            <p:cNvSpPr/>
            <p:nvPr/>
          </p:nvSpPr>
          <p:spPr bwMode="auto">
            <a:xfrm>
              <a:off x="6979535" y="193393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8459370F-9B08-34FE-2AB7-ED9EFBDF976F}"/>
                </a:ext>
              </a:extLst>
            </p:cNvPr>
            <p:cNvSpPr/>
            <p:nvPr/>
          </p:nvSpPr>
          <p:spPr bwMode="auto">
            <a:xfrm>
              <a:off x="6458674" y="272679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Prototype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0D910570-DC5B-D941-7E9E-62212310AE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62801" y="328623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2416711-7701-BB65-4446-1898A126564D}"/>
                </a:ext>
              </a:extLst>
            </p:cNvPr>
            <p:cNvSpPr/>
            <p:nvPr/>
          </p:nvSpPr>
          <p:spPr bwMode="auto">
            <a:xfrm>
              <a:off x="6477966" y="387461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Call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3E71B75-339C-701E-5085-E996ECA349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2093" y="44340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986E7C8B-5805-FC47-83B4-4CB5443BEE9A}"/>
                </a:ext>
              </a:extLst>
            </p:cNvPr>
            <p:cNvSpPr/>
            <p:nvPr/>
          </p:nvSpPr>
          <p:spPr bwMode="auto">
            <a:xfrm>
              <a:off x="6497258" y="502243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Definition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FF3B9BD0-923E-186E-7110-E580964263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01385" y="558187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38DD635-96CB-3EA1-76C6-939BCF2A637C}"/>
              </a:ext>
            </a:extLst>
          </p:cNvPr>
          <p:cNvGrpSpPr/>
          <p:nvPr/>
        </p:nvGrpSpPr>
        <p:grpSpPr>
          <a:xfrm>
            <a:off x="6059170" y="1719067"/>
            <a:ext cx="1408254" cy="4691598"/>
            <a:chOff x="4952036" y="2098873"/>
            <a:chExt cx="1408254" cy="4691598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8260ED8-D817-8227-6710-B366B04BE2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36872" y="231300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9EC8883-5A22-A588-DB8C-97D9631E60BC}"/>
                </a:ext>
              </a:extLst>
            </p:cNvPr>
            <p:cNvGrpSpPr/>
            <p:nvPr/>
          </p:nvGrpSpPr>
          <p:grpSpPr>
            <a:xfrm>
              <a:off x="5441072" y="6325554"/>
              <a:ext cx="507350" cy="464917"/>
              <a:chOff x="3252495" y="3355696"/>
              <a:chExt cx="507350" cy="464917"/>
            </a:xfrm>
          </p:grpSpPr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2A87707C-C6F3-B210-C6D3-D4F94E088415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Flowchart: Connector 53">
                <a:extLst>
                  <a:ext uri="{FF2B5EF4-FFF2-40B4-BE49-F238E27FC236}">
                    <a16:creationId xmlns:a16="http://schemas.microsoft.com/office/drawing/2014/main" id="{B4C6C527-FE4E-220A-A23F-1DB04957B8D9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6" name="Flowchart: Connector 45">
              <a:extLst>
                <a:ext uri="{FF2B5EF4-FFF2-40B4-BE49-F238E27FC236}">
                  <a16:creationId xmlns:a16="http://schemas.microsoft.com/office/drawing/2014/main" id="{70D3B73D-0820-4EC6-758F-A48245B31D3F}"/>
                </a:ext>
              </a:extLst>
            </p:cNvPr>
            <p:cNvSpPr/>
            <p:nvPr/>
          </p:nvSpPr>
          <p:spPr bwMode="auto">
            <a:xfrm>
              <a:off x="5472897" y="209887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56F303A2-CC74-2676-CEA5-3C39B63478B9}"/>
                </a:ext>
              </a:extLst>
            </p:cNvPr>
            <p:cNvSpPr/>
            <p:nvPr/>
          </p:nvSpPr>
          <p:spPr bwMode="auto">
            <a:xfrm>
              <a:off x="4952036" y="28917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Declare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694ED9C-CC93-6CF5-C763-9CD2518D69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56163" y="34511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17CC3D4-F423-696F-B7B1-75644834C0B5}"/>
                </a:ext>
              </a:extLst>
            </p:cNvPr>
            <p:cNvSpPr/>
            <p:nvPr/>
          </p:nvSpPr>
          <p:spPr bwMode="auto">
            <a:xfrm>
              <a:off x="4971328" y="403955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Initialize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10FCBA7B-6CAD-28D0-6506-4CF1FDD1C9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75455" y="459900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78F095B-1FDD-75CC-F467-1C3DF71EAE1A}"/>
                </a:ext>
              </a:extLst>
            </p:cNvPr>
            <p:cNvSpPr/>
            <p:nvPr/>
          </p:nvSpPr>
          <p:spPr bwMode="auto">
            <a:xfrm>
              <a:off x="4990620" y="51873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Use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6FD4B219-DAA9-C508-4D0D-864E6AD5EA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94747" y="5746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BCA511F-B95B-BD49-2DE1-6C89C1814D4C}"/>
              </a:ext>
            </a:extLst>
          </p:cNvPr>
          <p:cNvSpPr txBox="1"/>
          <p:nvPr/>
        </p:nvSpPr>
        <p:spPr>
          <a:xfrm>
            <a:off x="4529346" y="1109900"/>
            <a:ext cx="4647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Solving        Variables     Functions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06878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4577</TotalTime>
  <Words>218</Words>
  <Application>Microsoft Office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Aharoni</vt:lpstr>
      <vt:lpstr>Arial</vt:lpstr>
      <vt:lpstr>Calibri</vt:lpstr>
      <vt:lpstr>Cambria Math</vt:lpstr>
      <vt:lpstr>Times New Roman</vt:lpstr>
      <vt:lpstr>Wingdings</vt:lpstr>
      <vt:lpstr>ecp1026</vt:lpstr>
      <vt:lpstr>PowerPoint Presentation</vt:lpstr>
      <vt:lpstr>PowerPoint Presentation</vt:lpstr>
      <vt:lpstr>Following the Rules</vt:lpstr>
      <vt:lpstr>Rule Breaking: Skip Steps</vt:lpstr>
      <vt:lpstr>Rule Breaking: Skip Functions</vt:lpstr>
      <vt:lpstr>Rule Breaking: Comment/Variable </vt:lpstr>
      <vt:lpstr>Rule Breaking: Forget Formatting</vt:lpstr>
      <vt:lpstr>Following the Rules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203</cp:revision>
  <dcterms:created xsi:type="dcterms:W3CDTF">2021-11-11T14:49:04Z</dcterms:created>
  <dcterms:modified xsi:type="dcterms:W3CDTF">2025-03-26T09:09:00Z</dcterms:modified>
  <cp:category>course</cp:category>
</cp:coreProperties>
</file>