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412" r:id="rId2"/>
    <p:sldId id="319" r:id="rId3"/>
    <p:sldId id="337" r:id="rId4"/>
    <p:sldId id="41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12"/>
            <p14:sldId id="319"/>
            <p14:sldId id="337"/>
            <p14:sldId id="4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848" y="1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Pane_Right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94A774-E88E-7284-6CFB-BE609A309439}"/>
              </a:ext>
            </a:extLst>
          </p:cNvPr>
          <p:cNvGrpSpPr/>
          <p:nvPr userDrawn="1"/>
        </p:nvGrpSpPr>
        <p:grpSpPr>
          <a:xfrm>
            <a:off x="122185" y="1593400"/>
            <a:ext cx="1397859" cy="4149982"/>
            <a:chOff x="4897275" y="1066938"/>
            <a:chExt cx="1397859" cy="4149982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EDF23DB-FB03-28EC-4448-8B05F3847465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592139" y="1323776"/>
              <a:ext cx="20649" cy="34460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AF0E896-1489-ACBB-9DAC-D5F50FFCE375}"/>
                </a:ext>
              </a:extLst>
            </p:cNvPr>
            <p:cNvSpPr/>
            <p:nvPr userDrawn="1"/>
          </p:nvSpPr>
          <p:spPr bwMode="auto">
            <a:xfrm>
              <a:off x="4897275" y="1566698"/>
              <a:ext cx="1369670" cy="49748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2000" b="0" i="0" u="none" strike="noStrike" cap="none" normalizeH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b</a:t>
              </a:r>
              <a:endParaRPr kumimoji="0" lang="en-US" sz="2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039ABD95-CECE-3168-7221-F24740894C89}"/>
                </a:ext>
              </a:extLst>
            </p:cNvPr>
            <p:cNvSpPr/>
            <p:nvPr userDrawn="1"/>
          </p:nvSpPr>
          <p:spPr bwMode="auto">
            <a:xfrm>
              <a:off x="5428164" y="106693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0ABD511-C405-43D7-B51A-20A67FD49BDC}"/>
                </a:ext>
              </a:extLst>
            </p:cNvPr>
            <p:cNvGrpSpPr/>
            <p:nvPr userDrawn="1"/>
          </p:nvGrpSpPr>
          <p:grpSpPr>
            <a:xfrm>
              <a:off x="5357594" y="4752003"/>
              <a:ext cx="507350" cy="464917"/>
              <a:chOff x="3252495" y="3355696"/>
              <a:chExt cx="507350" cy="464917"/>
            </a:xfrm>
          </p:grpSpPr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3FC4F4C4-8E77-39FE-7C6B-E706490ED287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Flowchart: Connector 22">
                <a:extLst>
                  <a:ext uri="{FF2B5EF4-FFF2-40B4-BE49-F238E27FC236}">
                    <a16:creationId xmlns:a16="http://schemas.microsoft.com/office/drawing/2014/main" id="{5B39D441-B29F-34DB-D88C-D528040B6110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93E480D9-E430-598A-149F-8C4C50130395}"/>
                    </a:ext>
                  </a:extLst>
                </p:cNvPr>
                <p:cNvSpPr/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N" sz="2400" dirty="0">
                      <a:solidFill>
                        <a:schemeClr val="tx2"/>
                      </a:solidFill>
                    </a:rPr>
                    <a:t>x </a:t>
                  </a:r>
                  <a:r>
                    <a:rPr kumimoji="0" lang="en-IN" sz="2400" b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IN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2400" b="0" i="1" u="none" strike="noStrike" cap="none" normalizeH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𝑥𝑏</m:t>
                          </m:r>
                        </m:num>
                        <m:den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9E5DE15D-661B-4E6F-B163-EDC92F99FF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 l="-4348" b="-11340"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C61C877-8DC7-4BA0-41BA-B80BCE401F73}"/>
                </a:ext>
              </a:extLst>
            </p:cNvPr>
            <p:cNvSpPr/>
            <p:nvPr userDrawn="1"/>
          </p:nvSpPr>
          <p:spPr bwMode="auto">
            <a:xfrm>
              <a:off x="4917628" y="30693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 x</a:t>
              </a:r>
              <a:r>
                <a:rPr kumimoji="0" lang="en-US" sz="2400" b="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 p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A7161A3-313F-CBB2-AD13-ABAA1ACD3C66}"/>
                </a:ext>
              </a:extLst>
            </p:cNvPr>
            <p:cNvSpPr/>
            <p:nvPr userDrawn="1"/>
          </p:nvSpPr>
          <p:spPr bwMode="auto">
            <a:xfrm>
              <a:off x="4925464" y="38424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x, y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728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Pane_Left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59315" y="935341"/>
            <a:ext cx="4572000" cy="569326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7AA30D-7F5A-028C-00D1-F392FD3A1AC4}"/>
              </a:ext>
            </a:extLst>
          </p:cNvPr>
          <p:cNvGrpSpPr/>
          <p:nvPr userDrawn="1"/>
        </p:nvGrpSpPr>
        <p:grpSpPr>
          <a:xfrm>
            <a:off x="122185" y="1593400"/>
            <a:ext cx="1397859" cy="4149982"/>
            <a:chOff x="4897275" y="1066938"/>
            <a:chExt cx="1397859" cy="4149982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6E03341-06BA-6B3F-0F4C-1FEB3334E04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592139" y="1323776"/>
              <a:ext cx="20649" cy="34460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B11A2C3-1483-1145-5357-443539DB0DFB}"/>
                </a:ext>
              </a:extLst>
            </p:cNvPr>
            <p:cNvSpPr/>
            <p:nvPr userDrawn="1"/>
          </p:nvSpPr>
          <p:spPr bwMode="auto">
            <a:xfrm>
              <a:off x="4897275" y="1566698"/>
              <a:ext cx="1369670" cy="49748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2000" b="0" i="0" u="none" strike="noStrike" cap="none" normalizeH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b</a:t>
              </a:r>
              <a:endParaRPr kumimoji="0" lang="en-US" sz="2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0A8EBCDC-8911-FBC2-CA83-6E4AE68557A2}"/>
                </a:ext>
              </a:extLst>
            </p:cNvPr>
            <p:cNvSpPr/>
            <p:nvPr userDrawn="1"/>
          </p:nvSpPr>
          <p:spPr bwMode="auto">
            <a:xfrm>
              <a:off x="5428164" y="106693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9832331-CCFB-8459-3CCC-515CA94D302A}"/>
                </a:ext>
              </a:extLst>
            </p:cNvPr>
            <p:cNvGrpSpPr/>
            <p:nvPr userDrawn="1"/>
          </p:nvGrpSpPr>
          <p:grpSpPr>
            <a:xfrm>
              <a:off x="5357594" y="4752003"/>
              <a:ext cx="507350" cy="464917"/>
              <a:chOff x="3252495" y="3355696"/>
              <a:chExt cx="507350" cy="464917"/>
            </a:xfrm>
          </p:grpSpPr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28073421-B489-D9A9-D4A8-548A659B637E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Flowchart: Connector 22">
                <a:extLst>
                  <a:ext uri="{FF2B5EF4-FFF2-40B4-BE49-F238E27FC236}">
                    <a16:creationId xmlns:a16="http://schemas.microsoft.com/office/drawing/2014/main" id="{318E7803-AEDB-AB8A-C4DD-AB1A495C84F7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E86548A8-B125-51C3-E6BE-04E42F4D3EA0}"/>
                    </a:ext>
                  </a:extLst>
                </p:cNvPr>
                <p:cNvSpPr/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N" sz="2400" dirty="0">
                      <a:solidFill>
                        <a:schemeClr val="tx2"/>
                      </a:solidFill>
                    </a:rPr>
                    <a:t>x </a:t>
                  </a:r>
                  <a:r>
                    <a:rPr kumimoji="0" lang="en-IN" sz="2400" b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IN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2400" b="0" i="1" u="none" strike="noStrike" cap="none" normalizeH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𝑥𝑏</m:t>
                          </m:r>
                        </m:num>
                        <m:den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9E5DE15D-661B-4E6F-B163-EDC92F99FF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 l="-4348" b="-11340"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28073FA-5E65-7AA3-F8E5-5555106A75FA}"/>
                </a:ext>
              </a:extLst>
            </p:cNvPr>
            <p:cNvSpPr/>
            <p:nvPr userDrawn="1"/>
          </p:nvSpPr>
          <p:spPr bwMode="auto">
            <a:xfrm>
              <a:off x="4917628" y="30693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 x</a:t>
              </a:r>
              <a:r>
                <a:rPr kumimoji="0" lang="en-US" sz="2400" b="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 p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212A2097-1975-D7D6-DFCE-544900CBADA2}"/>
                </a:ext>
              </a:extLst>
            </p:cNvPr>
            <p:cNvSpPr/>
            <p:nvPr userDrawn="1"/>
          </p:nvSpPr>
          <p:spPr bwMode="auto">
            <a:xfrm>
              <a:off x="4925464" y="38424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x, y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989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E3C162C-1ACA-83AA-97FD-9D0CFD7ACADD}"/>
              </a:ext>
            </a:extLst>
          </p:cNvPr>
          <p:cNvGrpSpPr/>
          <p:nvPr userDrawn="1"/>
        </p:nvGrpSpPr>
        <p:grpSpPr>
          <a:xfrm>
            <a:off x="122185" y="1593400"/>
            <a:ext cx="1397859" cy="4149982"/>
            <a:chOff x="4897275" y="1066938"/>
            <a:chExt cx="1397859" cy="4149982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927EB7F-7F0E-CC0E-E82B-402C8CB60F18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592139" y="1323776"/>
              <a:ext cx="20649" cy="34460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CA23CA7-C425-46BD-5F87-DBB92DFF7584}"/>
                </a:ext>
              </a:extLst>
            </p:cNvPr>
            <p:cNvSpPr/>
            <p:nvPr userDrawn="1"/>
          </p:nvSpPr>
          <p:spPr bwMode="auto">
            <a:xfrm>
              <a:off x="4897275" y="1566698"/>
              <a:ext cx="1369670" cy="497481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Input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xs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2000" b="0" i="0" u="none" strike="noStrike" cap="none" normalizeH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b</a:t>
              </a:r>
              <a:endParaRPr kumimoji="0" lang="en-US" sz="2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C5357A34-73FE-6CBE-1508-09D4722160B3}"/>
                </a:ext>
              </a:extLst>
            </p:cNvPr>
            <p:cNvSpPr/>
            <p:nvPr userDrawn="1"/>
          </p:nvSpPr>
          <p:spPr bwMode="auto">
            <a:xfrm>
              <a:off x="5428164" y="106693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7D1B2F8-EBDD-B79A-9AF2-3B5142A6FD34}"/>
                </a:ext>
              </a:extLst>
            </p:cNvPr>
            <p:cNvGrpSpPr/>
            <p:nvPr userDrawn="1"/>
          </p:nvGrpSpPr>
          <p:grpSpPr>
            <a:xfrm>
              <a:off x="5357594" y="4752003"/>
              <a:ext cx="507350" cy="464917"/>
              <a:chOff x="3252495" y="3355696"/>
              <a:chExt cx="507350" cy="464917"/>
            </a:xfrm>
          </p:grpSpPr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7446F5E9-44A7-E035-93C0-964580F49523}"/>
                  </a:ext>
                </a:extLst>
              </p:cNvPr>
              <p:cNvSpPr/>
              <p:nvPr/>
            </p:nvSpPr>
            <p:spPr bwMode="auto">
              <a:xfrm>
                <a:off x="3341226" y="3429000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8905AB4A-97BE-F96D-85D2-8F3F8C1A9CCF}"/>
                  </a:ext>
                </a:extLst>
              </p:cNvPr>
              <p:cNvSpPr/>
              <p:nvPr/>
            </p:nvSpPr>
            <p:spPr bwMode="auto">
              <a:xfrm>
                <a:off x="3252495" y="3355696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EBE19A4E-7B20-A830-DC83-319A0EFCAAD9}"/>
                    </a:ext>
                  </a:extLst>
                </p:cNvPr>
                <p:cNvSpPr/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N" sz="2400" dirty="0">
                      <a:solidFill>
                        <a:schemeClr val="tx2"/>
                      </a:solidFill>
                    </a:rPr>
                    <a:t>x </a:t>
                  </a:r>
                  <a:r>
                    <a:rPr kumimoji="0" lang="en-IN" sz="2400" b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IN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2400" b="0" i="1" u="none" strike="noStrike" cap="none" normalizeH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𝑥𝑏</m:t>
                          </m:r>
                        </m:num>
                        <m:den>
                          <m:r>
                            <a:rPr kumimoji="0" 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9E5DE15D-661B-4E6F-B163-EDC92F99FF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 userDrawn="1"/>
              </p:nvSpPr>
              <p:spPr bwMode="auto">
                <a:xfrm>
                  <a:off x="4907303" y="2296312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 l="-4348" b="-11340"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3EA1849-2D3C-B09B-A9F2-70DD06BBE54F}"/>
                </a:ext>
              </a:extLst>
            </p:cNvPr>
            <p:cNvSpPr/>
            <p:nvPr userDrawn="1"/>
          </p:nvSpPr>
          <p:spPr bwMode="auto">
            <a:xfrm>
              <a:off x="4917628" y="3069389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y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 x*x</a:t>
              </a:r>
              <a:r>
                <a:rPr kumimoji="0" lang="en-US" sz="2400" b="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- p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3631999-5374-5A1E-0DF2-1ED1A04A7EAB}"/>
                </a:ext>
              </a:extLst>
            </p:cNvPr>
            <p:cNvSpPr/>
            <p:nvPr userDrawn="1"/>
          </p:nvSpPr>
          <p:spPr bwMode="auto">
            <a:xfrm>
              <a:off x="4925464" y="384246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Output </a:t>
              </a:r>
              <a:r>
                <a:rPr lang="en-US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x, y</a:t>
              </a:r>
              <a:endParaRPr kumimoji="0" lang="en-IN" sz="20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bits2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dba.info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7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82" r:id="rId2"/>
    <p:sldLayoutId id="2147483786" r:id="rId3"/>
    <p:sldLayoutId id="2147483679" r:id="rId4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FC75C2E-81C2-AD84-A434-36840B472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the UML </a:t>
            </a:r>
            <a:br>
              <a:rPr lang="en-CA" dirty="0"/>
            </a:br>
            <a:r>
              <a:rPr lang="en-CA" dirty="0"/>
              <a:t> - Choosing the Functions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8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</a:t>
            </a:r>
            <a:r>
              <a:rPr lang="en-US" dirty="0">
                <a:sym typeface="Wingdings" panose="05000000000000000000" pitchFamily="2" charset="2"/>
              </a:rPr>
              <a:t> Functions (1</a:t>
            </a:r>
            <a:r>
              <a:rPr lang="en-US" baseline="30000" dirty="0">
                <a:sym typeface="Wingdings" panose="05000000000000000000" pitchFamily="2" charset="2"/>
              </a:rPr>
              <a:t>st</a:t>
            </a:r>
            <a:r>
              <a:rPr lang="en-US" dirty="0">
                <a:sym typeface="Wingdings" panose="05000000000000000000" pitchFamily="2" charset="2"/>
              </a:rPr>
              <a:t> Program)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B1CFE-B080-238D-3063-2A549E6B6456}"/>
              </a:ext>
            </a:extLst>
          </p:cNvPr>
          <p:cNvSpPr txBox="1"/>
          <p:nvPr/>
        </p:nvSpPr>
        <p:spPr>
          <a:xfrm>
            <a:off x="741519" y="5925588"/>
            <a:ext cx="373411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bg1"/>
                </a:solidFill>
              </a:rPr>
              <a:t>Decide Functions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19983C-E5C5-4366-98FF-D28477B4C758}"/>
              </a:ext>
            </a:extLst>
          </p:cNvPr>
          <p:cNvGrpSpPr/>
          <p:nvPr/>
        </p:nvGrpSpPr>
        <p:grpSpPr>
          <a:xfrm>
            <a:off x="5106910" y="1503349"/>
            <a:ext cx="2685117" cy="3500258"/>
            <a:chOff x="4823820" y="1615494"/>
            <a:chExt cx="2685117" cy="3500258"/>
          </a:xfrm>
        </p:grpSpPr>
        <p:sp>
          <p:nvSpPr>
            <p:cNvPr id="32" name="Pentagon 2">
              <a:extLst>
                <a:ext uri="{FF2B5EF4-FFF2-40B4-BE49-F238E27FC236}">
                  <a16:creationId xmlns:a16="http://schemas.microsoft.com/office/drawing/2014/main" id="{443B9407-E739-4C8D-9A6A-528E07213020}"/>
                </a:ext>
              </a:extLst>
            </p:cNvPr>
            <p:cNvSpPr/>
            <p:nvPr/>
          </p:nvSpPr>
          <p:spPr bwMode="auto">
            <a:xfrm>
              <a:off x="4823820" y="2978274"/>
              <a:ext cx="530277" cy="62507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5247F4C-3512-4F4B-9D08-9CF4583DCCA5}"/>
                </a:ext>
              </a:extLst>
            </p:cNvPr>
            <p:cNvSpPr/>
            <p:nvPr/>
          </p:nvSpPr>
          <p:spPr bwMode="auto">
            <a:xfrm>
              <a:off x="5364896" y="3060930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057635-97BA-4FF8-88F6-59A6CB7D24B0}"/>
                </a:ext>
              </a:extLst>
            </p:cNvPr>
            <p:cNvSpPr/>
            <p:nvPr/>
          </p:nvSpPr>
          <p:spPr bwMode="auto">
            <a:xfrm>
              <a:off x="4835246" y="1615494"/>
              <a:ext cx="1712752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0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8D4660-9E6A-462C-A876-CEA4801119EB}"/>
                </a:ext>
              </a:extLst>
            </p:cNvPr>
            <p:cNvSpPr/>
            <p:nvPr/>
          </p:nvSpPr>
          <p:spPr bwMode="auto">
            <a:xfrm>
              <a:off x="4976381" y="4277692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6" name="Down Arrow 10">
              <a:extLst>
                <a:ext uri="{FF2B5EF4-FFF2-40B4-BE49-F238E27FC236}">
                  <a16:creationId xmlns:a16="http://schemas.microsoft.com/office/drawing/2014/main" id="{9AE526E8-6F25-440F-9BB7-14B76D49FFFA}"/>
                </a:ext>
              </a:extLst>
            </p:cNvPr>
            <p:cNvSpPr/>
            <p:nvPr/>
          </p:nvSpPr>
          <p:spPr bwMode="auto">
            <a:xfrm>
              <a:off x="5826962" y="2403074"/>
              <a:ext cx="360459" cy="659521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7" name="Down Arrow 12">
              <a:extLst>
                <a:ext uri="{FF2B5EF4-FFF2-40B4-BE49-F238E27FC236}">
                  <a16:creationId xmlns:a16="http://schemas.microsoft.com/office/drawing/2014/main" id="{1C51EDF4-9DEB-4AFF-A02F-9B50CD407150}"/>
                </a:ext>
              </a:extLst>
            </p:cNvPr>
            <p:cNvSpPr/>
            <p:nvPr/>
          </p:nvSpPr>
          <p:spPr bwMode="auto">
            <a:xfrm>
              <a:off x="5582950" y="3490128"/>
              <a:ext cx="400810" cy="770782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Up-Down Arrow 13">
              <a:extLst>
                <a:ext uri="{FF2B5EF4-FFF2-40B4-BE49-F238E27FC236}">
                  <a16:creationId xmlns:a16="http://schemas.microsoft.com/office/drawing/2014/main" id="{2FD0A2DB-470D-4D9E-9246-ED86CB88A84F}"/>
                </a:ext>
              </a:extLst>
            </p:cNvPr>
            <p:cNvSpPr/>
            <p:nvPr/>
          </p:nvSpPr>
          <p:spPr bwMode="auto">
            <a:xfrm rot="2365949">
              <a:off x="6602883" y="2300007"/>
              <a:ext cx="484632" cy="1220072"/>
            </a:xfrm>
            <a:prstGeom prst="upDownArrow">
              <a:avLst>
                <a:gd name="adj1" fmla="val 19351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F510E0B-E48A-4972-8656-36EDA9FD7173}"/>
                </a:ext>
              </a:extLst>
            </p:cNvPr>
            <p:cNvSpPr/>
            <p:nvPr/>
          </p:nvSpPr>
          <p:spPr bwMode="auto">
            <a:xfrm>
              <a:off x="6637101" y="1620206"/>
              <a:ext cx="871836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cMean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6BB4BFA-7EDE-4C54-8B61-BD69696DBD75}"/>
                </a:ext>
              </a:extLst>
            </p:cNvPr>
            <p:cNvSpPr/>
            <p:nvPr/>
          </p:nvSpPr>
          <p:spPr bwMode="auto">
            <a:xfrm>
              <a:off x="6600623" y="4332883"/>
              <a:ext cx="777257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equ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Up-Down Arrow 13">
              <a:extLst>
                <a:ext uri="{FF2B5EF4-FFF2-40B4-BE49-F238E27FC236}">
                  <a16:creationId xmlns:a16="http://schemas.microsoft.com/office/drawing/2014/main" id="{4087868A-4EDE-43FC-BCAF-DE718EDBD143}"/>
                </a:ext>
              </a:extLst>
            </p:cNvPr>
            <p:cNvSpPr/>
            <p:nvPr/>
          </p:nvSpPr>
          <p:spPr bwMode="auto">
            <a:xfrm rot="8315813">
              <a:off x="6597140" y="3235708"/>
              <a:ext cx="484632" cy="1155011"/>
            </a:xfrm>
            <a:prstGeom prst="upDownArrow">
              <a:avLst>
                <a:gd name="adj1" fmla="val 19351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6A89DF-7BF6-710C-0952-445BE244F551}"/>
              </a:ext>
            </a:extLst>
          </p:cNvPr>
          <p:cNvGrpSpPr/>
          <p:nvPr/>
        </p:nvGrpSpPr>
        <p:grpSpPr>
          <a:xfrm>
            <a:off x="1639631" y="2069169"/>
            <a:ext cx="2932369" cy="2151569"/>
            <a:chOff x="-1281254" y="2695201"/>
            <a:chExt cx="2932369" cy="2151569"/>
          </a:xfrm>
        </p:grpSpPr>
        <p:sp>
          <p:nvSpPr>
            <p:cNvPr id="23" name="Rounded Rectangle 3">
              <a:extLst>
                <a:ext uri="{FF2B5EF4-FFF2-40B4-BE49-F238E27FC236}">
                  <a16:creationId xmlns:a16="http://schemas.microsoft.com/office/drawing/2014/main" id="{A330982B-DB54-307F-7436-C17F64855E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748513" y="3468978"/>
              <a:ext cx="1185113" cy="528488"/>
            </a:xfrm>
            <a:prstGeom prst="roundRect">
              <a:avLst>
                <a:gd name="adj" fmla="val 31250"/>
              </a:avLst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8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main()</a:t>
              </a:r>
              <a:endParaRPr kumimoji="0" lang="en-ZA" sz="28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F257039-35E6-4DD4-277E-78BEA80D06ED}"/>
                </a:ext>
              </a:extLst>
            </p:cNvPr>
            <p:cNvSpPr/>
            <p:nvPr/>
          </p:nvSpPr>
          <p:spPr bwMode="auto">
            <a:xfrm>
              <a:off x="-986259" y="2695201"/>
              <a:ext cx="1499056" cy="42235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3</a:t>
              </a:r>
              <a:r>
                <a:rPr kumimoji="0" lang="en-GB" sz="2400" i="0" u="none" strike="noStrike" cap="none" normalizeH="0" baseline="30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rd</a:t>
              </a:r>
              <a:r>
                <a:rPr kumimoji="0" lang="en-GB" sz="240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party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8F46D7-32B7-1785-83A5-6983F1A61A1F}"/>
                </a:ext>
              </a:extLst>
            </p:cNvPr>
            <p:cNvSpPr/>
            <p:nvPr/>
          </p:nvSpPr>
          <p:spPr bwMode="auto">
            <a:xfrm>
              <a:off x="-910061" y="4363938"/>
              <a:ext cx="1346660" cy="4828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standard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E72BFB-C6C6-BF16-167B-6CCC1493F3D9}"/>
                </a:ext>
              </a:extLst>
            </p:cNvPr>
            <p:cNvSpPr/>
            <p:nvPr/>
          </p:nvSpPr>
          <p:spPr bwMode="auto">
            <a:xfrm>
              <a:off x="806240" y="3494383"/>
              <a:ext cx="844875" cy="464917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own</a:t>
              </a:r>
              <a:endParaRPr kumimoji="0" lang="en-ZA" sz="32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E2022C8-069E-836F-D7DF-2B1E2E5AFC88}"/>
                </a:ext>
              </a:extLst>
            </p:cNvPr>
            <p:cNvCxnSpPr>
              <a:cxnSpLocks/>
              <a:stCxn id="23" idx="0"/>
              <a:endCxn id="24" idx="2"/>
            </p:cNvCxnSpPr>
            <p:nvPr/>
          </p:nvCxnSpPr>
          <p:spPr bwMode="auto">
            <a:xfrm flipH="1" flipV="1">
              <a:off x="-236731" y="3117552"/>
              <a:ext cx="80775" cy="35142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0EF5C88-7972-5C57-79FC-DF337BCDD8F5}"/>
                </a:ext>
              </a:extLst>
            </p:cNvPr>
            <p:cNvCxnSpPr>
              <a:cxnSpLocks/>
              <a:stCxn id="25" idx="0"/>
              <a:endCxn id="23" idx="2"/>
            </p:cNvCxnSpPr>
            <p:nvPr/>
          </p:nvCxnSpPr>
          <p:spPr bwMode="auto">
            <a:xfrm flipV="1">
              <a:off x="-236731" y="3997466"/>
              <a:ext cx="80775" cy="36647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50A7350-412E-9CE6-D96B-2DA540B8AA45}"/>
                </a:ext>
              </a:extLst>
            </p:cNvPr>
            <p:cNvCxnSpPr>
              <a:cxnSpLocks/>
              <a:stCxn id="26" idx="1"/>
              <a:endCxn id="23" idx="3"/>
            </p:cNvCxnSpPr>
            <p:nvPr/>
          </p:nvCxnSpPr>
          <p:spPr bwMode="auto">
            <a:xfrm flipH="1">
              <a:off x="436600" y="3726842"/>
              <a:ext cx="369640" cy="638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Pentagon 2">
              <a:extLst>
                <a:ext uri="{FF2B5EF4-FFF2-40B4-BE49-F238E27FC236}">
                  <a16:creationId xmlns:a16="http://schemas.microsoft.com/office/drawing/2014/main" id="{6BBBFB3F-4BE6-4AC9-DB4B-5625CF524699}"/>
                </a:ext>
              </a:extLst>
            </p:cNvPr>
            <p:cNvSpPr/>
            <p:nvPr/>
          </p:nvSpPr>
          <p:spPr bwMode="auto">
            <a:xfrm>
              <a:off x="-1281254" y="3515665"/>
              <a:ext cx="532741" cy="42235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54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CF4-1595-0557-2D3E-C4914EEF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1701-90D3-8F88-0BB6-FCB5728A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ym typeface="Wingdings" panose="05000000000000000000" pitchFamily="2" charset="2"/>
              </a:rPr>
              <a:t>Functions  Pseudo-code</a:t>
            </a:r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262275-59BC-47B2-A8FA-B6435DB43687}"/>
              </a:ext>
            </a:extLst>
          </p:cNvPr>
          <p:cNvSpPr txBox="1"/>
          <p:nvPr/>
        </p:nvSpPr>
        <p:spPr>
          <a:xfrm>
            <a:off x="170142" y="5996767"/>
            <a:ext cx="3989999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 </a:t>
            </a:r>
            <a:r>
              <a:rPr lang="en-US" sz="3200" dirty="0">
                <a:solidFill>
                  <a:schemeClr val="bg1"/>
                </a:solidFill>
              </a:rPr>
              <a:t>Write Pseudo Code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C3A9DF-F9CF-3A31-D4D3-BDF264EF25F5}"/>
              </a:ext>
            </a:extLst>
          </p:cNvPr>
          <p:cNvGrpSpPr/>
          <p:nvPr/>
        </p:nvGrpSpPr>
        <p:grpSpPr>
          <a:xfrm>
            <a:off x="1798966" y="1629254"/>
            <a:ext cx="2685117" cy="3500258"/>
            <a:chOff x="4823820" y="1615494"/>
            <a:chExt cx="2685117" cy="3500258"/>
          </a:xfrm>
        </p:grpSpPr>
        <p:sp>
          <p:nvSpPr>
            <p:cNvPr id="37" name="Pentagon 2">
              <a:extLst>
                <a:ext uri="{FF2B5EF4-FFF2-40B4-BE49-F238E27FC236}">
                  <a16:creationId xmlns:a16="http://schemas.microsoft.com/office/drawing/2014/main" id="{533E211B-D65C-D17A-786B-BD507161A809}"/>
                </a:ext>
              </a:extLst>
            </p:cNvPr>
            <p:cNvSpPr/>
            <p:nvPr/>
          </p:nvSpPr>
          <p:spPr bwMode="auto">
            <a:xfrm>
              <a:off x="4823820" y="2978274"/>
              <a:ext cx="530277" cy="62507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4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OS</a:t>
              </a:r>
              <a:endParaRPr kumimoji="0" lang="en-ZA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24E173B-D102-BDD2-0C41-F0EA5F33551D}"/>
                </a:ext>
              </a:extLst>
            </p:cNvPr>
            <p:cNvSpPr/>
            <p:nvPr/>
          </p:nvSpPr>
          <p:spPr bwMode="auto">
            <a:xfrm>
              <a:off x="5364896" y="3060930"/>
              <a:ext cx="1035804" cy="42400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</a:t>
              </a:r>
              <a:r>
                <a: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ain()</a:t>
              </a: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C8895D6-1AF4-9CE3-ACE0-176E06E3F0DD}"/>
                </a:ext>
              </a:extLst>
            </p:cNvPr>
            <p:cNvSpPr/>
            <p:nvPr/>
          </p:nvSpPr>
          <p:spPr bwMode="auto">
            <a:xfrm>
              <a:off x="4835246" y="1615494"/>
              <a:ext cx="1712752" cy="77275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getFloatPrompt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(3</a:t>
              </a:r>
              <a:r>
                <a:rPr lang="en-GB" sz="2000" baseline="30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rd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party)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5AB2370-078A-A4F9-DF7A-D98EA502EBD2}"/>
                </a:ext>
              </a:extLst>
            </p:cNvPr>
            <p:cNvSpPr/>
            <p:nvPr/>
          </p:nvSpPr>
          <p:spPr bwMode="auto">
            <a:xfrm>
              <a:off x="4976381" y="4277692"/>
              <a:ext cx="1372086" cy="81101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fprintf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(standard)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Down Arrow 10">
              <a:extLst>
                <a:ext uri="{FF2B5EF4-FFF2-40B4-BE49-F238E27FC236}">
                  <a16:creationId xmlns:a16="http://schemas.microsoft.com/office/drawing/2014/main" id="{1DC337AE-F7E5-486D-ECE1-0183A940162C}"/>
                </a:ext>
              </a:extLst>
            </p:cNvPr>
            <p:cNvSpPr/>
            <p:nvPr/>
          </p:nvSpPr>
          <p:spPr bwMode="auto">
            <a:xfrm>
              <a:off x="5826962" y="2403074"/>
              <a:ext cx="360459" cy="659521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Down Arrow 12">
              <a:extLst>
                <a:ext uri="{FF2B5EF4-FFF2-40B4-BE49-F238E27FC236}">
                  <a16:creationId xmlns:a16="http://schemas.microsoft.com/office/drawing/2014/main" id="{22D566E9-9AA0-A76A-DB97-676CFB9526EF}"/>
                </a:ext>
              </a:extLst>
            </p:cNvPr>
            <p:cNvSpPr/>
            <p:nvPr/>
          </p:nvSpPr>
          <p:spPr bwMode="auto">
            <a:xfrm>
              <a:off x="5582950" y="3490128"/>
              <a:ext cx="400810" cy="770782"/>
            </a:xfrm>
            <a:prstGeom prst="downArrow">
              <a:avLst>
                <a:gd name="adj1" fmla="val 14400"/>
                <a:gd name="adj2" fmla="val 5356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3" name="Up-Down Arrow 13">
              <a:extLst>
                <a:ext uri="{FF2B5EF4-FFF2-40B4-BE49-F238E27FC236}">
                  <a16:creationId xmlns:a16="http://schemas.microsoft.com/office/drawing/2014/main" id="{73A819BA-9B63-09C7-256D-8F17AB85AF48}"/>
                </a:ext>
              </a:extLst>
            </p:cNvPr>
            <p:cNvSpPr/>
            <p:nvPr/>
          </p:nvSpPr>
          <p:spPr bwMode="auto">
            <a:xfrm rot="2365949">
              <a:off x="6602883" y="2300007"/>
              <a:ext cx="484632" cy="1220072"/>
            </a:xfrm>
            <a:prstGeom prst="upDownArrow">
              <a:avLst>
                <a:gd name="adj1" fmla="val 19351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F79460-3EB7-185F-832B-80443866E7E1}"/>
                </a:ext>
              </a:extLst>
            </p:cNvPr>
            <p:cNvSpPr/>
            <p:nvPr/>
          </p:nvSpPr>
          <p:spPr bwMode="auto">
            <a:xfrm>
              <a:off x="6637101" y="1620206"/>
              <a:ext cx="871836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cMean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252CD8B-45AD-A25E-8D30-0FC6AE10C33C}"/>
                </a:ext>
              </a:extLst>
            </p:cNvPr>
            <p:cNvSpPr/>
            <p:nvPr/>
          </p:nvSpPr>
          <p:spPr bwMode="auto">
            <a:xfrm>
              <a:off x="6600623" y="4332883"/>
              <a:ext cx="777257" cy="78286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2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equ</a:t>
              </a:r>
              <a:r>
                <a:rPr lang="en-GB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()</a:t>
              </a: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(own)</a:t>
              </a:r>
              <a:endParaRPr kumimoji="0" lang="en-ZA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6" name="Up-Down Arrow 13">
              <a:extLst>
                <a:ext uri="{FF2B5EF4-FFF2-40B4-BE49-F238E27FC236}">
                  <a16:creationId xmlns:a16="http://schemas.microsoft.com/office/drawing/2014/main" id="{61A4FAAB-E1CB-9538-E6C0-C41880AF9740}"/>
                </a:ext>
              </a:extLst>
            </p:cNvPr>
            <p:cNvSpPr/>
            <p:nvPr/>
          </p:nvSpPr>
          <p:spPr bwMode="auto">
            <a:xfrm rot="8315813">
              <a:off x="6597140" y="3235708"/>
              <a:ext cx="484632" cy="1155011"/>
            </a:xfrm>
            <a:prstGeom prst="upDownArrow">
              <a:avLst>
                <a:gd name="adj1" fmla="val 19351"/>
                <a:gd name="adj2" fmla="val 4644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Z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C860BED-68A1-490B-95CF-EDE35D66903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572000" y="1398590"/>
            <a:ext cx="4572000" cy="4767258"/>
          </a:xfrm>
        </p:spPr>
      </p:pic>
    </p:spTree>
    <p:extLst>
      <p:ext uri="{BB962C8B-B14F-4D97-AF65-F5344CB8AC3E}">
        <p14:creationId xmlns:p14="http://schemas.microsoft.com/office/powerpoint/2010/main" val="79278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651A36-E25C-D928-5BB6-30A3CBAB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Review</a:t>
            </a:r>
            <a:endParaRPr lang="en-US" dirty="0"/>
          </a:p>
        </p:txBody>
      </p: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534A60CE-1260-F8D5-510E-9F8C058DFD6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2667031" y="1402558"/>
            <a:ext cx="4572000" cy="4767258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4CAFA6F-5CB5-CACA-39AD-B7CA9AA6A787}"/>
              </a:ext>
            </a:extLst>
          </p:cNvPr>
          <p:cNvGrpSpPr/>
          <p:nvPr/>
        </p:nvGrpSpPr>
        <p:grpSpPr>
          <a:xfrm>
            <a:off x="7241712" y="1813606"/>
            <a:ext cx="1673399" cy="745764"/>
            <a:chOff x="7197206" y="1813606"/>
            <a:chExt cx="1673399" cy="745764"/>
          </a:xfrm>
        </p:grpSpPr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51D08BD0-AC2B-AD6D-F0B6-5848E169FE47}"/>
                </a:ext>
              </a:extLst>
            </p:cNvPr>
            <p:cNvSpPr/>
            <p:nvPr/>
          </p:nvSpPr>
          <p:spPr bwMode="auto">
            <a:xfrm>
              <a:off x="7197206" y="1813606"/>
              <a:ext cx="170392" cy="745764"/>
            </a:xfrm>
            <a:prstGeom prst="rightBrace">
              <a:avLst>
                <a:gd name="adj1" fmla="val 31809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D0829F6-A126-24BA-96CE-07CCB650169A}"/>
                </a:ext>
              </a:extLst>
            </p:cNvPr>
            <p:cNvCxnSpPr>
              <a:cxnSpLocks/>
              <a:stCxn id="10" idx="1"/>
              <a:endCxn id="13" idx="1"/>
            </p:cNvCxnSpPr>
            <p:nvPr/>
          </p:nvCxnSpPr>
          <p:spPr bwMode="auto">
            <a:xfrm flipV="1">
              <a:off x="7367598" y="2151714"/>
              <a:ext cx="133337" cy="148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10B6996-16B0-212A-C621-1BBA4155DB78}"/>
                </a:ext>
              </a:extLst>
            </p:cNvPr>
            <p:cNvSpPr/>
            <p:nvPr/>
          </p:nvSpPr>
          <p:spPr bwMode="auto">
            <a:xfrm>
              <a:off x="7500935" y="1871992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Prototype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53E49F-FC64-0A33-6BEC-318C705D9FD3}"/>
              </a:ext>
            </a:extLst>
          </p:cNvPr>
          <p:cNvGrpSpPr/>
          <p:nvPr/>
        </p:nvGrpSpPr>
        <p:grpSpPr>
          <a:xfrm>
            <a:off x="6933158" y="2741486"/>
            <a:ext cx="1988312" cy="1231756"/>
            <a:chOff x="6319862" y="2741486"/>
            <a:chExt cx="1988312" cy="1231756"/>
          </a:xfrm>
        </p:grpSpPr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DEF2B0DA-E08D-3A31-EE5D-A17C3074F9DD}"/>
                </a:ext>
              </a:extLst>
            </p:cNvPr>
            <p:cNvSpPr/>
            <p:nvPr/>
          </p:nvSpPr>
          <p:spPr bwMode="auto">
            <a:xfrm>
              <a:off x="6319862" y="2741486"/>
              <a:ext cx="169068" cy="1231756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5B14BD4-F050-8545-64F5-D85155E6224B}"/>
                </a:ext>
              </a:extLst>
            </p:cNvPr>
            <p:cNvSpPr/>
            <p:nvPr/>
          </p:nvSpPr>
          <p:spPr bwMode="auto">
            <a:xfrm>
              <a:off x="6938504" y="301494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Call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89C54E8-304F-404B-D878-4E3EED3627E0}"/>
                </a:ext>
              </a:extLst>
            </p:cNvPr>
            <p:cNvCxnSpPr>
              <a:stCxn id="15" idx="1"/>
              <a:endCxn id="16" idx="1"/>
            </p:cNvCxnSpPr>
            <p:nvPr/>
          </p:nvCxnSpPr>
          <p:spPr bwMode="auto">
            <a:xfrm flipV="1">
              <a:off x="6488930" y="3294665"/>
              <a:ext cx="44957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8D08CD-5A3D-A463-BEE7-D2FFF3E1BA48}"/>
              </a:ext>
            </a:extLst>
          </p:cNvPr>
          <p:cNvGrpSpPr/>
          <p:nvPr/>
        </p:nvGrpSpPr>
        <p:grpSpPr>
          <a:xfrm>
            <a:off x="5492508" y="4186168"/>
            <a:ext cx="3409395" cy="1815243"/>
            <a:chOff x="5281555" y="4193848"/>
            <a:chExt cx="3409395" cy="181524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F72BF31-3952-EB06-AA46-529E75AA6483}"/>
                </a:ext>
              </a:extLst>
            </p:cNvPr>
            <p:cNvSpPr/>
            <p:nvPr/>
          </p:nvSpPr>
          <p:spPr bwMode="auto">
            <a:xfrm>
              <a:off x="7321280" y="475539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Definition</a:t>
              </a: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43DC9791-B6A7-3803-E25F-5735E3A4E5F1}"/>
                </a:ext>
              </a:extLst>
            </p:cNvPr>
            <p:cNvSpPr/>
            <p:nvPr/>
          </p:nvSpPr>
          <p:spPr bwMode="auto">
            <a:xfrm>
              <a:off x="5281555" y="4193848"/>
              <a:ext cx="169068" cy="827259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2EE09CF6-0940-1A00-37FD-192F6B40C251}"/>
                </a:ext>
              </a:extLst>
            </p:cNvPr>
            <p:cNvSpPr/>
            <p:nvPr/>
          </p:nvSpPr>
          <p:spPr bwMode="auto">
            <a:xfrm>
              <a:off x="5281555" y="5181832"/>
              <a:ext cx="169068" cy="827259"/>
            </a:xfrm>
            <a:prstGeom prst="rightBrace">
              <a:avLst>
                <a:gd name="adj1" fmla="val 8333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572D8335-7514-9955-E690-89ACECD619E2}"/>
                </a:ext>
              </a:extLst>
            </p:cNvPr>
            <p:cNvSpPr/>
            <p:nvPr/>
          </p:nvSpPr>
          <p:spPr bwMode="auto">
            <a:xfrm>
              <a:off x="5448904" y="4563908"/>
              <a:ext cx="169068" cy="1003412"/>
            </a:xfrm>
            <a:prstGeom prst="rightBrace">
              <a:avLst>
                <a:gd name="adj1" fmla="val 51409"/>
                <a:gd name="adj2" fmla="val 45536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92457CF-55A5-B57A-168A-5AB794CD717C}"/>
                </a:ext>
              </a:extLst>
            </p:cNvPr>
            <p:cNvCxnSpPr>
              <a:cxnSpLocks/>
              <a:stCxn id="25" idx="1"/>
              <a:endCxn id="22" idx="1"/>
            </p:cNvCxnSpPr>
            <p:nvPr/>
          </p:nvCxnSpPr>
          <p:spPr bwMode="auto">
            <a:xfrm>
              <a:off x="5617972" y="5020822"/>
              <a:ext cx="1703308" cy="142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96C9E19-30D7-4A40-C61E-AACCA7D59C4B}"/>
              </a:ext>
            </a:extLst>
          </p:cNvPr>
          <p:cNvGrpSpPr/>
          <p:nvPr/>
        </p:nvGrpSpPr>
        <p:grpSpPr>
          <a:xfrm>
            <a:off x="1483266" y="2247471"/>
            <a:ext cx="1453582" cy="2401179"/>
            <a:chOff x="1483266" y="2247471"/>
            <a:chExt cx="1453582" cy="2401179"/>
          </a:xfrm>
        </p:grpSpPr>
        <p:sp>
          <p:nvSpPr>
            <p:cNvPr id="28" name="Right Brace 27">
              <a:extLst>
                <a:ext uri="{FF2B5EF4-FFF2-40B4-BE49-F238E27FC236}">
                  <a16:creationId xmlns:a16="http://schemas.microsoft.com/office/drawing/2014/main" id="{0AFD2CE3-3F68-397E-DE9A-01E78B1B8C4B}"/>
                </a:ext>
              </a:extLst>
            </p:cNvPr>
            <p:cNvSpPr/>
            <p:nvPr/>
          </p:nvSpPr>
          <p:spPr bwMode="auto">
            <a:xfrm flipH="1">
              <a:off x="2593425" y="2784821"/>
              <a:ext cx="194969" cy="386383"/>
            </a:xfrm>
            <a:prstGeom prst="rightBrace">
              <a:avLst>
                <a:gd name="adj1" fmla="val 31809"/>
                <a:gd name="adj2" fmla="val 52291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EB361E-05A4-92AA-CDD6-72F9F0432B8D}"/>
                </a:ext>
              </a:extLst>
            </p:cNvPr>
            <p:cNvCxnSpPr>
              <a:cxnSpLocks/>
              <a:endCxn id="28" idx="1"/>
            </p:cNvCxnSpPr>
            <p:nvPr/>
          </p:nvCxnSpPr>
          <p:spPr bwMode="auto">
            <a:xfrm>
              <a:off x="1483266" y="2247471"/>
              <a:ext cx="1110159" cy="73939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196547-16AB-3434-4281-BCF9AA312517}"/>
                </a:ext>
              </a:extLst>
            </p:cNvPr>
            <p:cNvCxnSpPr/>
            <p:nvPr/>
          </p:nvCxnSpPr>
          <p:spPr bwMode="auto">
            <a:xfrm flipV="1">
              <a:off x="2001754" y="3319585"/>
              <a:ext cx="93509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8A91E87-59EA-7923-D723-E7AE89A409D7}"/>
                </a:ext>
              </a:extLst>
            </p:cNvPr>
            <p:cNvCxnSpPr/>
            <p:nvPr/>
          </p:nvCxnSpPr>
          <p:spPr bwMode="auto">
            <a:xfrm>
              <a:off x="1483266" y="3171204"/>
              <a:ext cx="518488" cy="1644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7366728-22B0-0B35-0C56-F51F7FDBCB37}"/>
                </a:ext>
              </a:extLst>
            </p:cNvPr>
            <p:cNvCxnSpPr/>
            <p:nvPr/>
          </p:nvCxnSpPr>
          <p:spPr bwMode="auto">
            <a:xfrm flipV="1">
              <a:off x="1976283" y="3500067"/>
              <a:ext cx="935094" cy="77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636FDA9-C192-1680-4E0A-BD3BE62FC0E9}"/>
                </a:ext>
              </a:extLst>
            </p:cNvPr>
            <p:cNvCxnSpPr/>
            <p:nvPr/>
          </p:nvCxnSpPr>
          <p:spPr bwMode="auto">
            <a:xfrm>
              <a:off x="2174905" y="3660193"/>
              <a:ext cx="5378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29A643-556A-84E3-F751-C2EA65BE7048}"/>
                </a:ext>
              </a:extLst>
            </p:cNvPr>
            <p:cNvCxnSpPr/>
            <p:nvPr/>
          </p:nvCxnSpPr>
          <p:spPr bwMode="auto">
            <a:xfrm flipV="1">
              <a:off x="1517363" y="3528684"/>
              <a:ext cx="467322" cy="39595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B3B19EC-7542-40BF-A0C8-BB3510B12A3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20044" y="3663502"/>
              <a:ext cx="674510" cy="98514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9703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4724</TotalTime>
  <Words>86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PowerPoint Presentation</vt:lpstr>
      <vt:lpstr>UML  Functions (1st Program)</vt:lpstr>
      <vt:lpstr>Functions  Pseudo-code</vt:lpstr>
      <vt:lpstr>Review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Finding</dc:title>
  <dc:subject>Template for Lecture Slides for Kejiyingwen</dc:subject>
  <dc:creator>阿里</dc:creator>
  <cp:lastModifiedBy>Jonathon David White</cp:lastModifiedBy>
  <cp:revision>208</cp:revision>
  <dcterms:created xsi:type="dcterms:W3CDTF">2021-11-11T14:49:04Z</dcterms:created>
  <dcterms:modified xsi:type="dcterms:W3CDTF">2025-03-12T08:17:25Z</dcterms:modified>
  <cp:category>course</cp:category>
</cp:coreProperties>
</file>