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413" r:id="rId2"/>
    <p:sldId id="330" r:id="rId3"/>
    <p:sldId id="333" r:id="rId4"/>
    <p:sldId id="329" r:id="rId5"/>
    <p:sldId id="336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413"/>
            <p14:sldId id="330"/>
            <p14:sldId id="333"/>
            <p14:sldId id="329"/>
            <p14:sldId id="33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99FF"/>
    <a:srgbClr val="FF0066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3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2025-03-31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4442" y="3560418"/>
            <a:ext cx="8660958" cy="2154582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56671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dirty="0">
                <a:solidFill>
                  <a:srgbClr val="FF0000"/>
                </a:solidFill>
              </a:rPr>
              <a:t>Numerical</a:t>
            </a:r>
            <a:r>
              <a:rPr lang="en-CA" sz="5400" baseline="0" dirty="0">
                <a:solidFill>
                  <a:srgbClr val="FF0000"/>
                </a:solidFill>
              </a:rPr>
              <a:t> Analysis</a:t>
            </a:r>
            <a:endParaRPr lang="en-US" sz="5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F561D3-57FB-64E1-49E4-5629D8A3A841}"/>
                  </a:ext>
                </a:extLst>
              </p:cNvPr>
              <p:cNvSpPr txBox="1"/>
              <p:nvPr userDrawn="1"/>
            </p:nvSpPr>
            <p:spPr>
              <a:xfrm>
                <a:off x="254442" y="1948949"/>
                <a:ext cx="8660958" cy="9469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5400" dirty="0">
                    <a:solidFill>
                      <a:srgbClr val="0000CC"/>
                    </a:solidFill>
                  </a:rPr>
                  <a:t>(Square) Root Finding</a:t>
                </a:r>
                <a:r>
                  <a:rPr lang="en-CA" sz="5400" dirty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sz="540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540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rad>
                  </m:oMath>
                </a14:m>
                <a:endParaRPr lang="en-US" sz="54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F561D3-57FB-64E1-49E4-5629D8A3A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>
              <a:xfrm>
                <a:off x="254442" y="1948949"/>
                <a:ext cx="8660958" cy="946926"/>
              </a:xfrm>
              <a:prstGeom prst="rect">
                <a:avLst/>
              </a:prstGeom>
              <a:blipFill>
                <a:blip r:embed="rId2"/>
                <a:stretch>
                  <a:fillRect t="-19355" b="-3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UM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UML of Algorithm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FD2F19B-286C-4412-A1A0-2B5929AACB54}"/>
              </a:ext>
            </a:extLst>
          </p:cNvPr>
          <p:cNvCxnSpPr>
            <a:cxnSpLocks/>
            <a:stCxn id="47" idx="3"/>
          </p:cNvCxnSpPr>
          <p:nvPr userDrawn="1"/>
        </p:nvCxnSpPr>
        <p:spPr bwMode="auto">
          <a:xfrm flipV="1">
            <a:off x="7616771" y="1474377"/>
            <a:ext cx="750852" cy="139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7AF88459-820B-4994-9387-15033330BAF6}"/>
                  </a:ext>
                </a:extLst>
              </p:cNvPr>
              <p:cNvSpPr/>
              <p:nvPr userDrawn="1"/>
            </p:nvSpPr>
            <p:spPr bwMode="auto">
              <a:xfrm>
                <a:off x="990600" y="1919462"/>
                <a:ext cx="1369670" cy="559443"/>
              </a:xfrm>
              <a:prstGeom prst="round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Input p,</a:t>
                </a:r>
                <a:r>
                  <a:rPr lang="en-IN" sz="2400" dirty="0">
                    <a:solidFill>
                      <a:schemeClr val="tx2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IN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7AF88459-820B-4994-9387-15033330BA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 bwMode="auto">
              <a:xfrm>
                <a:off x="990600" y="1919462"/>
                <a:ext cx="1369670" cy="559443"/>
              </a:xfrm>
              <a:prstGeom prst="roundRect">
                <a:avLst/>
              </a:prstGeom>
              <a:blipFill>
                <a:blip r:embed="rId2"/>
                <a:stretch>
                  <a:fillRect l="-5677" b="-11340"/>
                </a:stretch>
              </a:blip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iamond 4">
            <a:extLst>
              <a:ext uri="{FF2B5EF4-FFF2-40B4-BE49-F238E27FC236}">
                <a16:creationId xmlns:a16="http://schemas.microsoft.com/office/drawing/2014/main" id="{EC6AF5B5-0B46-43DA-B44B-3F2742023573}"/>
              </a:ext>
            </a:extLst>
          </p:cNvPr>
          <p:cNvSpPr/>
          <p:nvPr userDrawn="1"/>
        </p:nvSpPr>
        <p:spPr bwMode="auto">
          <a:xfrm>
            <a:off x="3921365" y="1723965"/>
            <a:ext cx="385822" cy="428264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Single Corner Snipped 5">
                <a:extLst>
                  <a:ext uri="{FF2B5EF4-FFF2-40B4-BE49-F238E27FC236}">
                    <a16:creationId xmlns:a16="http://schemas.microsoft.com/office/drawing/2014/main" id="{ADD362F3-9C99-4CDE-9AB9-7F62775E1032}"/>
                  </a:ext>
                </a:extLst>
              </p:cNvPr>
              <p:cNvSpPr/>
              <p:nvPr userDrawn="1"/>
            </p:nvSpPr>
            <p:spPr bwMode="auto">
              <a:xfrm>
                <a:off x="2104540" y="1214710"/>
                <a:ext cx="1369670" cy="578734"/>
              </a:xfrm>
              <a:prstGeom prst="snip1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p</a:t>
                </a: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&gt;1</a:t>
                </a:r>
                <a:endPara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endParaRP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n-IN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IN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 precision</a:t>
                </a: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: Single Corner Snipped 5">
                <a:extLst>
                  <a:ext uri="{FF2B5EF4-FFF2-40B4-BE49-F238E27FC236}">
                    <a16:creationId xmlns:a16="http://schemas.microsoft.com/office/drawing/2014/main" id="{ADD362F3-9C99-4CDE-9AB9-7F62775E10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 bwMode="auto">
              <a:xfrm>
                <a:off x="2104540" y="1214710"/>
                <a:ext cx="1369670" cy="578734"/>
              </a:xfrm>
              <a:prstGeom prst="snip1Rect">
                <a:avLst/>
              </a:prstGeom>
              <a:blipFill>
                <a:blip r:embed="rId3"/>
                <a:stretch>
                  <a:fillRect t="-9000" b="-29000"/>
                </a:stretch>
              </a:blip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180DB782-2B19-4303-ACBC-10684AB34A55}"/>
              </a:ext>
            </a:extLst>
          </p:cNvPr>
          <p:cNvSpPr/>
          <p:nvPr userDrawn="1"/>
        </p:nvSpPr>
        <p:spPr bwMode="auto">
          <a:xfrm>
            <a:off x="165202" y="1533645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23CA09C-8557-4755-A862-F69011D2CF87}"/>
              </a:ext>
            </a:extLst>
          </p:cNvPr>
          <p:cNvGrpSpPr/>
          <p:nvPr userDrawn="1"/>
        </p:nvGrpSpPr>
        <p:grpSpPr>
          <a:xfrm>
            <a:off x="8369562" y="1246169"/>
            <a:ext cx="507350" cy="464917"/>
            <a:chOff x="3252495" y="3355696"/>
            <a:chExt cx="507350" cy="464917"/>
          </a:xfrm>
        </p:grpSpPr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FC45AE09-6CA2-42C2-8A43-56F5A1C917EA}"/>
                </a:ext>
              </a:extLst>
            </p:cNvPr>
            <p:cNvSpPr/>
            <p:nvPr/>
          </p:nvSpPr>
          <p:spPr bwMode="auto">
            <a:xfrm>
              <a:off x="3341226" y="3429000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Flowchart: Connector 9">
              <a:extLst>
                <a:ext uri="{FF2B5EF4-FFF2-40B4-BE49-F238E27FC236}">
                  <a16:creationId xmlns:a16="http://schemas.microsoft.com/office/drawing/2014/main" id="{76A15F7E-44E1-4F0C-9958-DEB82E67BC09}"/>
                </a:ext>
              </a:extLst>
            </p:cNvPr>
            <p:cNvSpPr/>
            <p:nvPr/>
          </p:nvSpPr>
          <p:spPr bwMode="auto">
            <a:xfrm>
              <a:off x="3252495" y="3355696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926966B-E293-47BD-88F5-AB86D904A86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37718" y="2217642"/>
            <a:ext cx="645701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0ACE4D1-D322-4155-8787-60AC0086BC9C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337718" y="1846162"/>
            <a:ext cx="1" cy="38581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5BC169A-1E0D-40FB-83FB-E7188F710B1C}"/>
              </a:ext>
            </a:extLst>
          </p:cNvPr>
          <p:cNvSpPr/>
          <p:nvPr userDrawn="1"/>
        </p:nvSpPr>
        <p:spPr bwMode="auto">
          <a:xfrm>
            <a:off x="298584" y="3075319"/>
            <a:ext cx="1369670" cy="559443"/>
          </a:xfrm>
          <a:prstGeom prst="round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xs</a:t>
            </a:r>
            <a:r>
              <a:rPr lang="en-US" sz="2800" baseline="-25000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= 1</a:t>
            </a:r>
            <a:endParaRPr lang="en-IN" sz="2800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F8B9938-959F-4368-814C-138621CB2D20}"/>
              </a:ext>
            </a:extLst>
          </p:cNvPr>
          <p:cNvCxnSpPr/>
          <p:nvPr userDrawn="1"/>
        </p:nvCxnSpPr>
        <p:spPr bwMode="auto">
          <a:xfrm>
            <a:off x="707956" y="2856441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A1055D6-AC9D-4901-9279-5DB165E69A5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675435" y="2478905"/>
            <a:ext cx="0" cy="3775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7D8471F-8D73-4433-8FAD-9FA799CF3F1B}"/>
              </a:ext>
            </a:extLst>
          </p:cNvPr>
          <p:cNvSpPr/>
          <p:nvPr userDrawn="1"/>
        </p:nvSpPr>
        <p:spPr bwMode="auto">
          <a:xfrm>
            <a:off x="1813893" y="3073271"/>
            <a:ext cx="1369670" cy="559443"/>
          </a:xfrm>
          <a:prstGeom prst="round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xb</a:t>
            </a:r>
            <a:r>
              <a:rPr kumimoji="0" lang="en-US" sz="28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= p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5BA1AF-3A27-4A1A-864A-7C2F3D5ECD1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498728" y="2879115"/>
            <a:ext cx="0" cy="19415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3F5A871-6465-4F06-8EC0-267231CDD2E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095461" y="2879115"/>
            <a:ext cx="0" cy="19415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7977391-52BF-4B14-9EAE-186B5F3D332D}"/>
              </a:ext>
            </a:extLst>
          </p:cNvPr>
          <p:cNvCxnSpPr/>
          <p:nvPr userDrawn="1"/>
        </p:nvCxnSpPr>
        <p:spPr bwMode="auto">
          <a:xfrm>
            <a:off x="779888" y="4006368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08EBEA3-D7CF-425D-9BA2-C38F62CEC5F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90600" y="3632714"/>
            <a:ext cx="0" cy="3775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1BD662B-9129-4D90-8106-401E19B6CF45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507610" y="3628832"/>
            <a:ext cx="0" cy="3775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F28975A-44E0-403F-BE50-6A296D35ACE1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810177" y="4024785"/>
            <a:ext cx="2" cy="2536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07D3C6B-107E-45C3-8930-C2DA2893A29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810177" y="4276822"/>
            <a:ext cx="227002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D1ED935-8115-4C5D-8B61-118CEDE2385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9376" y="2157297"/>
            <a:ext cx="0" cy="36408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E42B7FF-83BD-4DA4-BDD6-6DFA2C90DE4E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668255" y="1547856"/>
            <a:ext cx="421802" cy="37871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263A889-BA44-4829-96D8-EE2C09B0D83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45219" y="1919462"/>
            <a:ext cx="0" cy="3627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70EB2DA-3912-4962-B9AC-D4E0F4069088}"/>
              </a:ext>
            </a:extLst>
          </p:cNvPr>
          <p:cNvCxnSpPr>
            <a:cxnSpLocks/>
            <a:endCxn id="5" idx="0"/>
          </p:cNvCxnSpPr>
          <p:nvPr userDrawn="1"/>
        </p:nvCxnSpPr>
        <p:spPr bwMode="auto">
          <a:xfrm>
            <a:off x="4114276" y="1457560"/>
            <a:ext cx="0" cy="26640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79F00B3-9E8A-4C47-BE53-B9B969CCCC2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105510" y="1457560"/>
            <a:ext cx="2127362" cy="1317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DBB47D0B-73CD-4E8D-A976-A054E5ADAA66}"/>
                  </a:ext>
                </a:extLst>
              </p:cNvPr>
              <p:cNvSpPr/>
              <p:nvPr userDrawn="1"/>
            </p:nvSpPr>
            <p:spPr bwMode="auto">
              <a:xfrm>
                <a:off x="4867068" y="2296312"/>
                <a:ext cx="1369670" cy="559443"/>
              </a:xfrm>
              <a:prstGeom prst="round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IN" sz="2400" dirty="0">
                    <a:solidFill>
                      <a:schemeClr val="tx2"/>
                    </a:solidFill>
                  </a:rPr>
                  <a:t>x </a:t>
                </a:r>
                <a:r>
                  <a:rPr kumimoji="0" lang="en-IN" sz="2400" b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IN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0" lang="en-CA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𝑥𝑏</m:t>
                        </m:r>
                      </m:num>
                      <m:den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DBB47D0B-73CD-4E8D-A976-A054E5ADAA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 bwMode="auto">
              <a:xfrm>
                <a:off x="4867068" y="2296312"/>
                <a:ext cx="1369670" cy="559443"/>
              </a:xfrm>
              <a:prstGeom prst="roundRect">
                <a:avLst/>
              </a:prstGeom>
              <a:blipFill>
                <a:blip r:embed="rId4"/>
                <a:stretch>
                  <a:fillRect l="-4348" b="-12500"/>
                </a:stretch>
              </a:blip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F87C291-2769-4D6D-9001-44D249C458C2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51903" y="2857459"/>
            <a:ext cx="0" cy="19415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9664AA59-ED44-4044-9AC4-15896C24E3C5}"/>
              </a:ext>
            </a:extLst>
          </p:cNvPr>
          <p:cNvSpPr/>
          <p:nvPr userDrawn="1"/>
        </p:nvSpPr>
        <p:spPr bwMode="auto">
          <a:xfrm>
            <a:off x="4908999" y="3051615"/>
            <a:ext cx="1369670" cy="559443"/>
          </a:xfrm>
          <a:prstGeom prst="round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y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= x</a:t>
            </a:r>
            <a:r>
              <a:rPr kumimoji="0" lang="en-US" sz="2400" b="0" i="0" u="none" strike="noStrike" cap="none" normalizeH="0" baseline="30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- p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6C3AE7-86CC-4E8A-89CD-AA0E9BD0C51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51903" y="3611058"/>
            <a:ext cx="0" cy="28918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Diamond 32">
            <a:extLst>
              <a:ext uri="{FF2B5EF4-FFF2-40B4-BE49-F238E27FC236}">
                <a16:creationId xmlns:a16="http://schemas.microsoft.com/office/drawing/2014/main" id="{10DDB93B-1331-4BE4-B33D-F9F57C488D71}"/>
              </a:ext>
            </a:extLst>
          </p:cNvPr>
          <p:cNvSpPr/>
          <p:nvPr userDrawn="1"/>
        </p:nvSpPr>
        <p:spPr bwMode="auto">
          <a:xfrm>
            <a:off x="5352308" y="3905595"/>
            <a:ext cx="385822" cy="428264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B16D54B-0F37-4F80-84C6-3A193FD70A2A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854389" y="4119727"/>
            <a:ext cx="49791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75871D7-2819-4470-90CF-71B460587A51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5738130" y="4119727"/>
            <a:ext cx="583018" cy="13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E6D8DA49-E596-43C4-BE4E-40AC14874D65}"/>
              </a:ext>
            </a:extLst>
          </p:cNvPr>
          <p:cNvSpPr/>
          <p:nvPr userDrawn="1"/>
        </p:nvSpPr>
        <p:spPr bwMode="auto">
          <a:xfrm>
            <a:off x="4208011" y="4443995"/>
            <a:ext cx="1369670" cy="559443"/>
          </a:xfrm>
          <a:prstGeom prst="round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xs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= x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6119AA43-70B0-4500-8A3D-828A01C40765}"/>
              </a:ext>
            </a:extLst>
          </p:cNvPr>
          <p:cNvSpPr/>
          <p:nvPr userDrawn="1"/>
        </p:nvSpPr>
        <p:spPr bwMode="auto">
          <a:xfrm>
            <a:off x="5636313" y="4458062"/>
            <a:ext cx="1369670" cy="559443"/>
          </a:xfrm>
          <a:prstGeom prst="round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xb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= x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987CB70-5C2B-45A8-8968-5514DE99C096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321148" y="4119727"/>
            <a:ext cx="0" cy="33833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B284083-EB4F-47E5-BC05-6588CE7527BF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867760" y="4119727"/>
            <a:ext cx="0" cy="33833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24D61AE-E9A4-4B10-8290-53AE09C9681C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5766844" y="5359387"/>
            <a:ext cx="585548" cy="347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C6153A1-3A57-44D5-9969-F0DA475EC7E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854389" y="5355840"/>
            <a:ext cx="550501" cy="35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Diamond 43">
            <a:extLst>
              <a:ext uri="{FF2B5EF4-FFF2-40B4-BE49-F238E27FC236}">
                <a16:creationId xmlns:a16="http://schemas.microsoft.com/office/drawing/2014/main" id="{33CA4DC5-F943-4D5D-B008-A189F103562B}"/>
              </a:ext>
            </a:extLst>
          </p:cNvPr>
          <p:cNvSpPr/>
          <p:nvPr userDrawn="1"/>
        </p:nvSpPr>
        <p:spPr bwMode="auto">
          <a:xfrm>
            <a:off x="5379962" y="5137150"/>
            <a:ext cx="385822" cy="428264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05B4B0D-5F57-4C0C-96C7-F007DED868A5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5576366" y="5544437"/>
            <a:ext cx="2" cy="2536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AEB2D4B-F895-4562-8A99-F20C09FB584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093944" y="5774983"/>
            <a:ext cx="1484458" cy="859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07F57568-9731-41DF-9E4F-6D81DDB239A3}"/>
              </a:ext>
            </a:extLst>
          </p:cNvPr>
          <p:cNvSpPr/>
          <p:nvPr userDrawn="1"/>
        </p:nvSpPr>
        <p:spPr bwMode="auto">
          <a:xfrm>
            <a:off x="6247101" y="1196053"/>
            <a:ext cx="1369670" cy="559443"/>
          </a:xfrm>
          <a:prstGeom prst="round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Output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x</a:t>
            </a:r>
            <a:r>
              <a:rPr lang="en-US" sz="2000" baseline="-25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s</a:t>
            </a:r>
            <a:r>
              <a:rPr lang="en-US" sz="2000" baseline="-25000" dirty="0">
                <a:solidFill>
                  <a:schemeClr val="tx2"/>
                </a:solidFill>
                <a:latin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x</a:t>
            </a:r>
            <a:r>
              <a:rPr lang="en-US" sz="2000" baseline="-25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b</a:t>
            </a:r>
            <a:endParaRPr kumimoji="0" lang="en-IN" sz="2000" b="0" i="0" u="none" strike="noStrike" cap="none" normalizeH="0" baseline="-2500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FE230FF-4C44-459E-AEAB-9ED6C52232DD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5679710" y="3905595"/>
            <a:ext cx="701324" cy="15431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Rectangle: Single Corner Snipped 49">
            <a:extLst>
              <a:ext uri="{FF2B5EF4-FFF2-40B4-BE49-F238E27FC236}">
                <a16:creationId xmlns:a16="http://schemas.microsoft.com/office/drawing/2014/main" id="{5AAA2930-AA2F-4DBC-800B-C49DC646D1D4}"/>
              </a:ext>
            </a:extLst>
          </p:cNvPr>
          <p:cNvSpPr/>
          <p:nvPr userDrawn="1"/>
        </p:nvSpPr>
        <p:spPr bwMode="auto">
          <a:xfrm>
            <a:off x="6406475" y="3724066"/>
            <a:ext cx="1369670" cy="428264"/>
          </a:xfrm>
          <a:prstGeom prst="snip1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y &lt; 0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5CD5245-DBB4-49F3-AE95-C58C5D31FD51}"/>
              </a:ext>
            </a:extLst>
          </p:cNvPr>
          <p:cNvSpPr txBox="1"/>
          <p:nvPr userDrawn="1"/>
        </p:nvSpPr>
        <p:spPr>
          <a:xfrm>
            <a:off x="4709404" y="3773638"/>
            <a:ext cx="695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[true]</a:t>
            </a:r>
            <a:endParaRPr lang="en-IN" dirty="0">
              <a:solidFill>
                <a:schemeClr val="tx2"/>
              </a:solidFill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4C16146-0F63-40ED-A352-12B67B41AD71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299078" y="1938097"/>
            <a:ext cx="1273795" cy="14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CE82C18-F330-4D02-9302-A1672D58EFE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352392" y="5017505"/>
            <a:ext cx="0" cy="36559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606F0FE-A37C-400D-8F68-69EB6CE3390A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890561" y="5003438"/>
            <a:ext cx="0" cy="36559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92E0911-9E97-4AD5-924C-7644DA69469E}"/>
                  </a:ext>
                </a:extLst>
              </p:cNvPr>
              <p:cNvSpPr txBox="1"/>
              <p:nvPr userDrawn="1"/>
            </p:nvSpPr>
            <p:spPr>
              <a:xfrm>
                <a:off x="4222881" y="1496445"/>
                <a:ext cx="17534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tx2"/>
                    </a:solidFill>
                  </a:rPr>
                  <a:t>(</a:t>
                </a:r>
                <a:r>
                  <a:rPr lang="en-US" sz="2400" dirty="0" err="1">
                    <a:solidFill>
                      <a:schemeClr val="tx2"/>
                    </a:solidFill>
                  </a:rPr>
                  <a:t>xb</a:t>
                </a:r>
                <a:r>
                  <a:rPr lang="en-US" sz="2400" dirty="0">
                    <a:solidFill>
                      <a:schemeClr val="tx2"/>
                    </a:solidFill>
                  </a:rPr>
                  <a:t>–</a:t>
                </a:r>
                <a:r>
                  <a:rPr lang="en-US" sz="2400" dirty="0" err="1">
                    <a:solidFill>
                      <a:schemeClr val="tx2"/>
                    </a:solidFill>
                  </a:rPr>
                  <a:t>xs</a:t>
                </a:r>
                <a:r>
                  <a:rPr lang="en-US" sz="2400" dirty="0">
                    <a:solidFill>
                      <a:schemeClr val="tx2"/>
                    </a:solidFill>
                  </a:rPr>
                  <a:t>)&gt;</a:t>
                </a:r>
                <a14:m>
                  <m:oMath xmlns:m="http://schemas.openxmlformats.org/officeDocument/2006/math">
                    <m:r>
                      <a:rPr lang="en-IN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IN" sz="2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92E0911-9E97-4AD5-924C-7644DA6946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>
              <a:xfrm>
                <a:off x="4222881" y="1496445"/>
                <a:ext cx="1753437" cy="461665"/>
              </a:xfrm>
              <a:prstGeom prst="rect">
                <a:avLst/>
              </a:prstGeom>
              <a:blipFill>
                <a:blip r:embed="rId5"/>
                <a:stretch>
                  <a:fillRect l="-5575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8696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its2c.com/" TargetMode="External"/><Relationship Id="rId5" Type="http://schemas.openxmlformats.org/officeDocument/2006/relationships/hyperlink" Target="https://www.sdba.info/" TargetMode="Externa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by J. D. White. From Problem Definition to Solution,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5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6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Root</a:t>
            </a:r>
            <a:r>
              <a:rPr lang="en-US" altLang="zh-TW" sz="20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Finding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9" r:id="rId2"/>
    <p:sldLayoutId id="2147483780" r:id="rId3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704A954B-4767-204B-6E3F-06A5FC85B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442" y="3560418"/>
            <a:ext cx="8660958" cy="2154582"/>
          </a:xfrm>
        </p:spPr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Generalizing the Solution  UML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120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C8C49C47-6650-475F-A364-5DD0CF8C122D}"/>
              </a:ext>
            </a:extLst>
          </p:cNvPr>
          <p:cNvSpPr txBox="1"/>
          <p:nvPr/>
        </p:nvSpPr>
        <p:spPr>
          <a:xfrm>
            <a:off x="7027280" y="2289780"/>
            <a:ext cx="1734756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Half the range to make next guess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9B8DE6-C002-4163-A355-D170FCF41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UML Activity Diagram </a:t>
            </a:r>
            <a:endParaRPr lang="en-IN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AB7B2DC-AE91-441D-B4F9-422582E4F559}"/>
              </a:ext>
            </a:extLst>
          </p:cNvPr>
          <p:cNvSpPr txBox="1"/>
          <p:nvPr/>
        </p:nvSpPr>
        <p:spPr>
          <a:xfrm>
            <a:off x="450405" y="4336008"/>
            <a:ext cx="3101664" cy="92333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Know that the any root will be in the range 1 &lt; x &lt; p 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 Use these limits for first guess.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24F49C-264D-4EB5-AA72-F45901BF5FAF}"/>
              </a:ext>
            </a:extLst>
          </p:cNvPr>
          <p:cNvSpPr/>
          <p:nvPr/>
        </p:nvSpPr>
        <p:spPr bwMode="auto">
          <a:xfrm>
            <a:off x="4186177" y="2183757"/>
            <a:ext cx="4849794" cy="752354"/>
          </a:xfrm>
          <a:prstGeom prst="rect">
            <a:avLst/>
          </a:prstGeom>
          <a:solidFill>
            <a:schemeClr val="bg1">
              <a:lumMod val="75000"/>
              <a:alpha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A088080-5539-4DF7-B216-E4E6DD8BF9A9}"/>
              </a:ext>
            </a:extLst>
          </p:cNvPr>
          <p:cNvGrpSpPr/>
          <p:nvPr/>
        </p:nvGrpSpPr>
        <p:grpSpPr>
          <a:xfrm>
            <a:off x="3792639" y="1010857"/>
            <a:ext cx="5243332" cy="5146874"/>
            <a:chOff x="3792639" y="1010857"/>
            <a:chExt cx="5243332" cy="514687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C791178-408E-431F-B36C-6AD15AAB11AD}"/>
                </a:ext>
              </a:extLst>
            </p:cNvPr>
            <p:cNvSpPr/>
            <p:nvPr/>
          </p:nvSpPr>
          <p:spPr bwMode="auto">
            <a:xfrm>
              <a:off x="3792639" y="1010857"/>
              <a:ext cx="5243332" cy="1172900"/>
            </a:xfrm>
            <a:prstGeom prst="rect">
              <a:avLst/>
            </a:prstGeom>
            <a:solidFill>
              <a:schemeClr val="bg1">
                <a:lumMod val="75000"/>
                <a:alpha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7D1A523-3AD9-4349-8685-4C99045399F7}"/>
                </a:ext>
              </a:extLst>
            </p:cNvPr>
            <p:cNvSpPr/>
            <p:nvPr/>
          </p:nvSpPr>
          <p:spPr bwMode="auto">
            <a:xfrm>
              <a:off x="3792639" y="2183756"/>
              <a:ext cx="393538" cy="3973975"/>
            </a:xfrm>
            <a:prstGeom prst="rect">
              <a:avLst/>
            </a:prstGeom>
            <a:solidFill>
              <a:schemeClr val="bg1">
                <a:lumMod val="75000"/>
                <a:alpha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0C5DF1C-4C2E-42E2-A23B-56BC6EBD4BEC}"/>
              </a:ext>
            </a:extLst>
          </p:cNvPr>
          <p:cNvSpPr txBox="1"/>
          <p:nvPr/>
        </p:nvSpPr>
        <p:spPr>
          <a:xfrm>
            <a:off x="372560" y="5292352"/>
            <a:ext cx="3257353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Stop when our answer is “close enough” to the exact answer. (&lt;</a:t>
            </a:r>
            <a:r>
              <a:rPr lang="el-GR" dirty="0">
                <a:solidFill>
                  <a:schemeClr val="bg1"/>
                </a:solidFill>
              </a:rPr>
              <a:t>ε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234FBF5-25E9-4B9A-82DE-DDF7978701E1}"/>
              </a:ext>
            </a:extLst>
          </p:cNvPr>
          <p:cNvSpPr/>
          <p:nvPr/>
        </p:nvSpPr>
        <p:spPr bwMode="auto">
          <a:xfrm>
            <a:off x="4186177" y="2936111"/>
            <a:ext cx="4849794" cy="3221620"/>
          </a:xfrm>
          <a:prstGeom prst="rect">
            <a:avLst/>
          </a:prstGeom>
          <a:solidFill>
            <a:schemeClr val="bg1">
              <a:lumMod val="75000"/>
              <a:alpha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6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B8DE6-C002-4163-A355-D170FCF41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UML Activity Diagram  </a:t>
            </a:r>
            <a:endParaRPr lang="en-IN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C48C057-258C-433E-9D83-E40E560D57DD}"/>
              </a:ext>
            </a:extLst>
          </p:cNvPr>
          <p:cNvSpPr txBox="1"/>
          <p:nvPr/>
        </p:nvSpPr>
        <p:spPr>
          <a:xfrm>
            <a:off x="6676634" y="3111582"/>
            <a:ext cx="1671541" cy="46166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Solve for y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443E1CE-1D00-4BB1-AF17-CA11980F8513}"/>
              </a:ext>
            </a:extLst>
          </p:cNvPr>
          <p:cNvSpPr/>
          <p:nvPr/>
        </p:nvSpPr>
        <p:spPr bwMode="auto">
          <a:xfrm>
            <a:off x="4186177" y="3657599"/>
            <a:ext cx="4849794" cy="2500131"/>
          </a:xfrm>
          <a:prstGeom prst="rect">
            <a:avLst/>
          </a:prstGeom>
          <a:solidFill>
            <a:schemeClr val="bg1">
              <a:lumMod val="75000"/>
              <a:alpha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E1EC334-49B1-49FA-A450-EAD390D72DAB}"/>
              </a:ext>
            </a:extLst>
          </p:cNvPr>
          <p:cNvSpPr txBox="1"/>
          <p:nvPr/>
        </p:nvSpPr>
        <p:spPr>
          <a:xfrm>
            <a:off x="7090518" y="4517679"/>
            <a:ext cx="1829704" cy="1200329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y &lt; 0 </a:t>
            </a:r>
          </a:p>
          <a:p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 x &lt; root</a:t>
            </a:r>
          </a:p>
          <a:p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 replace </a:t>
            </a:r>
            <a:r>
              <a:rPr lang="en-US" sz="2400" dirty="0" err="1">
                <a:solidFill>
                  <a:schemeClr val="bg1"/>
                </a:solidFill>
                <a:sym typeface="Wingdings" panose="05000000000000000000" pitchFamily="2" charset="2"/>
              </a:rPr>
              <a:t>x</a:t>
            </a:r>
            <a:r>
              <a:rPr lang="en-US" sz="2800" baseline="-25000" dirty="0" err="1">
                <a:solidFill>
                  <a:schemeClr val="bg1"/>
                </a:solidFill>
                <a:sym typeface="Wingdings" panose="05000000000000000000" pitchFamily="2" charset="2"/>
              </a:rPr>
              <a:t>s</a:t>
            </a:r>
            <a:endParaRPr lang="en-US" sz="2400" baseline="-25000" dirty="0">
              <a:solidFill>
                <a:schemeClr val="bg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4236D9B-1850-4674-AC34-D2E69910101A}"/>
              </a:ext>
            </a:extLst>
          </p:cNvPr>
          <p:cNvSpPr txBox="1"/>
          <p:nvPr/>
        </p:nvSpPr>
        <p:spPr>
          <a:xfrm>
            <a:off x="2612020" y="1892062"/>
            <a:ext cx="1240420" cy="83099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close enough?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5CAEC19-FEDE-481D-B8ED-257A91A4031A}"/>
              </a:ext>
            </a:extLst>
          </p:cNvPr>
          <p:cNvSpPr txBox="1"/>
          <p:nvPr/>
        </p:nvSpPr>
        <p:spPr>
          <a:xfrm>
            <a:off x="488066" y="4764076"/>
            <a:ext cx="3184968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</a:rPr>
              <a:t>If UML wrong, program logic will be wrong.</a:t>
            </a:r>
          </a:p>
          <a:p>
            <a:pPr algn="ctr"/>
            <a:r>
              <a:rPr lang="en-US" sz="2400" dirty="0">
                <a:solidFill>
                  <a:schemeClr val="tx2"/>
                </a:solidFill>
                <a:sym typeface="Wingdings" panose="05000000000000000000" pitchFamily="2" charset="2"/>
              </a:rPr>
              <a:t></a:t>
            </a:r>
            <a:r>
              <a:rPr lang="en-US" sz="2400" dirty="0">
                <a:solidFill>
                  <a:schemeClr val="tx2"/>
                </a:solidFill>
              </a:rPr>
              <a:t>Waste time coding.</a:t>
            </a:r>
          </a:p>
        </p:txBody>
      </p:sp>
    </p:spTree>
    <p:extLst>
      <p:ext uri="{BB962C8B-B14F-4D97-AF65-F5344CB8AC3E}">
        <p14:creationId xmlns:p14="http://schemas.microsoft.com/office/powerpoint/2010/main" val="78294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B8DE6-C002-4163-A355-D170FCF41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UML Activity Diagram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1497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B8DE6-C002-4163-A355-D170FCF41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UML Core Program</a:t>
            </a:r>
            <a:endParaRPr lang="en-I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6A4EB1-DAD7-4878-A4C7-ECF9A1273F4C}"/>
              </a:ext>
            </a:extLst>
          </p:cNvPr>
          <p:cNvSpPr txBox="1"/>
          <p:nvPr/>
        </p:nvSpPr>
        <p:spPr>
          <a:xfrm>
            <a:off x="1881398" y="1987569"/>
            <a:ext cx="3317725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2800" dirty="0">
                <a:solidFill>
                  <a:schemeClr val="bg1"/>
                </a:solidFill>
              </a:rPr>
              <a:t>Set p=2 in main()</a:t>
            </a:r>
            <a:endParaRPr lang="en-IN" sz="2800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64A56A-34AB-F730-8BF7-FCC9DCE7ABEC}"/>
              </a:ext>
            </a:extLst>
          </p:cNvPr>
          <p:cNvGrpSpPr/>
          <p:nvPr/>
        </p:nvGrpSpPr>
        <p:grpSpPr>
          <a:xfrm>
            <a:off x="122185" y="1593400"/>
            <a:ext cx="1397859" cy="4149982"/>
            <a:chOff x="4897275" y="1066938"/>
            <a:chExt cx="1397859" cy="4149982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E03F0C26-6563-488B-0DB0-67B91C9CC2F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592139" y="1323776"/>
              <a:ext cx="20649" cy="344600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77E0A84-1B54-E0EC-73F5-38DF63D1756D}"/>
                </a:ext>
              </a:extLst>
            </p:cNvPr>
            <p:cNvSpPr/>
            <p:nvPr userDrawn="1"/>
          </p:nvSpPr>
          <p:spPr bwMode="auto">
            <a:xfrm>
              <a:off x="4897275" y="1566698"/>
              <a:ext cx="1369670" cy="497481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</a:t>
              </a:r>
              <a:r>
                <a:rPr lang="en-US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xs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, </a:t>
              </a:r>
              <a:r>
                <a:rPr lang="en-US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kumimoji="0" lang="en-US" sz="2000" b="0" i="0" u="none" strike="noStrike" cap="none" normalizeH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b</a:t>
              </a:r>
              <a:endParaRPr kumimoji="0" lang="en-US" sz="20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Flowchart: Connector 5">
              <a:extLst>
                <a:ext uri="{FF2B5EF4-FFF2-40B4-BE49-F238E27FC236}">
                  <a16:creationId xmlns:a16="http://schemas.microsoft.com/office/drawing/2014/main" id="{F7CEE5F2-7191-7144-CDB7-196ED5CC1FDC}"/>
                </a:ext>
              </a:extLst>
            </p:cNvPr>
            <p:cNvSpPr/>
            <p:nvPr userDrawn="1"/>
          </p:nvSpPr>
          <p:spPr bwMode="auto">
            <a:xfrm>
              <a:off x="5428164" y="1066938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F44B4C7-5DC8-8D46-522B-F57D7B09C878}"/>
                </a:ext>
              </a:extLst>
            </p:cNvPr>
            <p:cNvGrpSpPr/>
            <p:nvPr userDrawn="1"/>
          </p:nvGrpSpPr>
          <p:grpSpPr>
            <a:xfrm>
              <a:off x="5357594" y="4752003"/>
              <a:ext cx="507350" cy="464917"/>
              <a:chOff x="3252495" y="3355696"/>
              <a:chExt cx="507350" cy="464917"/>
            </a:xfrm>
          </p:grpSpPr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B1043147-E313-BD6D-91CF-07F03E77FA72}"/>
                  </a:ext>
                </a:extLst>
              </p:cNvPr>
              <p:cNvSpPr/>
              <p:nvPr/>
            </p:nvSpPr>
            <p:spPr bwMode="auto">
              <a:xfrm>
                <a:off x="3341226" y="3429000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DB3CD5F4-22C5-1A83-B8C1-2C6AB0B41551}"/>
                  </a:ext>
                </a:extLst>
              </p:cNvPr>
              <p:cNvSpPr/>
              <p:nvPr/>
            </p:nvSpPr>
            <p:spPr bwMode="auto">
              <a:xfrm>
                <a:off x="3252495" y="3355696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: Rounded Corners 7">
                  <a:extLst>
                    <a:ext uri="{FF2B5EF4-FFF2-40B4-BE49-F238E27FC236}">
                      <a16:creationId xmlns:a16="http://schemas.microsoft.com/office/drawing/2014/main" id="{321AD320-2745-403A-4186-B30E9134B3FF}"/>
                    </a:ext>
                  </a:extLst>
                </p:cNvPr>
                <p:cNvSpPr/>
                <p:nvPr userDrawn="1"/>
              </p:nvSpPr>
              <p:spPr bwMode="auto">
                <a:xfrm>
                  <a:off x="4907303" y="2296312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IN" sz="2400" dirty="0">
                      <a:solidFill>
                        <a:schemeClr val="tx2"/>
                      </a:solidFill>
                    </a:rPr>
                    <a:t>x </a:t>
                  </a:r>
                  <a:r>
                    <a:rPr kumimoji="0" lang="en-IN" sz="2400" b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</a:rPr>
                    <a:t>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IN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kumimoji="0" lang="en-US" sz="2400" b="0" i="1" u="none" strike="noStrike" cap="none" normalizeH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kumimoji="0" 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0" 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𝑥𝑏</m:t>
                          </m:r>
                        </m:num>
                        <m:den>
                          <m:r>
                            <a:rPr kumimoji="0" 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9E5DE15D-661B-4E6F-B163-EDC92F99FFA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 userDrawn="1"/>
              </p:nvSpPr>
              <p:spPr bwMode="auto">
                <a:xfrm>
                  <a:off x="4907303" y="2296312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 l="-4348" b="-11340"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A5698E6-2E21-47BB-B240-63E5D589F670}"/>
                </a:ext>
              </a:extLst>
            </p:cNvPr>
            <p:cNvSpPr/>
            <p:nvPr userDrawn="1"/>
          </p:nvSpPr>
          <p:spPr bwMode="auto">
            <a:xfrm>
              <a:off x="4917628" y="306938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y 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 x*x</a:t>
              </a:r>
              <a:r>
                <a:rPr kumimoji="0" lang="en-US" sz="2400" b="0" i="0" u="none" strike="noStrike" cap="none" normalizeH="0" baseline="30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- p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98552D18-E79A-AF10-BA76-1838D80DAACD}"/>
                </a:ext>
              </a:extLst>
            </p:cNvPr>
            <p:cNvSpPr/>
            <p:nvPr userDrawn="1"/>
          </p:nvSpPr>
          <p:spPr bwMode="auto">
            <a:xfrm>
              <a:off x="4925464" y="384246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 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x, y</a:t>
              </a:r>
              <a:endParaRPr kumimoji="0" lang="en-IN" sz="20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649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4502</TotalTime>
  <Words>121</Words>
  <Application>Microsoft Office PowerPoint</Application>
  <PresentationFormat>On-screen Show (4:3)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Aharoni</vt:lpstr>
      <vt:lpstr>Arial</vt:lpstr>
      <vt:lpstr>Calibri</vt:lpstr>
      <vt:lpstr>Cambria Math</vt:lpstr>
      <vt:lpstr>Times New Roman</vt:lpstr>
      <vt:lpstr>Wingdings</vt:lpstr>
      <vt:lpstr>ecp1026</vt:lpstr>
      <vt:lpstr>PowerPoint Presentation</vt:lpstr>
      <vt:lpstr>UML Activity Diagram </vt:lpstr>
      <vt:lpstr>UML Activity Diagram  </vt:lpstr>
      <vt:lpstr>UML Activity Diagram </vt:lpstr>
      <vt:lpstr>UML Core Program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Root Finding</dc:title>
  <dc:subject>Template for Lecture Slides for Kejiyingwen</dc:subject>
  <dc:creator>阿里</dc:creator>
  <cp:lastModifiedBy>Jonathon David White</cp:lastModifiedBy>
  <cp:revision>204</cp:revision>
  <dcterms:created xsi:type="dcterms:W3CDTF">2021-11-11T14:49:04Z</dcterms:created>
  <dcterms:modified xsi:type="dcterms:W3CDTF">2025-03-31T13:06:36Z</dcterms:modified>
  <cp:category>course</cp:category>
</cp:coreProperties>
</file>