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429" r:id="rId2"/>
    <p:sldId id="322" r:id="rId3"/>
    <p:sldId id="324" r:id="rId4"/>
    <p:sldId id="325" r:id="rId5"/>
    <p:sldId id="328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429"/>
            <p14:sldId id="322"/>
            <p14:sldId id="324"/>
            <p14:sldId id="325"/>
            <p14:sldId id="32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99FF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30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20" y="116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442" y="3560418"/>
            <a:ext cx="8660958" cy="2154582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56671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Numerical</a:t>
            </a:r>
            <a:r>
              <a:rPr lang="en-CA" sz="5400" baseline="0" dirty="0">
                <a:solidFill>
                  <a:srgbClr val="FF0000"/>
                </a:solidFill>
              </a:rPr>
              <a:t> Analysis</a:t>
            </a:r>
            <a:endParaRPr lang="en-US" sz="5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/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5400" dirty="0">
                    <a:solidFill>
                      <a:srgbClr val="0000CC"/>
                    </a:solidFill>
                  </a:rPr>
                  <a:t>(Square) Root Finding</a:t>
                </a:r>
                <a:r>
                  <a:rPr lang="en-CA" sz="54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54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540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rad>
                  </m:oMath>
                </a14:m>
                <a:endParaRPr lang="en-US" sz="5400" dirty="0">
                  <a:solidFill>
                    <a:srgbClr val="0000CC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blipFill>
                <a:blip r:embed="rId2"/>
                <a:stretch>
                  <a:fillRect t="-19355" b="-3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A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b="1">
                <a:solidFill>
                  <a:srgbClr val="FF0000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5879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3645F-0F18-06A6-B9F5-05EBFEE0B2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013" y="1006475"/>
            <a:ext cx="4471987" cy="529431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latin typeface="Consolas" panose="020B0609020204030204" pitchFamily="49" charset="0"/>
              </a:defRPr>
            </a:lvl1pPr>
            <a:lvl2pPr marL="457200" indent="0">
              <a:buFontTx/>
              <a:buNone/>
              <a:defRPr sz="1800">
                <a:latin typeface="Consolas" panose="020B0609020204030204" pitchFamily="49" charset="0"/>
              </a:defRPr>
            </a:lvl2pPr>
            <a:lvl3pPr marL="914400" indent="0">
              <a:buFontTx/>
              <a:buNone/>
              <a:defRPr sz="1800">
                <a:latin typeface="Consolas" panose="020B0609020204030204" pitchFamily="49" charset="0"/>
              </a:defRPr>
            </a:lvl3pPr>
            <a:lvl4pPr marL="1371600" indent="0">
              <a:buFontTx/>
              <a:buNone/>
              <a:defRPr sz="1800">
                <a:latin typeface="Consolas" panose="020B0609020204030204" pitchFamily="49" charset="0"/>
              </a:defRPr>
            </a:lvl4pPr>
            <a:lvl5pPr marL="1828800" indent="0">
              <a:buFontTx/>
              <a:buNone/>
              <a:defRPr sz="1800"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6DFC29A-5526-0EA2-BFF0-4EC05299E1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14863" y="1006475"/>
            <a:ext cx="4270375" cy="5294313"/>
          </a:xfrm>
          <a:solidFill>
            <a:schemeClr val="accent4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latin typeface="Consolas" panose="020B0609020204030204" pitchFamily="49" charset="0"/>
              </a:defRPr>
            </a:lvl1pPr>
            <a:lvl2pPr marL="457200" indent="0">
              <a:buFontTx/>
              <a:buNone/>
              <a:defRPr sz="1800">
                <a:latin typeface="Consolas" panose="020B0609020204030204" pitchFamily="49" charset="0"/>
              </a:defRPr>
            </a:lvl2pPr>
            <a:lvl3pPr marL="914400" indent="0">
              <a:buFontTx/>
              <a:buNone/>
              <a:defRPr sz="1800">
                <a:latin typeface="Consolas" panose="020B0609020204030204" pitchFamily="49" charset="0"/>
              </a:defRPr>
            </a:lvl3pPr>
            <a:lvl4pPr marL="1371600" indent="0">
              <a:buFontTx/>
              <a:buNone/>
              <a:defRPr sz="1800">
                <a:latin typeface="Consolas" panose="020B0609020204030204" pitchFamily="49" charset="0"/>
              </a:defRPr>
            </a:lvl4pPr>
            <a:lvl5pPr marL="1828800" indent="0">
              <a:buFontTx/>
              <a:buNone/>
              <a:defRPr sz="1800">
                <a:latin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019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3645F-0F18-06A6-B9F5-05EBFEE0B2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013" y="1006475"/>
            <a:ext cx="4471987" cy="529431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latin typeface="Consolas" panose="020B0609020204030204" pitchFamily="49" charset="0"/>
              </a:defRPr>
            </a:lvl1pPr>
            <a:lvl2pPr marL="457200" indent="0">
              <a:buFontTx/>
              <a:buNone/>
              <a:defRPr sz="1800">
                <a:latin typeface="Consolas" panose="020B0609020204030204" pitchFamily="49" charset="0"/>
              </a:defRPr>
            </a:lvl2pPr>
            <a:lvl3pPr marL="914400" indent="0">
              <a:buFontTx/>
              <a:buNone/>
              <a:defRPr sz="1800">
                <a:latin typeface="Consolas" panose="020B0609020204030204" pitchFamily="49" charset="0"/>
              </a:defRPr>
            </a:lvl3pPr>
            <a:lvl4pPr marL="1371600" indent="0">
              <a:buFontTx/>
              <a:buNone/>
              <a:defRPr sz="1800">
                <a:latin typeface="Consolas" panose="020B0609020204030204" pitchFamily="49" charset="0"/>
              </a:defRPr>
            </a:lvl4pPr>
            <a:lvl5pPr marL="1828800" indent="0">
              <a:buFontTx/>
              <a:buNone/>
              <a:defRPr sz="1800"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1E391A-3877-43F8-A970-6464085AD0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13288" y="1570892"/>
            <a:ext cx="4430712" cy="472989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701087-56AB-4691-94B1-301F9EB824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72013" y="1006475"/>
            <a:ext cx="4424362" cy="511175"/>
          </a:xfrm>
        </p:spPr>
        <p:txBody>
          <a:bodyPr>
            <a:normAutofit/>
          </a:bodyPr>
          <a:lstStyle>
            <a:lvl1pPr marL="0" indent="0" algn="ctr">
              <a:buNone/>
              <a:defRPr sz="3600" b="1"/>
            </a:lvl1pPr>
          </a:lstStyle>
          <a:p>
            <a:pPr lvl="0"/>
            <a:r>
              <a:rPr lang="en-US" dirty="0"/>
              <a:t>Sub Title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3396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FrameUp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686800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8C6BDE-C53A-AD7E-498E-2FAE02914A3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8600" y="3885235"/>
            <a:ext cx="8686800" cy="2752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68728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UM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UML of Algorithm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FD2F19B-286C-4412-A1A0-2B5929AACB54}"/>
              </a:ext>
            </a:extLst>
          </p:cNvPr>
          <p:cNvCxnSpPr>
            <a:cxnSpLocks/>
            <a:stCxn id="47" idx="3"/>
          </p:cNvCxnSpPr>
          <p:nvPr userDrawn="1"/>
        </p:nvCxnSpPr>
        <p:spPr bwMode="auto">
          <a:xfrm flipV="1">
            <a:off x="7616771" y="1474377"/>
            <a:ext cx="750852" cy="139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7AF88459-820B-4994-9387-15033330BAF6}"/>
                  </a:ext>
                </a:extLst>
              </p:cNvPr>
              <p:cNvSpPr/>
              <p:nvPr userDrawn="1"/>
            </p:nvSpPr>
            <p:spPr bwMode="auto">
              <a:xfrm>
                <a:off x="990600" y="1919462"/>
                <a:ext cx="1369670" cy="559443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p,</a:t>
                </a:r>
                <a:r>
                  <a:rPr lang="en-IN" sz="2400" dirty="0">
                    <a:solidFill>
                      <a:schemeClr val="tx2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7AF88459-820B-4994-9387-15033330BA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990600" y="1919462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 l="-5677" b="-11340"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iamond 4">
            <a:extLst>
              <a:ext uri="{FF2B5EF4-FFF2-40B4-BE49-F238E27FC236}">
                <a16:creationId xmlns:a16="http://schemas.microsoft.com/office/drawing/2014/main" id="{EC6AF5B5-0B46-43DA-B44B-3F2742023573}"/>
              </a:ext>
            </a:extLst>
          </p:cNvPr>
          <p:cNvSpPr/>
          <p:nvPr userDrawn="1"/>
        </p:nvSpPr>
        <p:spPr bwMode="auto">
          <a:xfrm>
            <a:off x="3921365" y="1723965"/>
            <a:ext cx="385822" cy="428264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Single Corner Snipped 5">
                <a:extLst>
                  <a:ext uri="{FF2B5EF4-FFF2-40B4-BE49-F238E27FC236}">
                    <a16:creationId xmlns:a16="http://schemas.microsoft.com/office/drawing/2014/main" id="{ADD362F3-9C99-4CDE-9AB9-7F62775E1032}"/>
                  </a:ext>
                </a:extLst>
              </p:cNvPr>
              <p:cNvSpPr/>
              <p:nvPr userDrawn="1"/>
            </p:nvSpPr>
            <p:spPr bwMode="auto">
              <a:xfrm>
                <a:off x="2104540" y="1214710"/>
                <a:ext cx="1369670" cy="578734"/>
              </a:xfrm>
              <a:prstGeom prst="snip1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p</a:t>
                </a: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&gt;1</a:t>
                </a:r>
                <a:endPara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endParaRP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n-IN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IN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 precision</a:t>
                </a: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: Single Corner Snipped 5">
                <a:extLst>
                  <a:ext uri="{FF2B5EF4-FFF2-40B4-BE49-F238E27FC236}">
                    <a16:creationId xmlns:a16="http://schemas.microsoft.com/office/drawing/2014/main" id="{ADD362F3-9C99-4CDE-9AB9-7F62775E10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2104540" y="1214710"/>
                <a:ext cx="1369670" cy="578734"/>
              </a:xfrm>
              <a:prstGeom prst="snip1Rect">
                <a:avLst/>
              </a:prstGeom>
              <a:blipFill>
                <a:blip r:embed="rId3"/>
                <a:stretch>
                  <a:fillRect t="-9000" b="-29000"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180DB782-2B19-4303-ACBC-10684AB34A55}"/>
              </a:ext>
            </a:extLst>
          </p:cNvPr>
          <p:cNvSpPr/>
          <p:nvPr userDrawn="1"/>
        </p:nvSpPr>
        <p:spPr bwMode="auto">
          <a:xfrm>
            <a:off x="165202" y="1533645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23CA09C-8557-4755-A862-F69011D2CF87}"/>
              </a:ext>
            </a:extLst>
          </p:cNvPr>
          <p:cNvGrpSpPr/>
          <p:nvPr userDrawn="1"/>
        </p:nvGrpSpPr>
        <p:grpSpPr>
          <a:xfrm>
            <a:off x="8369562" y="1246169"/>
            <a:ext cx="507350" cy="464917"/>
            <a:chOff x="3252495" y="3355696"/>
            <a:chExt cx="507350" cy="464917"/>
          </a:xfrm>
        </p:grpSpPr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FC45AE09-6CA2-42C2-8A43-56F5A1C917EA}"/>
                </a:ext>
              </a:extLst>
            </p:cNvPr>
            <p:cNvSpPr/>
            <p:nvPr/>
          </p:nvSpPr>
          <p:spPr bwMode="auto">
            <a:xfrm>
              <a:off x="3341226" y="342900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76A15F7E-44E1-4F0C-9958-DEB82E67BC09}"/>
                </a:ext>
              </a:extLst>
            </p:cNvPr>
            <p:cNvSpPr/>
            <p:nvPr/>
          </p:nvSpPr>
          <p:spPr bwMode="auto">
            <a:xfrm>
              <a:off x="3252495" y="3355696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926966B-E293-47BD-88F5-AB86D904A86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37718" y="2217642"/>
            <a:ext cx="645701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0ACE4D1-D322-4155-8787-60AC0086BC9C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337718" y="1846162"/>
            <a:ext cx="1" cy="38581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5BC169A-1E0D-40FB-83FB-E7188F710B1C}"/>
              </a:ext>
            </a:extLst>
          </p:cNvPr>
          <p:cNvSpPr/>
          <p:nvPr userDrawn="1"/>
        </p:nvSpPr>
        <p:spPr bwMode="auto">
          <a:xfrm>
            <a:off x="298584" y="3075319"/>
            <a:ext cx="1369670" cy="559443"/>
          </a:xfrm>
          <a:prstGeom prst="round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lang="en-US" sz="2800" baseline="-25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s</a:t>
            </a:r>
            <a:r>
              <a:rPr lang="en-US" sz="2800" baseline="-25000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= 1</a:t>
            </a:r>
            <a:endParaRPr lang="en-IN" sz="28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F8B9938-959F-4368-814C-138621CB2D20}"/>
              </a:ext>
            </a:extLst>
          </p:cNvPr>
          <p:cNvCxnSpPr/>
          <p:nvPr userDrawn="1"/>
        </p:nvCxnSpPr>
        <p:spPr bwMode="auto">
          <a:xfrm>
            <a:off x="707956" y="2856441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A1055D6-AC9D-4901-9279-5DB165E69A5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75435" y="2478905"/>
            <a:ext cx="0" cy="377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7D8471F-8D73-4433-8FAD-9FA799CF3F1B}"/>
              </a:ext>
            </a:extLst>
          </p:cNvPr>
          <p:cNvSpPr/>
          <p:nvPr userDrawn="1"/>
        </p:nvSpPr>
        <p:spPr bwMode="auto">
          <a:xfrm>
            <a:off x="1813893" y="3073271"/>
            <a:ext cx="1369670" cy="559443"/>
          </a:xfrm>
          <a:prstGeom prst="round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sz="2800" b="0" i="0" u="none" strike="noStrike" cap="none" normalizeH="0" baseline="-2500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b</a:t>
            </a:r>
            <a:r>
              <a:rPr kumimoji="0" lang="en-US" sz="28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= p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5BA1AF-3A27-4A1A-864A-7C2F3D5ECD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498728" y="2879115"/>
            <a:ext cx="0" cy="1941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3F5A871-6465-4F06-8EC0-267231CDD2E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095461" y="2879115"/>
            <a:ext cx="0" cy="1941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977391-52BF-4B14-9EAE-186B5F3D332D}"/>
              </a:ext>
            </a:extLst>
          </p:cNvPr>
          <p:cNvCxnSpPr/>
          <p:nvPr userDrawn="1"/>
        </p:nvCxnSpPr>
        <p:spPr bwMode="auto">
          <a:xfrm>
            <a:off x="779888" y="4006368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08EBEA3-D7CF-425D-9BA2-C38F62CEC5F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90600" y="3632714"/>
            <a:ext cx="0" cy="377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1BD662B-9129-4D90-8106-401E19B6CF45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507610" y="3628832"/>
            <a:ext cx="0" cy="377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28975A-44E0-403F-BE50-6A296D35ACE1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810177" y="4024785"/>
            <a:ext cx="2" cy="2536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07D3C6B-107E-45C3-8930-C2DA2893A29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810177" y="4276822"/>
            <a:ext cx="227002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D1ED935-8115-4C5D-8B61-118CEDE2385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9376" y="2157297"/>
            <a:ext cx="0" cy="36408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E42B7FF-83BD-4DA4-BDD6-6DFA2C90DE4E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668255" y="1547856"/>
            <a:ext cx="421802" cy="3787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263A889-BA44-4829-96D8-EE2C09B0D83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45219" y="1919462"/>
            <a:ext cx="0" cy="3627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70EB2DA-3912-4962-B9AC-D4E0F4069088}"/>
              </a:ext>
            </a:extLst>
          </p:cNvPr>
          <p:cNvCxnSpPr>
            <a:cxnSpLocks/>
            <a:endCxn id="5" idx="0"/>
          </p:cNvCxnSpPr>
          <p:nvPr userDrawn="1"/>
        </p:nvCxnSpPr>
        <p:spPr bwMode="auto">
          <a:xfrm>
            <a:off x="4114276" y="1457560"/>
            <a:ext cx="0" cy="26640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9F00B3-9E8A-4C47-BE53-B9B969CCCC2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105510" y="1457560"/>
            <a:ext cx="2127362" cy="131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DBB47D0B-73CD-4E8D-A976-A054E5ADAA66}"/>
                  </a:ext>
                </a:extLst>
              </p:cNvPr>
              <p:cNvSpPr/>
              <p:nvPr userDrawn="1"/>
            </p:nvSpPr>
            <p:spPr bwMode="auto">
              <a:xfrm>
                <a:off x="4867068" y="2296312"/>
                <a:ext cx="1369670" cy="559443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IN" sz="2400" dirty="0">
                    <a:solidFill>
                      <a:schemeClr val="tx2"/>
                    </a:solidFill>
                  </a:rPr>
                  <a:t>x </a:t>
                </a:r>
                <a:r>
                  <a:rPr kumimoji="0" lang="en-IN" sz="2400" b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IN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en-US" sz="2400" b="0" i="1" u="none" strike="noStrike" cap="none" normalizeH="0" baseline="-2500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𝑥𝑏</m:t>
                        </m:r>
                      </m:num>
                      <m:den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DBB47D0B-73CD-4E8D-A976-A054E5ADAA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4867068" y="2296312"/>
                <a:ext cx="1369670" cy="559443"/>
              </a:xfrm>
              <a:prstGeom prst="roundRect">
                <a:avLst/>
              </a:prstGeom>
              <a:blipFill>
                <a:blip r:embed="rId4"/>
                <a:stretch>
                  <a:fillRect l="-1739" b="-11458"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F87C291-2769-4D6D-9001-44D249C458C2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51903" y="2857459"/>
            <a:ext cx="0" cy="1941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664AA59-ED44-4044-9AC4-15896C24E3C5}"/>
              </a:ext>
            </a:extLst>
          </p:cNvPr>
          <p:cNvSpPr/>
          <p:nvPr userDrawn="1"/>
        </p:nvSpPr>
        <p:spPr bwMode="auto">
          <a:xfrm>
            <a:off x="4908999" y="3051615"/>
            <a:ext cx="1369670" cy="559443"/>
          </a:xfrm>
          <a:prstGeom prst="round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y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= x</a:t>
            </a:r>
            <a:r>
              <a:rPr kumimoji="0" lang="en-US" sz="2400" b="0" i="0" u="none" strike="noStrike" cap="none" normalizeH="0" baseline="30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- p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6C3AE7-86CC-4E8A-89CD-AA0E9BD0C51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51903" y="3611058"/>
            <a:ext cx="0" cy="28918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Diamond 32">
            <a:extLst>
              <a:ext uri="{FF2B5EF4-FFF2-40B4-BE49-F238E27FC236}">
                <a16:creationId xmlns:a16="http://schemas.microsoft.com/office/drawing/2014/main" id="{10DDB93B-1331-4BE4-B33D-F9F57C488D71}"/>
              </a:ext>
            </a:extLst>
          </p:cNvPr>
          <p:cNvSpPr/>
          <p:nvPr userDrawn="1"/>
        </p:nvSpPr>
        <p:spPr bwMode="auto">
          <a:xfrm>
            <a:off x="5352308" y="3905595"/>
            <a:ext cx="385822" cy="428264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B16D54B-0F37-4F80-84C6-3A193FD70A2A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854389" y="4119727"/>
            <a:ext cx="49791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75871D7-2819-4470-90CF-71B460587A51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738130" y="4119727"/>
            <a:ext cx="583018" cy="13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6D8DA49-E596-43C4-BE4E-40AC14874D65}"/>
              </a:ext>
            </a:extLst>
          </p:cNvPr>
          <p:cNvSpPr/>
          <p:nvPr userDrawn="1"/>
        </p:nvSpPr>
        <p:spPr bwMode="auto">
          <a:xfrm>
            <a:off x="4208011" y="4443995"/>
            <a:ext cx="1369670" cy="559443"/>
          </a:xfrm>
          <a:prstGeom prst="round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sz="2800" b="0" i="0" u="none" strike="noStrike" cap="none" normalizeH="0" baseline="-2500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s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 x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119AA43-70B0-4500-8A3D-828A01C40765}"/>
              </a:ext>
            </a:extLst>
          </p:cNvPr>
          <p:cNvSpPr/>
          <p:nvPr userDrawn="1"/>
        </p:nvSpPr>
        <p:spPr bwMode="auto">
          <a:xfrm>
            <a:off x="5636313" y="4458062"/>
            <a:ext cx="1369670" cy="559443"/>
          </a:xfrm>
          <a:prstGeom prst="round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sz="2800" b="0" i="0" u="none" strike="noStrike" cap="none" normalizeH="0" baseline="-2500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b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 x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987CB70-5C2B-45A8-8968-5514DE99C096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321148" y="4119727"/>
            <a:ext cx="0" cy="33833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B284083-EB4F-47E5-BC05-6588CE7527BF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867760" y="4119727"/>
            <a:ext cx="0" cy="33833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24D61AE-E9A4-4B10-8290-53AE09C9681C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5766844" y="5359387"/>
            <a:ext cx="585548" cy="34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C6153A1-3A57-44D5-9969-F0DA475EC7E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854389" y="5355840"/>
            <a:ext cx="550501" cy="35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Diamond 43">
            <a:extLst>
              <a:ext uri="{FF2B5EF4-FFF2-40B4-BE49-F238E27FC236}">
                <a16:creationId xmlns:a16="http://schemas.microsoft.com/office/drawing/2014/main" id="{33CA4DC5-F943-4D5D-B008-A189F103562B}"/>
              </a:ext>
            </a:extLst>
          </p:cNvPr>
          <p:cNvSpPr/>
          <p:nvPr userDrawn="1"/>
        </p:nvSpPr>
        <p:spPr bwMode="auto">
          <a:xfrm>
            <a:off x="5379962" y="5137150"/>
            <a:ext cx="385822" cy="428264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05B4B0D-5F57-4C0C-96C7-F007DED868A5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5576366" y="5544437"/>
            <a:ext cx="2" cy="2536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AEB2D4B-F895-4562-8A99-F20C09FB584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093944" y="5774983"/>
            <a:ext cx="1484458" cy="85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07F57568-9731-41DF-9E4F-6D81DDB239A3}"/>
              </a:ext>
            </a:extLst>
          </p:cNvPr>
          <p:cNvSpPr/>
          <p:nvPr userDrawn="1"/>
        </p:nvSpPr>
        <p:spPr bwMode="auto">
          <a:xfrm>
            <a:off x="6247101" y="1196053"/>
            <a:ext cx="1369670" cy="559443"/>
          </a:xfrm>
          <a:prstGeom prst="round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Output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lang="en-US" sz="2000" baseline="-25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s</a:t>
            </a:r>
            <a:r>
              <a:rPr lang="en-US" sz="2000" baseline="-25000" dirty="0">
                <a:solidFill>
                  <a:schemeClr val="tx2"/>
                </a:solidFill>
                <a:latin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lang="en-US" sz="2000" baseline="-25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b</a:t>
            </a:r>
            <a:endParaRPr kumimoji="0" lang="en-IN" sz="2000" b="0" i="0" u="none" strike="noStrike" cap="none" normalizeH="0" baseline="-2500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FE230FF-4C44-459E-AEAB-9ED6C52232DD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5679710" y="3905595"/>
            <a:ext cx="701324" cy="15431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Rectangle: Single Corner Snipped 49">
            <a:extLst>
              <a:ext uri="{FF2B5EF4-FFF2-40B4-BE49-F238E27FC236}">
                <a16:creationId xmlns:a16="http://schemas.microsoft.com/office/drawing/2014/main" id="{5AAA2930-AA2F-4DBC-800B-C49DC646D1D4}"/>
              </a:ext>
            </a:extLst>
          </p:cNvPr>
          <p:cNvSpPr/>
          <p:nvPr userDrawn="1"/>
        </p:nvSpPr>
        <p:spPr bwMode="auto">
          <a:xfrm>
            <a:off x="6406475" y="3724066"/>
            <a:ext cx="1369670" cy="428264"/>
          </a:xfrm>
          <a:prstGeom prst="snip1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y &lt; 0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5CD5245-DBB4-49F3-AE95-C58C5D31FD51}"/>
              </a:ext>
            </a:extLst>
          </p:cNvPr>
          <p:cNvSpPr txBox="1"/>
          <p:nvPr userDrawn="1"/>
        </p:nvSpPr>
        <p:spPr>
          <a:xfrm>
            <a:off x="4709404" y="3773638"/>
            <a:ext cx="695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[true]</a:t>
            </a:r>
            <a:endParaRPr lang="en-IN" dirty="0">
              <a:solidFill>
                <a:schemeClr val="tx2"/>
              </a:solidFill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4C16146-0F63-40ED-A352-12B67B41AD71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299078" y="1938097"/>
            <a:ext cx="1273795" cy="14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CE82C18-F330-4D02-9302-A1672D58EFE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352392" y="5017505"/>
            <a:ext cx="0" cy="36559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606F0FE-A37C-400D-8F68-69EB6CE3390A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890561" y="5003438"/>
            <a:ext cx="0" cy="36559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92E0911-9E97-4AD5-924C-7644DA69469E}"/>
                  </a:ext>
                </a:extLst>
              </p:cNvPr>
              <p:cNvSpPr txBox="1"/>
              <p:nvPr userDrawn="1"/>
            </p:nvSpPr>
            <p:spPr>
              <a:xfrm>
                <a:off x="4222881" y="1496445"/>
                <a:ext cx="17534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tx2"/>
                    </a:solidFill>
                  </a:rPr>
                  <a:t>(</a:t>
                </a:r>
                <a:r>
                  <a:rPr lang="en-US" sz="2400" dirty="0" err="1">
                    <a:solidFill>
                      <a:schemeClr val="tx2"/>
                    </a:solidFill>
                  </a:rPr>
                  <a:t>x</a:t>
                </a:r>
                <a:r>
                  <a:rPr lang="en-US" sz="2400" baseline="-25000" dirty="0" err="1">
                    <a:solidFill>
                      <a:schemeClr val="tx2"/>
                    </a:solidFill>
                  </a:rPr>
                  <a:t>b</a:t>
                </a:r>
                <a:r>
                  <a:rPr lang="en-US" sz="2400" dirty="0">
                    <a:solidFill>
                      <a:schemeClr val="tx2"/>
                    </a:solidFill>
                  </a:rPr>
                  <a:t>–</a:t>
                </a:r>
                <a:r>
                  <a:rPr lang="en-US" sz="2400" dirty="0" err="1">
                    <a:solidFill>
                      <a:schemeClr val="tx2"/>
                    </a:solidFill>
                  </a:rPr>
                  <a:t>x</a:t>
                </a:r>
                <a:r>
                  <a:rPr lang="en-US" sz="2400" baseline="-25000" dirty="0" err="1">
                    <a:solidFill>
                      <a:schemeClr val="tx2"/>
                    </a:solidFill>
                  </a:rPr>
                  <a:t>s</a:t>
                </a:r>
                <a:r>
                  <a:rPr lang="en-US" sz="2400" dirty="0">
                    <a:solidFill>
                      <a:schemeClr val="tx2"/>
                    </a:solidFill>
                  </a:rPr>
                  <a:t>)&gt;</a:t>
                </a:r>
                <a14:m>
                  <m:oMath xmlns:m="http://schemas.openxmlformats.org/officeDocument/2006/math">
                    <m:r>
                      <a:rPr lang="en-IN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IN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92E0911-9E97-4AD5-924C-7644DA6946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4222881" y="1496445"/>
                <a:ext cx="1753437" cy="461665"/>
              </a:xfrm>
              <a:prstGeom prst="rect">
                <a:avLst/>
              </a:prstGeom>
              <a:blipFill>
                <a:blip r:embed="rId5"/>
                <a:stretch>
                  <a:fillRect l="-5575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8696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UML 1stPr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UML of Algorithm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D5369D1-6E0F-4409-8C88-ED74C6EDD84D}"/>
              </a:ext>
            </a:extLst>
          </p:cNvPr>
          <p:cNvGrpSpPr/>
          <p:nvPr userDrawn="1"/>
        </p:nvGrpSpPr>
        <p:grpSpPr>
          <a:xfrm>
            <a:off x="4863385" y="1066938"/>
            <a:ext cx="1416445" cy="4149982"/>
            <a:chOff x="4878689" y="1066938"/>
            <a:chExt cx="1416445" cy="4149982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7805F3B9-9D85-4145-9F88-470F2085D42F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592139" y="1323776"/>
              <a:ext cx="20649" cy="344600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AF88459-820B-4994-9387-15033330BAF6}"/>
                </a:ext>
              </a:extLst>
            </p:cNvPr>
            <p:cNvSpPr/>
            <p:nvPr userDrawn="1"/>
          </p:nvSpPr>
          <p:spPr bwMode="auto">
            <a:xfrm>
              <a:off x="4878689" y="14797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24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s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kumimoji="0" lang="en-US" sz="24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b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180DB782-2B19-4303-ACBC-10684AB34A55}"/>
                </a:ext>
              </a:extLst>
            </p:cNvPr>
            <p:cNvSpPr/>
            <p:nvPr userDrawn="1"/>
          </p:nvSpPr>
          <p:spPr bwMode="auto">
            <a:xfrm>
              <a:off x="5428164" y="1066938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23CA09C-8557-4755-A862-F69011D2CF87}"/>
                </a:ext>
              </a:extLst>
            </p:cNvPr>
            <p:cNvGrpSpPr/>
            <p:nvPr userDrawn="1"/>
          </p:nvGrpSpPr>
          <p:grpSpPr>
            <a:xfrm>
              <a:off x="5357594" y="4752003"/>
              <a:ext cx="507350" cy="464917"/>
              <a:chOff x="3252495" y="3355696"/>
              <a:chExt cx="507350" cy="464917"/>
            </a:xfrm>
          </p:grpSpPr>
          <p:sp>
            <p:nvSpPr>
              <p:cNvPr id="9" name="Flowchart: Connector 8">
                <a:extLst>
                  <a:ext uri="{FF2B5EF4-FFF2-40B4-BE49-F238E27FC236}">
                    <a16:creationId xmlns:a16="http://schemas.microsoft.com/office/drawing/2014/main" id="{FC45AE09-6CA2-42C2-8A43-56F5A1C917EA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Flowchart: Connector 9">
                <a:extLst>
                  <a:ext uri="{FF2B5EF4-FFF2-40B4-BE49-F238E27FC236}">
                    <a16:creationId xmlns:a16="http://schemas.microsoft.com/office/drawing/2014/main" id="{76A15F7E-44E1-4F0C-9958-DEB82E67BC09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DBB47D0B-73CD-4E8D-A976-A054E5ADAA66}"/>
                    </a:ext>
                  </a:extLst>
                </p:cNvPr>
                <p:cNvSpPr/>
                <p:nvPr userDrawn="1"/>
              </p:nvSpPr>
              <p:spPr bwMode="auto">
                <a:xfrm>
                  <a:off x="4907303" y="2296312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IN" sz="2400" dirty="0">
                      <a:solidFill>
                        <a:schemeClr val="tx2"/>
                      </a:solidFill>
                    </a:rPr>
                    <a:t>x </a:t>
                  </a:r>
                  <a:r>
                    <a:rPr kumimoji="0" lang="en-IN" sz="2400" b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</a:rPr>
                    <a:t>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IN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kumimoji="0" lang="en-US" sz="2400" b="0" i="1" u="none" strike="noStrike" cap="none" normalizeH="0" baseline="-2500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𝑥𝑏</m:t>
                          </m:r>
                        </m:num>
                        <m:den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DBB47D0B-73CD-4E8D-A976-A054E5ADAA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4907303" y="2296312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 l="-1739" b="-11458"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9664AA59-ED44-4044-9AC4-15896C24E3C5}"/>
                </a:ext>
              </a:extLst>
            </p:cNvPr>
            <p:cNvSpPr/>
            <p:nvPr userDrawn="1"/>
          </p:nvSpPr>
          <p:spPr bwMode="auto">
            <a:xfrm>
              <a:off x="4917628" y="306938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y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 x</a:t>
              </a:r>
              <a:r>
                <a:rPr kumimoji="0" lang="en-US" sz="2400" b="0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- p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07F57568-9731-41DF-9E4F-6D81DDB239A3}"/>
                </a:ext>
              </a:extLst>
            </p:cNvPr>
            <p:cNvSpPr/>
            <p:nvPr userDrawn="1"/>
          </p:nvSpPr>
          <p:spPr bwMode="auto">
            <a:xfrm>
              <a:off x="4925464" y="384246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 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x, y</a:t>
              </a:r>
              <a:endParaRPr kumimoji="0" lang="en-IN" sz="20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2028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/>
          <p:nvPr userDrawn="1"/>
        </p:nvCxnSpPr>
        <p:spPr bwMode="auto">
          <a:xfrm>
            <a:off x="4601369" y="6044987"/>
            <a:ext cx="454263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152C1D-6774-41EA-AE29-E97E58BCDE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6276"/>
            <a:ext cx="4601369" cy="57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06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81254B-AF33-587B-37AD-CAE9B829CC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8" y="1269553"/>
            <a:ext cx="4555071" cy="4540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/>
          <p:nvPr userDrawn="1"/>
        </p:nvCxnSpPr>
        <p:spPr bwMode="auto">
          <a:xfrm>
            <a:off x="4601369" y="6044987"/>
            <a:ext cx="454263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902117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/>
          <p:nvPr userDrawn="1"/>
        </p:nvCxnSpPr>
        <p:spPr bwMode="auto">
          <a:xfrm>
            <a:off x="4601369" y="6044987"/>
            <a:ext cx="454263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152C1D-6774-41EA-AE29-E97E58BCDE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6276"/>
            <a:ext cx="4601369" cy="573578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ECE604-88CC-4CAF-8E45-688A21ACB9A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75188" y="1009650"/>
            <a:ext cx="4441825" cy="496252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21037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ew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4ACA-8BD7-81FB-2E8F-BBB62DF8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87" y="918428"/>
            <a:ext cx="8153400" cy="24491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3208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hyperlink" Target="https://www.bits2c.com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hyperlink" Target="https://www.sdba.info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20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21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Root</a:t>
            </a:r>
            <a:r>
              <a:rPr lang="en-US" altLang="zh-TW" sz="20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Finding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775" r:id="rId3"/>
    <p:sldLayoutId id="2147483776" r:id="rId4"/>
    <p:sldLayoutId id="2147483777" r:id="rId5"/>
    <p:sldLayoutId id="2147483774" r:id="rId6"/>
    <p:sldLayoutId id="2147483675" r:id="rId7"/>
    <p:sldLayoutId id="2147483676" r:id="rId8"/>
    <p:sldLayoutId id="2147483782" r:id="rId9"/>
    <p:sldLayoutId id="2147483678" r:id="rId10"/>
    <p:sldLayoutId id="2147483679" r:id="rId11"/>
    <p:sldLayoutId id="2147483780" r:id="rId12"/>
    <p:sldLayoutId id="2147483781" r:id="rId13"/>
    <p:sldLayoutId id="2147483680" r:id="rId14"/>
    <p:sldLayoutId id="2147483779" r:id="rId15"/>
    <p:sldLayoutId id="2147483784" r:id="rId16"/>
    <p:sldLayoutId id="2147483783" r:id="rId17"/>
    <p:sldLayoutId id="2147483785" r:id="rId18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EDCBB-05E4-475E-E321-BA213C099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1FC89DF-E970-C69A-87CD-2B8D1DE765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442" y="3560418"/>
            <a:ext cx="8660958" cy="2154582"/>
          </a:xfrm>
        </p:spPr>
        <p:txBody>
          <a:bodyPr/>
          <a:lstStyle/>
          <a:p>
            <a:r>
              <a:rPr lang="en-CA" dirty="0"/>
              <a:t>Understanding the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48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B8DE6-C002-4163-A355-D170FCF41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Statement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DB19E1-9AC8-4936-A852-7ECC747515EC}"/>
                  </a:ext>
                </a:extLst>
              </p:cNvPr>
              <p:cNvSpPr txBox="1"/>
              <p:nvPr/>
            </p:nvSpPr>
            <p:spPr>
              <a:xfrm>
                <a:off x="71252" y="985652"/>
                <a:ext cx="8942119" cy="3297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tx2"/>
                    </a:solidFill>
                  </a:rPr>
                  <a:t>Write a program to calculate,</a:t>
                </a:r>
              </a:p>
              <a:p>
                <a:endParaRPr lang="en-US" sz="3200" dirty="0">
                  <a:solidFill>
                    <a:schemeClr val="tx2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IN" sz="80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8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rad>
                    </m:oMath>
                  </m:oMathPara>
                </a14:m>
                <a:endParaRPr lang="en-IN" sz="3200" dirty="0">
                  <a:solidFill>
                    <a:schemeClr val="tx2"/>
                  </a:solidFill>
                </a:endParaRPr>
              </a:p>
              <a:p>
                <a:endParaRPr lang="en-IN" sz="3200" dirty="0">
                  <a:solidFill>
                    <a:schemeClr val="tx2"/>
                  </a:solidFill>
                </a:endParaRPr>
              </a:p>
              <a:p>
                <a:r>
                  <a:rPr lang="en-US" sz="3200" dirty="0">
                    <a:solidFill>
                      <a:schemeClr val="tx2"/>
                    </a:solidFill>
                  </a:rPr>
                  <a:t>W</a:t>
                </a:r>
                <a:r>
                  <a:rPr lang="en-IN" sz="3200" dirty="0">
                    <a:solidFill>
                      <a:schemeClr val="tx2"/>
                    </a:solidFill>
                  </a:rPr>
                  <a:t>here p is a positive real number &gt;1.0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DB19E1-9AC8-4936-A852-7ECC74751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52" y="985652"/>
                <a:ext cx="8942119" cy="3297378"/>
              </a:xfrm>
              <a:prstGeom prst="rect">
                <a:avLst/>
              </a:prstGeom>
              <a:blipFill>
                <a:blip r:embed="rId2"/>
                <a:stretch>
                  <a:fillRect l="-1772" t="-2588" b="-49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8610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D9B8DE6-C002-4163-A355-D170FCF41DA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Hand Calculation (</a:t>
                </a:r>
                <a:r>
                  <a:rPr lang="en-US" dirty="0" err="1"/>
                  <a:t>eg.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dirty="0"/>
                  <a:t>)</a:t>
                </a:r>
                <a:endParaRPr lang="en-IN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D9B8DE6-C002-4163-A355-D170FCF41D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53333" b="-105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7CE67CA-FC15-4B7A-A591-1D5F19872625}"/>
                  </a:ext>
                </a:extLst>
              </p:cNvPr>
              <p:cNvSpPr/>
              <p:nvPr/>
            </p:nvSpPr>
            <p:spPr>
              <a:xfrm>
                <a:off x="649803" y="2699636"/>
                <a:ext cx="2111732" cy="8352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400" b="1" dirty="0">
                    <a:solidFill>
                      <a:schemeClr val="tx2"/>
                    </a:solidFill>
                    <a:latin typeface="Consolas" panose="020B0609020204030204" pitchFamily="49" charset="0"/>
                  </a:rPr>
                  <a:t>x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IN" sz="4400" b="1" dirty="0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7CE67CA-FC15-4B7A-A591-1D5F198726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03" y="2699636"/>
                <a:ext cx="2111732" cy="835293"/>
              </a:xfrm>
              <a:prstGeom prst="rect">
                <a:avLst/>
              </a:prstGeom>
              <a:blipFill>
                <a:blip r:embed="rId3"/>
                <a:stretch>
                  <a:fillRect l="-11561" t="-7299" b="-3430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2D32022-F80B-4B38-B17C-B94BF5A0EBB6}"/>
              </a:ext>
            </a:extLst>
          </p:cNvPr>
          <p:cNvSpPr/>
          <p:nvPr/>
        </p:nvSpPr>
        <p:spPr>
          <a:xfrm>
            <a:off x="4173320" y="2732561"/>
            <a:ext cx="2111732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Consolas" panose="020B0609020204030204" pitchFamily="49" charset="0"/>
              </a:rPr>
              <a:t>x</a:t>
            </a:r>
            <a:r>
              <a:rPr lang="en-US" sz="4400" b="1" baseline="30000" dirty="0">
                <a:solidFill>
                  <a:schemeClr val="tx2"/>
                </a:solidFill>
                <a:latin typeface="Consolas" panose="020B0609020204030204" pitchFamily="49" charset="0"/>
              </a:rPr>
              <a:t>2</a:t>
            </a:r>
            <a:r>
              <a:rPr lang="en-US" sz="4400" b="1" dirty="0">
                <a:solidFill>
                  <a:schemeClr val="tx2"/>
                </a:solidFill>
                <a:latin typeface="Consolas" panose="020B0609020204030204" pitchFamily="49" charset="0"/>
              </a:rPr>
              <a:t> = 2</a:t>
            </a:r>
            <a:endParaRPr lang="en-IN" sz="44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76116E-7F5D-456A-88A9-57D89FC9A7B1}"/>
              </a:ext>
            </a:extLst>
          </p:cNvPr>
          <p:cNvSpPr txBox="1"/>
          <p:nvPr/>
        </p:nvSpPr>
        <p:spPr>
          <a:xfrm>
            <a:off x="649803" y="3742699"/>
            <a:ext cx="2492414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Solve for x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204E1F-70BA-422B-B53E-D3E022F0338C}"/>
              </a:ext>
            </a:extLst>
          </p:cNvPr>
          <p:cNvSpPr/>
          <p:nvPr/>
        </p:nvSpPr>
        <p:spPr>
          <a:xfrm>
            <a:off x="611579" y="952996"/>
            <a:ext cx="7243949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Consolas" panose="020B0609020204030204" pitchFamily="49" charset="0"/>
              </a:rPr>
              <a:t>y = f(x) = x</a:t>
            </a:r>
            <a:r>
              <a:rPr lang="en-US" sz="4400" b="1" baseline="30000" dirty="0">
                <a:solidFill>
                  <a:schemeClr val="tx2"/>
                </a:solidFill>
                <a:latin typeface="Consolas" panose="020B0609020204030204" pitchFamily="49" charset="0"/>
              </a:rPr>
              <a:t>2</a:t>
            </a:r>
            <a:r>
              <a:rPr lang="en-US" sz="4400" b="1" dirty="0">
                <a:solidFill>
                  <a:schemeClr val="tx2"/>
                </a:solidFill>
                <a:latin typeface="Consolas" panose="020B0609020204030204" pitchFamily="49" charset="0"/>
              </a:rPr>
              <a:t> – 2 </a:t>
            </a:r>
            <a:r>
              <a:rPr lang="en-US" sz="4400" b="1" dirty="0">
                <a:solidFill>
                  <a:schemeClr val="tx2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 </a:t>
            </a:r>
            <a:r>
              <a:rPr lang="en-US" sz="4400" b="1" dirty="0">
                <a:solidFill>
                  <a:schemeClr val="tx2"/>
                </a:solidFill>
                <a:latin typeface="Consolas" panose="020B0609020204030204" pitchFamily="49" charset="0"/>
              </a:rPr>
              <a:t>0</a:t>
            </a:r>
            <a:endParaRPr lang="en-IN" sz="44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E6749D4E-336F-43E8-8768-AF90FEF3F08F}"/>
              </a:ext>
            </a:extLst>
          </p:cNvPr>
          <p:cNvSpPr/>
          <p:nvPr/>
        </p:nvSpPr>
        <p:spPr bwMode="auto">
          <a:xfrm rot="5400000" flipV="1">
            <a:off x="3287928" y="286047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FA2BAFC3-AB18-45D6-881E-8C2925323B67}"/>
              </a:ext>
            </a:extLst>
          </p:cNvPr>
          <p:cNvSpPr/>
          <p:nvPr/>
        </p:nvSpPr>
        <p:spPr bwMode="auto">
          <a:xfrm flipV="1">
            <a:off x="5051495" y="199908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96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D9B8DE6-C002-4163-A355-D170FCF41DA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Hand Calculation (</a:t>
                </a:r>
                <a:r>
                  <a:rPr lang="en-US" dirty="0" err="1"/>
                  <a:t>eg.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dirty="0"/>
                  <a:t>)</a:t>
                </a:r>
                <a:endParaRPr lang="en-IN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D9B8DE6-C002-4163-A355-D170FCF41D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53333" b="-105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5B4766F-4531-4972-B4F7-BF6769953ED3}"/>
              </a:ext>
            </a:extLst>
          </p:cNvPr>
          <p:cNvSpPr/>
          <p:nvPr/>
        </p:nvSpPr>
        <p:spPr>
          <a:xfrm>
            <a:off x="611579" y="952996"/>
            <a:ext cx="7243949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Consolas" panose="020B0609020204030204" pitchFamily="49" charset="0"/>
              </a:rPr>
              <a:t>y = f(x) = x</a:t>
            </a:r>
            <a:r>
              <a:rPr lang="en-US" sz="4400" b="1" baseline="30000" dirty="0">
                <a:solidFill>
                  <a:schemeClr val="tx2"/>
                </a:solidFill>
                <a:latin typeface="Consolas" panose="020B0609020204030204" pitchFamily="49" charset="0"/>
              </a:rPr>
              <a:t>2</a:t>
            </a:r>
            <a:r>
              <a:rPr lang="en-US" sz="4400" b="1" dirty="0">
                <a:solidFill>
                  <a:schemeClr val="tx2"/>
                </a:solidFill>
                <a:latin typeface="Consolas" panose="020B0609020204030204" pitchFamily="49" charset="0"/>
              </a:rPr>
              <a:t> – 2 </a:t>
            </a:r>
            <a:r>
              <a:rPr lang="en-US" sz="4400" b="1" dirty="0">
                <a:solidFill>
                  <a:schemeClr val="tx2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 </a:t>
            </a:r>
            <a:r>
              <a:rPr lang="en-US" sz="4400" b="1" dirty="0">
                <a:solidFill>
                  <a:schemeClr val="tx2"/>
                </a:solidFill>
                <a:latin typeface="Consolas" panose="020B0609020204030204" pitchFamily="49" charset="0"/>
              </a:rPr>
              <a:t>0</a:t>
            </a:r>
            <a:endParaRPr lang="en-IN" sz="44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64A7CA-82F5-46EF-A6F4-9F373A525093}"/>
                  </a:ext>
                </a:extLst>
              </p:cNvPr>
              <p:cNvSpPr txBox="1"/>
              <p:nvPr/>
            </p:nvSpPr>
            <p:spPr>
              <a:xfrm>
                <a:off x="26226" y="1766948"/>
                <a:ext cx="7452269" cy="4138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</a:rPr>
                  <a:t>Initial try x=2 </a:t>
                </a:r>
                <a:r>
                  <a:rPr lang="en-US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800" dirty="0">
                    <a:solidFill>
                      <a:schemeClr val="tx2"/>
                    </a:solidFill>
                  </a:rPr>
                  <a:t>y= </a:t>
                </a:r>
                <a:r>
                  <a:rPr lang="en-US" sz="2800" b="1" dirty="0">
                    <a:solidFill>
                      <a:srgbClr val="00B050"/>
                    </a:solidFill>
                  </a:rPr>
                  <a:t>+</a:t>
                </a:r>
                <a:r>
                  <a:rPr lang="en-US" sz="2800" dirty="0">
                    <a:solidFill>
                      <a:schemeClr val="tx2"/>
                    </a:solidFill>
                  </a:rPr>
                  <a:t>2 </a:t>
                </a:r>
                <a:r>
                  <a:rPr lang="en-US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 x</a:t>
                </a:r>
                <a:r>
                  <a:rPr lang="en-US" sz="2800" dirty="0">
                    <a:solidFill>
                      <a:schemeClr val="tx2"/>
                    </a:solidFill>
                  </a:rPr>
                  <a:t> too big </a:t>
                </a:r>
                <a:r>
                  <a:rPr lang="en-US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800" dirty="0" err="1">
                    <a:solidFill>
                      <a:schemeClr val="tx2"/>
                    </a:solidFill>
                    <a:sym typeface="Wingdings" panose="05000000000000000000" pitchFamily="2" charset="2"/>
                  </a:rPr>
                  <a:t>x</a:t>
                </a:r>
                <a:r>
                  <a:rPr lang="en-US" sz="2800" baseline="-25000" dirty="0" err="1">
                    <a:solidFill>
                      <a:schemeClr val="tx2"/>
                    </a:solidFill>
                    <a:sym typeface="Wingdings" panose="05000000000000000000" pitchFamily="2" charset="2"/>
                  </a:rPr>
                  <a:t>b</a:t>
                </a:r>
                <a:r>
                  <a:rPr lang="en-US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=2</a:t>
                </a:r>
                <a:endParaRPr lang="en-US" sz="2800" dirty="0">
                  <a:solidFill>
                    <a:schemeClr val="tx2"/>
                  </a:solidFill>
                </a:endParaRPr>
              </a:p>
              <a:p>
                <a:r>
                  <a:rPr lang="en-US" sz="2800" dirty="0">
                    <a:solidFill>
                      <a:schemeClr val="tx2"/>
                    </a:solidFill>
                  </a:rPr>
                  <a:t>Initial try x=1 </a:t>
                </a:r>
                <a:r>
                  <a:rPr lang="en-US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800" dirty="0">
                    <a:solidFill>
                      <a:schemeClr val="tx2"/>
                    </a:solidFill>
                  </a:rPr>
                  <a:t>y=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-</a:t>
                </a:r>
                <a:r>
                  <a:rPr lang="en-US" sz="2800" dirty="0">
                    <a:solidFill>
                      <a:schemeClr val="tx2"/>
                    </a:solidFill>
                  </a:rPr>
                  <a:t>1 </a:t>
                </a:r>
                <a:r>
                  <a:rPr lang="en-US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 x </a:t>
                </a:r>
                <a:r>
                  <a:rPr lang="en-US" sz="2800" dirty="0">
                    <a:solidFill>
                      <a:schemeClr val="tx2"/>
                    </a:solidFill>
                  </a:rPr>
                  <a:t>too small </a:t>
                </a:r>
                <a:r>
                  <a:rPr lang="en-US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800" dirty="0" err="1">
                    <a:solidFill>
                      <a:schemeClr val="tx2"/>
                    </a:solidFill>
                    <a:sym typeface="Wingdings" panose="05000000000000000000" pitchFamily="2" charset="2"/>
                  </a:rPr>
                  <a:t>x</a:t>
                </a:r>
                <a:r>
                  <a:rPr lang="en-US" sz="2800" baseline="-25000" dirty="0" err="1">
                    <a:solidFill>
                      <a:schemeClr val="tx2"/>
                    </a:solidFill>
                    <a:sym typeface="Wingdings" panose="05000000000000000000" pitchFamily="2" charset="2"/>
                  </a:rPr>
                  <a:t>s</a:t>
                </a:r>
                <a:r>
                  <a:rPr lang="en-US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=1</a:t>
                </a:r>
                <a:endParaRPr lang="en-US" sz="2800" dirty="0">
                  <a:solidFill>
                    <a:schemeClr val="tx2"/>
                  </a:solidFill>
                </a:endParaRPr>
              </a:p>
              <a:p>
                <a:r>
                  <a:rPr lang="en-US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tx2"/>
                    </a:solidFill>
                  </a:rPr>
                  <a:t>xs</a:t>
                </a:r>
                <a:r>
                  <a:rPr lang="en-US" sz="2800" dirty="0">
                    <a:solidFill>
                      <a:schemeClr val="tx2"/>
                    </a:solidFill>
                  </a:rPr>
                  <a:t>=1 &lt;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IN" sz="2800" dirty="0">
                    <a:solidFill>
                      <a:schemeClr val="tx2"/>
                    </a:solidFill>
                  </a:rPr>
                  <a:t> &lt; </a:t>
                </a:r>
                <a:r>
                  <a:rPr lang="en-IN" sz="2800" dirty="0" err="1">
                    <a:solidFill>
                      <a:schemeClr val="tx2"/>
                    </a:solidFill>
                  </a:rPr>
                  <a:t>xb</a:t>
                </a:r>
                <a:r>
                  <a:rPr lang="en-IN" sz="2800" dirty="0">
                    <a:solidFill>
                      <a:schemeClr val="tx2"/>
                    </a:solidFill>
                  </a:rPr>
                  <a:t>=2</a:t>
                </a:r>
              </a:p>
              <a:p>
                <a:r>
                  <a:rPr lang="en-US" sz="2800" dirty="0">
                    <a:solidFill>
                      <a:schemeClr val="tx2"/>
                    </a:solidFill>
                  </a:rPr>
                  <a:t>T</a:t>
                </a:r>
                <a:r>
                  <a:rPr lang="en-IN" sz="2800" dirty="0" err="1">
                    <a:solidFill>
                      <a:schemeClr val="tx2"/>
                    </a:solidFill>
                  </a:rPr>
                  <a:t>ry</a:t>
                </a:r>
                <a:r>
                  <a:rPr lang="en-IN" sz="2800" dirty="0">
                    <a:solidFill>
                      <a:schemeClr val="tx2"/>
                    </a:solidFill>
                  </a:rPr>
                  <a:t> x=1.5 [(</a:t>
                </a:r>
                <a:r>
                  <a:rPr lang="en-US" sz="2800" dirty="0" err="1">
                    <a:solidFill>
                      <a:schemeClr val="tx2"/>
                    </a:solidFill>
                    <a:sym typeface="Wingdings" panose="05000000000000000000" pitchFamily="2" charset="2"/>
                  </a:rPr>
                  <a:t>x</a:t>
                </a:r>
                <a:r>
                  <a:rPr lang="en-US" sz="2800" baseline="-25000" dirty="0" err="1">
                    <a:solidFill>
                      <a:schemeClr val="tx2"/>
                    </a:solidFill>
                    <a:sym typeface="Wingdings" panose="05000000000000000000" pitchFamily="2" charset="2"/>
                  </a:rPr>
                  <a:t>s</a:t>
                </a:r>
                <a:r>
                  <a:rPr lang="en-IN" sz="2800" dirty="0">
                    <a:solidFill>
                      <a:schemeClr val="tx2"/>
                    </a:solidFill>
                  </a:rPr>
                  <a:t>+</a:t>
                </a:r>
                <a:r>
                  <a:rPr lang="en-US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en-US" sz="2800" dirty="0" err="1">
                    <a:solidFill>
                      <a:schemeClr val="tx2"/>
                    </a:solidFill>
                    <a:sym typeface="Wingdings" panose="05000000000000000000" pitchFamily="2" charset="2"/>
                  </a:rPr>
                  <a:t>x</a:t>
                </a:r>
                <a:r>
                  <a:rPr lang="en-US" sz="2800" baseline="-25000" dirty="0" err="1">
                    <a:solidFill>
                      <a:schemeClr val="tx2"/>
                    </a:solidFill>
                    <a:sym typeface="Wingdings" panose="05000000000000000000" pitchFamily="2" charset="2"/>
                  </a:rPr>
                  <a:t>b</a:t>
                </a:r>
                <a:r>
                  <a:rPr lang="en-IN" sz="2800" dirty="0">
                    <a:solidFill>
                      <a:schemeClr val="tx2"/>
                    </a:solidFill>
                  </a:rPr>
                  <a:t>)/2] </a:t>
                </a:r>
                <a:r>
                  <a:rPr lang="en-IN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IN" sz="2800" dirty="0">
                    <a:solidFill>
                      <a:schemeClr val="tx2"/>
                    </a:solidFill>
                  </a:rPr>
                  <a:t>y= </a:t>
                </a:r>
                <a:r>
                  <a:rPr lang="en-IN" sz="2800" b="1" dirty="0">
                    <a:solidFill>
                      <a:srgbClr val="00B050"/>
                    </a:solidFill>
                  </a:rPr>
                  <a:t>+</a:t>
                </a:r>
                <a:r>
                  <a:rPr lang="en-IN" sz="2800" dirty="0">
                    <a:solidFill>
                      <a:schemeClr val="tx2"/>
                    </a:solidFill>
                  </a:rPr>
                  <a:t>0.25 </a:t>
                </a:r>
              </a:p>
              <a:p>
                <a:r>
                  <a:rPr lang="en-US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IN" sz="2800" dirty="0">
                    <a:solidFill>
                      <a:schemeClr val="tx2"/>
                    </a:solidFill>
                  </a:rPr>
                  <a:t> </a:t>
                </a:r>
                <a:r>
                  <a:rPr lang="en-IN" sz="2800" dirty="0" err="1">
                    <a:solidFill>
                      <a:schemeClr val="tx2"/>
                    </a:solidFill>
                  </a:rPr>
                  <a:t>xs</a:t>
                </a:r>
                <a:r>
                  <a:rPr lang="en-IN" sz="2800" dirty="0">
                    <a:solidFill>
                      <a:schemeClr val="tx2"/>
                    </a:solidFill>
                  </a:rPr>
                  <a:t>=1.0 &lt;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IN" sz="2800" dirty="0">
                    <a:solidFill>
                      <a:schemeClr val="tx2"/>
                    </a:solidFill>
                  </a:rPr>
                  <a:t> &lt; </a:t>
                </a:r>
                <a:r>
                  <a:rPr lang="en-IN" sz="2800" dirty="0" err="1">
                    <a:solidFill>
                      <a:schemeClr val="tx2"/>
                    </a:solidFill>
                  </a:rPr>
                  <a:t>xb</a:t>
                </a:r>
                <a:r>
                  <a:rPr lang="en-IN" sz="2800" dirty="0">
                    <a:solidFill>
                      <a:schemeClr val="tx2"/>
                    </a:solidFill>
                  </a:rPr>
                  <a:t>=1.5</a:t>
                </a:r>
              </a:p>
              <a:p>
                <a:r>
                  <a:rPr lang="en-US" sz="2800" dirty="0">
                    <a:solidFill>
                      <a:schemeClr val="tx2"/>
                    </a:solidFill>
                  </a:rPr>
                  <a:t>T</a:t>
                </a:r>
                <a:r>
                  <a:rPr lang="en-IN" sz="2800" dirty="0" err="1">
                    <a:solidFill>
                      <a:schemeClr val="tx2"/>
                    </a:solidFill>
                  </a:rPr>
                  <a:t>ry</a:t>
                </a:r>
                <a:r>
                  <a:rPr lang="en-IN" sz="2800" dirty="0">
                    <a:solidFill>
                      <a:schemeClr val="tx2"/>
                    </a:solidFill>
                  </a:rPr>
                  <a:t> x=(</a:t>
                </a:r>
                <a:r>
                  <a:rPr lang="en-IN" sz="2800" dirty="0" err="1">
                    <a:solidFill>
                      <a:schemeClr val="tx2"/>
                    </a:solidFill>
                  </a:rPr>
                  <a:t>xs+xb</a:t>
                </a:r>
                <a:r>
                  <a:rPr lang="en-IN" sz="2800" dirty="0">
                    <a:solidFill>
                      <a:schemeClr val="tx2"/>
                    </a:solidFill>
                  </a:rPr>
                  <a:t>)/2=1.3 </a:t>
                </a:r>
                <a:r>
                  <a:rPr lang="en-IN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IN" sz="2800" dirty="0">
                    <a:solidFill>
                      <a:schemeClr val="tx2"/>
                    </a:solidFill>
                  </a:rPr>
                  <a:t>y=</a:t>
                </a:r>
                <a:r>
                  <a:rPr lang="en-IN" sz="2800" dirty="0">
                    <a:solidFill>
                      <a:srgbClr val="FF0000"/>
                    </a:solidFill>
                  </a:rPr>
                  <a:t>-</a:t>
                </a:r>
                <a:r>
                  <a:rPr lang="en-IN" sz="2800" dirty="0">
                    <a:solidFill>
                      <a:schemeClr val="tx2"/>
                    </a:solidFill>
                  </a:rPr>
                  <a:t>0.39</a:t>
                </a:r>
              </a:p>
              <a:p>
                <a:r>
                  <a:rPr lang="en-IN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IN" sz="2800" dirty="0">
                    <a:solidFill>
                      <a:schemeClr val="tx2"/>
                    </a:solidFill>
                  </a:rPr>
                  <a:t> </a:t>
                </a:r>
                <a:r>
                  <a:rPr lang="en-IN" sz="2800" dirty="0" err="1">
                    <a:solidFill>
                      <a:schemeClr val="tx2"/>
                    </a:solidFill>
                  </a:rPr>
                  <a:t>xs</a:t>
                </a:r>
                <a:r>
                  <a:rPr lang="en-IN" sz="2800" dirty="0">
                    <a:solidFill>
                      <a:schemeClr val="tx2"/>
                    </a:solidFill>
                  </a:rPr>
                  <a:t>=1.3 &lt;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IN" sz="2800" dirty="0">
                    <a:solidFill>
                      <a:schemeClr val="tx2"/>
                    </a:solidFill>
                  </a:rPr>
                  <a:t> &lt; </a:t>
                </a:r>
                <a:r>
                  <a:rPr lang="en-IN" sz="2800" dirty="0" err="1">
                    <a:solidFill>
                      <a:schemeClr val="tx2"/>
                    </a:solidFill>
                  </a:rPr>
                  <a:t>xb</a:t>
                </a:r>
                <a:r>
                  <a:rPr lang="en-IN" sz="2800" dirty="0">
                    <a:solidFill>
                      <a:schemeClr val="tx2"/>
                    </a:solidFill>
                  </a:rPr>
                  <a:t>=1.5</a:t>
                </a:r>
              </a:p>
              <a:p>
                <a:r>
                  <a:rPr lang="en-IN" sz="2800" dirty="0">
                    <a:solidFill>
                      <a:schemeClr val="tx2"/>
                    </a:solidFill>
                  </a:rPr>
                  <a:t>Try x</a:t>
                </a:r>
                <a:r>
                  <a:rPr lang="en-IN" altLang="zh-TW" sz="2800" dirty="0">
                    <a:solidFill>
                      <a:schemeClr val="tx2"/>
                    </a:solidFill>
                  </a:rPr>
                  <a:t>=(</a:t>
                </a:r>
                <a:r>
                  <a:rPr lang="en-IN" altLang="zh-TW" sz="2800" dirty="0" err="1">
                    <a:solidFill>
                      <a:schemeClr val="tx2"/>
                    </a:solidFill>
                  </a:rPr>
                  <a:t>xs+xb</a:t>
                </a:r>
                <a:r>
                  <a:rPr lang="en-IN" altLang="zh-TW" sz="2800" dirty="0">
                    <a:solidFill>
                      <a:schemeClr val="tx2"/>
                    </a:solidFill>
                  </a:rPr>
                  <a:t>)/2=1.4 </a:t>
                </a:r>
                <a:r>
                  <a:rPr lang="en-IN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IN" sz="2800" dirty="0">
                    <a:solidFill>
                      <a:schemeClr val="tx2"/>
                    </a:solidFill>
                  </a:rPr>
                  <a:t>y=</a:t>
                </a:r>
                <a:r>
                  <a:rPr lang="en-IN" sz="2800" b="1" dirty="0">
                    <a:solidFill>
                      <a:srgbClr val="FF0000"/>
                    </a:solidFill>
                  </a:rPr>
                  <a:t>-</a:t>
                </a:r>
                <a:r>
                  <a:rPr lang="en-IN" sz="2800" dirty="0">
                    <a:solidFill>
                      <a:schemeClr val="tx2"/>
                    </a:solidFill>
                  </a:rPr>
                  <a:t>0.04</a:t>
                </a:r>
              </a:p>
              <a:p>
                <a:r>
                  <a:rPr lang="en-IN" sz="2800" dirty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IN" sz="2800" dirty="0">
                    <a:solidFill>
                      <a:schemeClr val="tx2"/>
                    </a:solidFill>
                  </a:rPr>
                  <a:t> </a:t>
                </a:r>
                <a:r>
                  <a:rPr lang="en-IN" sz="2800" dirty="0" err="1">
                    <a:solidFill>
                      <a:schemeClr val="tx2"/>
                    </a:solidFill>
                  </a:rPr>
                  <a:t>xs</a:t>
                </a:r>
                <a:r>
                  <a:rPr lang="en-IN" sz="2800" dirty="0">
                    <a:solidFill>
                      <a:schemeClr val="tx2"/>
                    </a:solidFill>
                  </a:rPr>
                  <a:t>=1.4 &lt;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IN" sz="2800" dirty="0">
                    <a:solidFill>
                      <a:schemeClr val="tx2"/>
                    </a:solidFill>
                  </a:rPr>
                  <a:t> &lt; </a:t>
                </a:r>
                <a:r>
                  <a:rPr lang="en-IN" sz="2800" dirty="0" err="1">
                    <a:solidFill>
                      <a:schemeClr val="tx2"/>
                    </a:solidFill>
                  </a:rPr>
                  <a:t>xb</a:t>
                </a:r>
                <a:r>
                  <a:rPr lang="en-IN" sz="2800" dirty="0">
                    <a:solidFill>
                      <a:schemeClr val="tx2"/>
                    </a:solidFill>
                  </a:rPr>
                  <a:t>=1.5 (2 sig fig.)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64A7CA-82F5-46EF-A6F4-9F373A525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6" y="1766948"/>
                <a:ext cx="7452269" cy="4138056"/>
              </a:xfrm>
              <a:prstGeom prst="rect">
                <a:avLst/>
              </a:prstGeom>
              <a:blipFill>
                <a:blip r:embed="rId3"/>
                <a:stretch>
                  <a:fillRect l="-1635" t="-1767" b="-324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7BC4F4D-6055-48F1-8C2B-8DE4C533471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378043" y="3225419"/>
            <a:ext cx="1" cy="27845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31281CD-2B62-43AF-ACFF-8AD148B2D0E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141030" y="3225419"/>
            <a:ext cx="1" cy="27845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9D9193A-B0CC-47D0-BBF5-08CC7773289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759536" y="3225419"/>
            <a:ext cx="1" cy="27845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2A67D25-5063-4D97-9739-F0F211B0F0D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537867" y="3229371"/>
            <a:ext cx="1" cy="27845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C2FB929-3AC1-45CE-AD7B-0E924100F41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619016" y="3221445"/>
            <a:ext cx="1" cy="27845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804747A8-0EC9-4B7C-B1AB-0C893A3297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994" y="3221445"/>
            <a:ext cx="4314055" cy="31744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AE80F1-0FA1-433F-A586-F2DC2BB1EE9B}"/>
              </a:ext>
            </a:extLst>
          </p:cNvPr>
          <p:cNvSpPr txBox="1"/>
          <p:nvPr/>
        </p:nvSpPr>
        <p:spPr>
          <a:xfrm>
            <a:off x="6292659" y="2831480"/>
            <a:ext cx="2652714" cy="369332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altLang="zh-TW" dirty="0">
                <a:solidFill>
                  <a:schemeClr val="bg1"/>
                </a:solidFill>
              </a:rPr>
              <a:t>Lec3 Draw UML </a:t>
            </a:r>
            <a:r>
              <a:rPr lang="en-US" altLang="zh-TW" dirty="0" err="1">
                <a:solidFill>
                  <a:schemeClr val="bg1"/>
                </a:solidFill>
              </a:rPr>
              <a:t>Pg</a:t>
            </a:r>
            <a:r>
              <a:rPr lang="en-US" altLang="zh-TW" dirty="0">
                <a:solidFill>
                  <a:schemeClr val="bg1"/>
                </a:solidFill>
              </a:rPr>
              <a:t> 49</a:t>
            </a:r>
            <a:endParaRPr lang="zh-TW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15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B8DE6-C002-4163-A355-D170FCF41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Generalize From Hand Calculation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9596B3D2-9947-48A1-8799-865262EDBA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Write as y=f(x), i.e.,</a:t>
                </a:r>
              </a:p>
              <a:p>
                <a:r>
                  <a:rPr lang="en-US" dirty="0"/>
                  <a:t>Need two starting points: </a:t>
                </a:r>
                <a:r>
                  <a:rPr lang="en-US" dirty="0" err="1">
                    <a:sym typeface="Wingdings" panose="05000000000000000000" pitchFamily="2" charset="2"/>
                  </a:rPr>
                  <a:t>xs</a:t>
                </a:r>
                <a:r>
                  <a:rPr lang="en-US" dirty="0"/>
                  <a:t>, </a:t>
                </a:r>
                <a:r>
                  <a:rPr lang="en-US" dirty="0" err="1">
                    <a:sym typeface="Wingdings" panose="05000000000000000000" pitchFamily="2" charset="2"/>
                  </a:rPr>
                  <a:t>xb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observe: 1 &lt;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IN" dirty="0"/>
                  <a:t> &lt; 2 </a:t>
                </a:r>
                <a:r>
                  <a:rPr lang="en-IN" dirty="0">
                    <a:sym typeface="Wingdings" panose="05000000000000000000" pitchFamily="2" charset="2"/>
                  </a:rPr>
                  <a:t> use </a:t>
                </a:r>
                <a:r>
                  <a:rPr lang="en-IN" dirty="0" err="1">
                    <a:sym typeface="Wingdings" panose="05000000000000000000" pitchFamily="2" charset="2"/>
                  </a:rPr>
                  <a:t>xs</a:t>
                </a:r>
                <a:r>
                  <a:rPr lang="en-IN" dirty="0">
                    <a:sym typeface="Wingdings" panose="05000000000000000000" pitchFamily="2" charset="2"/>
                  </a:rPr>
                  <a:t> =1, </a:t>
                </a:r>
                <a:r>
                  <a:rPr lang="en-IN" dirty="0" err="1">
                    <a:sym typeface="Wingdings" panose="05000000000000000000" pitchFamily="2" charset="2"/>
                  </a:rPr>
                  <a:t>xb</a:t>
                </a:r>
                <a:r>
                  <a:rPr lang="en-IN" dirty="0">
                    <a:sym typeface="Wingdings" panose="05000000000000000000" pitchFamily="2" charset="2"/>
                  </a:rPr>
                  <a:t>=2</a:t>
                </a:r>
              </a:p>
              <a:p>
                <a:pPr lvl="1"/>
                <a:r>
                  <a:rPr lang="en-IN" dirty="0">
                    <a:sym typeface="Wingdings" panose="05000000000000000000" pitchFamily="2" charset="2"/>
                  </a:rPr>
                  <a:t>generally 1 &lt;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rad>
                  </m:oMath>
                </a14:m>
                <a:r>
                  <a:rPr lang="en-IN" dirty="0"/>
                  <a:t> &lt;p for p&gt;1 </a:t>
                </a:r>
                <a:r>
                  <a:rPr lang="en-IN" dirty="0">
                    <a:sym typeface="Wingdings" panose="05000000000000000000" pitchFamily="2" charset="2"/>
                  </a:rPr>
                  <a:t> use </a:t>
                </a:r>
                <a:r>
                  <a:rPr lang="en-IN" dirty="0" err="1">
                    <a:sym typeface="Wingdings" panose="05000000000000000000" pitchFamily="2" charset="2"/>
                  </a:rPr>
                  <a:t>xs</a:t>
                </a:r>
                <a:r>
                  <a:rPr lang="en-IN" dirty="0">
                    <a:sym typeface="Wingdings" panose="05000000000000000000" pitchFamily="2" charset="2"/>
                  </a:rPr>
                  <a:t>=1, </a:t>
                </a:r>
                <a:r>
                  <a:rPr lang="en-IN" dirty="0" err="1">
                    <a:sym typeface="Wingdings" panose="05000000000000000000" pitchFamily="2" charset="2"/>
                  </a:rPr>
                  <a:t>xb</a:t>
                </a:r>
                <a:r>
                  <a:rPr lang="en-IN" dirty="0">
                    <a:sym typeface="Wingdings" panose="05000000000000000000" pitchFamily="2" charset="2"/>
                  </a:rPr>
                  <a:t>=p</a:t>
                </a:r>
              </a:p>
              <a:p>
                <a:pPr lvl="1"/>
                <a:r>
                  <a:rPr lang="en-US" dirty="0"/>
                  <a:t>i.e. one is too big, one is too small.</a:t>
                </a:r>
              </a:p>
              <a:p>
                <a:r>
                  <a:rPr lang="en-US" dirty="0"/>
                  <a:t>Solve for y=f(x) </a:t>
                </a:r>
                <a:r>
                  <a:rPr lang="en-US" dirty="0">
                    <a:sym typeface="Wingdings" panose="05000000000000000000" pitchFamily="2" charset="2"/>
                  </a:rPr>
                  <a:t> 0 iteratively….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9596B3D2-9947-48A1-8799-865262EDBA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14" t="-149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90CC94EC-D5CD-4AA2-9FCA-9372BF8ED7B5}"/>
              </a:ext>
            </a:extLst>
          </p:cNvPr>
          <p:cNvSpPr/>
          <p:nvPr/>
        </p:nvSpPr>
        <p:spPr>
          <a:xfrm>
            <a:off x="4171351" y="1020903"/>
            <a:ext cx="316760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y = f(x) = x</a:t>
            </a:r>
            <a:r>
              <a:rPr lang="en-US" sz="2400" b="1" baseline="30000" dirty="0">
                <a:solidFill>
                  <a:schemeClr val="tx2"/>
                </a:solidFill>
                <a:latin typeface="Consolas" panose="020B0609020204030204" pitchFamily="49" charset="0"/>
              </a:rPr>
              <a:t>2</a:t>
            </a:r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 - p  </a:t>
            </a:r>
            <a:endParaRPr lang="en-IN" sz="24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2DDC31-08DB-4458-B786-53782A262C99}"/>
              </a:ext>
            </a:extLst>
          </p:cNvPr>
          <p:cNvSpPr/>
          <p:nvPr/>
        </p:nvSpPr>
        <p:spPr>
          <a:xfrm>
            <a:off x="1129760" y="4489046"/>
            <a:ext cx="4009399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y = f(x) = x</a:t>
            </a:r>
            <a:r>
              <a:rPr lang="en-US" sz="2400" b="1" baseline="30000" dirty="0">
                <a:solidFill>
                  <a:schemeClr val="tx2"/>
                </a:solidFill>
                <a:latin typeface="Consolas" panose="020B0609020204030204" pitchFamily="49" charset="0"/>
              </a:rPr>
              <a:t>2</a:t>
            </a:r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 – p </a:t>
            </a:r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 0</a:t>
            </a:r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  </a:t>
            </a:r>
            <a:endParaRPr lang="en-IN" sz="24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233749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4496</TotalTime>
  <Words>306</Words>
  <Application>Microsoft Office PowerPoint</Application>
  <PresentationFormat>On-screen Show (4:3)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PowerPoint Presentation</vt:lpstr>
      <vt:lpstr>Problem Statement</vt:lpstr>
      <vt:lpstr>Hand Calculation (eg. √2)</vt:lpstr>
      <vt:lpstr>Hand Calculation (eg. √2)</vt:lpstr>
      <vt:lpstr>Generalize From Hand Calculation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Root Finding</dc:title>
  <dc:subject>Template for Lecture Slides for Kejiyingwen</dc:subject>
  <dc:creator>阿里</dc:creator>
  <cp:lastModifiedBy>Jonathon David White</cp:lastModifiedBy>
  <cp:revision>201</cp:revision>
  <dcterms:created xsi:type="dcterms:W3CDTF">2021-11-11T14:49:04Z</dcterms:created>
  <dcterms:modified xsi:type="dcterms:W3CDTF">2025-03-10T04:40:53Z</dcterms:modified>
  <cp:category>course</cp:category>
</cp:coreProperties>
</file>