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421" r:id="rId3"/>
    <p:sldId id="336" r:id="rId4"/>
    <p:sldId id="416" r:id="rId5"/>
    <p:sldId id="433" r:id="rId6"/>
    <p:sldId id="337" r:id="rId7"/>
    <p:sldId id="432" r:id="rId8"/>
    <p:sldId id="431" r:id="rId9"/>
    <p:sldId id="339" r:id="rId10"/>
    <p:sldId id="419" r:id="rId11"/>
    <p:sldId id="42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21"/>
            <p14:sldId id="336"/>
            <p14:sldId id="416"/>
            <p14:sldId id="433"/>
            <p14:sldId id="337"/>
            <p14:sldId id="432"/>
            <p14:sldId id="431"/>
            <p14:sldId id="339"/>
            <p14:sldId id="419"/>
            <p14:sldId id="4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B0F0"/>
    <a:srgbClr val="F4F4F4"/>
    <a:srgbClr val="717171"/>
    <a:srgbClr val="E2E2E2"/>
    <a:srgbClr val="A8A8A8"/>
    <a:srgbClr val="F3F3F3"/>
    <a:srgbClr val="FBFBFB"/>
    <a:srgbClr val="E6E6E6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1590" y="102"/>
      </p:cViewPr>
      <p:guideLst>
        <p:guide orient="horz" pos="1933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18-05-2025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2025-05-18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4804AB-0F2C-1324-7BDF-809C1E15FC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392" y="882172"/>
            <a:ext cx="3508557" cy="5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op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DA32A3-15A1-483D-BA4A-80D88A2DD368}"/>
              </a:ext>
            </a:extLst>
          </p:cNvPr>
          <p:cNvCxnSpPr/>
          <p:nvPr userDrawn="1"/>
        </p:nvCxnSpPr>
        <p:spPr bwMode="auto">
          <a:xfrm>
            <a:off x="-132930" y="6048831"/>
            <a:ext cx="947028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E58E31-9AB6-AAB3-138B-A628B1DBE68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79733158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18EF5344-3D75-2140-5EC5-BB0B949B9B0F}"/>
              </a:ext>
            </a:extLst>
          </p:cNvPr>
          <p:cNvGrpSpPr/>
          <p:nvPr userDrawn="1"/>
        </p:nvGrpSpPr>
        <p:grpSpPr>
          <a:xfrm>
            <a:off x="5057415" y="1217601"/>
            <a:ext cx="1318430" cy="4606949"/>
            <a:chOff x="4029731" y="1217601"/>
            <a:chExt cx="1318430" cy="460694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C2A9EB0-C8F7-A896-13D2-5E4F2A553C17}"/>
                </a:ext>
              </a:extLst>
            </p:cNvPr>
            <p:cNvGrpSpPr/>
            <p:nvPr/>
          </p:nvGrpSpPr>
          <p:grpSpPr>
            <a:xfrm>
              <a:off x="4029731" y="1217601"/>
              <a:ext cx="1318430" cy="4606949"/>
              <a:chOff x="4029731" y="1217601"/>
              <a:chExt cx="1318430" cy="460694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4AEEE92-3194-DDD3-B8C7-B18D64D54F3C}"/>
                  </a:ext>
                </a:extLst>
              </p:cNvPr>
              <p:cNvGrpSpPr/>
              <p:nvPr/>
            </p:nvGrpSpPr>
            <p:grpSpPr>
              <a:xfrm>
                <a:off x="4029732" y="1217601"/>
                <a:ext cx="1304081" cy="820744"/>
                <a:chOff x="-1539431" y="2559732"/>
                <a:chExt cx="1304081" cy="820744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197F015C-45AC-E7D3-0893-3846F8570783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131832B-EE71-40F1-204D-40018DBC8BFB}"/>
                    </a:ext>
                  </a:extLst>
                </p:cNvPr>
                <p:cNvSpPr/>
                <p:nvPr/>
              </p:nvSpPr>
              <p:spPr>
                <a:xfrm>
                  <a:off x="-1133613" y="2559732"/>
                  <a:ext cx="49244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y1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AE77BB8-1E8D-46F1-2D1D-C33677766065}"/>
                  </a:ext>
                </a:extLst>
              </p:cNvPr>
              <p:cNvGrpSpPr/>
              <p:nvPr/>
            </p:nvGrpSpPr>
            <p:grpSpPr>
              <a:xfrm>
                <a:off x="4029731" y="1969705"/>
                <a:ext cx="1304081" cy="820744"/>
                <a:chOff x="-1539431" y="2559732"/>
                <a:chExt cx="1304081" cy="820744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D6842E43-FC1E-059F-D6D0-A56677AA31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3CCD3C1-B462-40CC-3D36-B504A17E67CF}"/>
                    </a:ext>
                  </a:extLst>
                </p:cNvPr>
                <p:cNvSpPr/>
                <p:nvPr/>
              </p:nvSpPr>
              <p:spPr>
                <a:xfrm>
                  <a:off x="-1099148" y="2559732"/>
                  <a:ext cx="42351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t1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BD6558B-1E36-C0CB-2088-00499A6E5577}"/>
                  </a:ext>
                </a:extLst>
              </p:cNvPr>
              <p:cNvGrpSpPr/>
              <p:nvPr/>
            </p:nvGrpSpPr>
            <p:grpSpPr>
              <a:xfrm>
                <a:off x="4044080" y="2721809"/>
                <a:ext cx="1304081" cy="820744"/>
                <a:chOff x="-1539431" y="2559732"/>
                <a:chExt cx="1304081" cy="820744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849FD47-E752-681E-A699-4D87BD1185F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E37A43C-5C17-8ADC-E045-31496E3B9ABF}"/>
                    </a:ext>
                  </a:extLst>
                </p:cNvPr>
                <p:cNvSpPr/>
                <p:nvPr/>
              </p:nvSpPr>
              <p:spPr>
                <a:xfrm>
                  <a:off x="-1133613" y="2559732"/>
                  <a:ext cx="49244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y2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6AD9DAB-A046-C160-8A86-F51E668C189A}"/>
                  </a:ext>
                </a:extLst>
              </p:cNvPr>
              <p:cNvGrpSpPr/>
              <p:nvPr/>
            </p:nvGrpSpPr>
            <p:grpSpPr>
              <a:xfrm>
                <a:off x="4044079" y="3473913"/>
                <a:ext cx="1304081" cy="820744"/>
                <a:chOff x="-1539431" y="2559732"/>
                <a:chExt cx="1304081" cy="820744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6A2B5A8-751A-C4D1-635D-9FA03E8078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287B268-337C-C7EE-FA97-7060AE843071}"/>
                    </a:ext>
                  </a:extLst>
                </p:cNvPr>
                <p:cNvSpPr/>
                <p:nvPr/>
              </p:nvSpPr>
              <p:spPr>
                <a:xfrm>
                  <a:off x="-1099148" y="2559732"/>
                  <a:ext cx="42351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t2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F126B59-BD8F-FDE5-C393-80004482DEB1}"/>
                  </a:ext>
                </a:extLst>
              </p:cNvPr>
              <p:cNvGrpSpPr/>
              <p:nvPr/>
            </p:nvGrpSpPr>
            <p:grpSpPr>
              <a:xfrm>
                <a:off x="4044079" y="4226017"/>
                <a:ext cx="1304081" cy="820744"/>
                <a:chOff x="-1539431" y="2559732"/>
                <a:chExt cx="1304081" cy="820744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5D1E5CE-A9B6-240D-4D2F-16B54B8E61A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5BAA0BA-BC75-2331-0C7E-59566E320432}"/>
                    </a:ext>
                  </a:extLst>
                </p:cNvPr>
                <p:cNvSpPr/>
                <p:nvPr/>
              </p:nvSpPr>
              <p:spPr>
                <a:xfrm>
                  <a:off x="-1253035" y="2559732"/>
                  <a:ext cx="73129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 err="1">
                      <a:solidFill>
                        <a:schemeClr val="tx2"/>
                      </a:solidFill>
                    </a:rPr>
                    <a:t>dydt</a:t>
                  </a:r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5A63371-71D1-B8AD-CF3B-B9612186307F}"/>
                  </a:ext>
                </a:extLst>
              </p:cNvPr>
              <p:cNvGrpSpPr/>
              <p:nvPr/>
            </p:nvGrpSpPr>
            <p:grpSpPr>
              <a:xfrm>
                <a:off x="4044078" y="5003806"/>
                <a:ext cx="1304081" cy="820744"/>
                <a:chOff x="-1539431" y="2559732"/>
                <a:chExt cx="1304081" cy="820744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DA653DA-56F3-22ED-274D-7DB84D13A53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35CDE04-9BD9-1932-CC67-3CDEFABD746A}"/>
                    </a:ext>
                  </a:extLst>
                </p:cNvPr>
                <p:cNvSpPr/>
                <p:nvPr/>
              </p:nvSpPr>
              <p:spPr>
                <a:xfrm>
                  <a:off x="-1022204" y="2559732"/>
                  <a:ext cx="2696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t</a:t>
                  </a:r>
                </a:p>
              </p:txBody>
            </p:sp>
          </p:grp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FAD2D6-8E94-002F-F8EC-068076EC34B6}"/>
                </a:ext>
              </a:extLst>
            </p:cNvPr>
            <p:cNvSpPr/>
            <p:nvPr/>
          </p:nvSpPr>
          <p:spPr>
            <a:xfrm>
              <a:off x="4561305" y="5003806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639336D-497D-FB25-4676-3F8F57559FF0}"/>
              </a:ext>
            </a:extLst>
          </p:cNvPr>
          <p:cNvGrpSpPr/>
          <p:nvPr userDrawn="1"/>
        </p:nvGrpSpPr>
        <p:grpSpPr>
          <a:xfrm>
            <a:off x="4884372" y="845540"/>
            <a:ext cx="1680506" cy="5115274"/>
            <a:chOff x="5891877" y="3335462"/>
            <a:chExt cx="1257904" cy="285673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473FEAD-D2C3-D75D-94D1-2F324400C271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B2B11B-5EB4-E474-E670-A1BD2DAC8CAA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D29C13E9-E31F-4321-B4D2-177DCC70B8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965"/>
          <a:stretch/>
        </p:blipFill>
        <p:spPr>
          <a:xfrm>
            <a:off x="-37185" y="839514"/>
            <a:ext cx="4842968" cy="58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9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50AC20-EC25-408A-8BE9-C387AD710434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CF3450F-4679-423A-B9DB-918E0012FB54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A9740C-3A9B-4386-8B43-51FEE6788C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4B75B7C-B778-4919-8FD5-04CDB6952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E4E48E85-26CE-41EF-8084-43D53B7B1505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D66C0E1-B0DF-4B45-BD07-7E3CB4A681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A9A36D5-8F24-46CF-83C1-1490995DF7E9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53579CA-7792-41B1-B6B3-5A03EABE4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EA2556D-8573-4E6C-BEDE-A5BC401EA0E8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91817B5-5355-4184-B3CE-475F51E0CD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10B4498-FFD1-4D23-8F34-0250CC2885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320E8B3-8549-427D-B501-649682DD2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49B2C9-3DD8-4985-B82B-DA78E7B191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916D87F-D613-42A4-A873-75EBEE9A70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118EEEE-EE66-467D-8F55-6898BE94B7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5342014-F34E-47EF-804D-6A284381C3CF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2FB8F55-27A1-4E26-AA1C-A85065DB87A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56544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7537F84-AABA-4A26-B228-356355FA216F}"/>
              </a:ext>
            </a:extLst>
          </p:cNvPr>
          <p:cNvGrpSpPr/>
          <p:nvPr userDrawn="1"/>
        </p:nvGrpSpPr>
        <p:grpSpPr>
          <a:xfrm>
            <a:off x="107957" y="1003611"/>
            <a:ext cx="3925747" cy="4512589"/>
            <a:chOff x="108597" y="1004251"/>
            <a:chExt cx="3925747" cy="451258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B5CB5B-7844-48DA-93ED-07B2774B6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6683" y="2617230"/>
              <a:ext cx="307000" cy="3021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3CCD4F7-D4CA-4E1C-96FE-5495840DE5CA}"/>
                </a:ext>
              </a:extLst>
            </p:cNvPr>
            <p:cNvSpPr/>
            <p:nvPr/>
          </p:nvSpPr>
          <p:spPr bwMode="auto">
            <a:xfrm>
              <a:off x="108597" y="157453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: Single Corner Snipped 25">
              <a:extLst>
                <a:ext uri="{FF2B5EF4-FFF2-40B4-BE49-F238E27FC236}">
                  <a16:creationId xmlns:a16="http://schemas.microsoft.com/office/drawing/2014/main" id="{5C319A55-9DEC-45D8-957B-42AC72A464FC}"/>
                </a:ext>
              </a:extLst>
            </p:cNvPr>
            <p:cNvSpPr/>
            <p:nvPr/>
          </p:nvSpPr>
          <p:spPr bwMode="auto">
            <a:xfrm>
              <a:off x="2700932" y="2289170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69747E-4061-41F7-A574-B367D05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3717977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6227E1-DCB8-4D43-90C6-AF074CB7F4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354" y="1235611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9BFE2CD8-2EE5-4D2B-B7D0-0C04AB2F2ACB}"/>
                </a:ext>
              </a:extLst>
            </p:cNvPr>
            <p:cNvSpPr/>
            <p:nvPr/>
          </p:nvSpPr>
          <p:spPr bwMode="auto">
            <a:xfrm>
              <a:off x="604379" y="100425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8AD4AEA-DA93-4FE5-AA8D-EED3046AC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896" y="1824942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4333AC0-C9A4-49AA-B6DD-07A89BFCC3B0}"/>
                </a:ext>
              </a:extLst>
            </p:cNvPr>
            <p:cNvSpPr/>
            <p:nvPr/>
          </p:nvSpPr>
          <p:spPr bwMode="auto">
            <a:xfrm>
              <a:off x="1030714" y="39389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6554FD-CCB5-4705-8C47-D3CF61CDC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8267" y="1878893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BA3C392-F5EF-465C-ADCB-DBE7F3006011}"/>
                </a:ext>
              </a:extLst>
            </p:cNvPr>
            <p:cNvSpPr/>
            <p:nvPr/>
          </p:nvSpPr>
          <p:spPr bwMode="auto">
            <a:xfrm>
              <a:off x="1761848" y="15726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/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36BAB03-4DEE-4F8E-9DF1-30E58B8F8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777C-9923-4AA7-B492-49947A3AE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C6D40C-F448-4095-A771-296BD3346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6DD9C3-B403-4BDA-807B-57AA7B3A9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3F9D75-DA52-4915-9F87-4551C0B624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472690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DE99E6-858C-43EA-99BE-2AA111713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86288" y="475404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6103B1-DFC2-4B1B-B0BE-74B3F2F4905E}"/>
                </a:ext>
              </a:extLst>
            </p:cNvPr>
            <p:cNvSpPr/>
            <p:nvPr/>
          </p:nvSpPr>
          <p:spPr bwMode="auto">
            <a:xfrm>
              <a:off x="180145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B89549A-87C7-4E1F-A7A8-1CFC462A7F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692" y="2392583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E79777-CBBB-43ED-9154-676E7496AF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26692" y="2385140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7B935F-81F4-4DE0-8F2A-35DDBD21CDD3}"/>
                </a:ext>
              </a:extLst>
            </p:cNvPr>
            <p:cNvCxnSpPr>
              <a:cxnSpLocks/>
              <a:endCxn id="47" idx="3"/>
            </p:cNvCxnSpPr>
            <p:nvPr/>
          </p:nvCxnSpPr>
          <p:spPr bwMode="auto">
            <a:xfrm flipH="1" flipV="1">
              <a:off x="1491203" y="5237119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27528649-6910-41F0-ABDE-546F1F043609}"/>
                </a:ext>
              </a:extLst>
            </p:cNvPr>
            <p:cNvSpPr/>
            <p:nvPr/>
          </p:nvSpPr>
          <p:spPr bwMode="auto">
            <a:xfrm>
              <a:off x="2252013" y="277125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556CE05-75C8-4B07-8C2C-F8B54993134C}"/>
                </a:ext>
              </a:extLst>
            </p:cNvPr>
            <p:cNvSpPr/>
            <p:nvPr/>
          </p:nvSpPr>
          <p:spPr bwMode="auto">
            <a:xfrm>
              <a:off x="12153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 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E7AA1B-26FC-4570-B84C-3A3F48AD6BD5}"/>
                </a:ext>
              </a:extLst>
            </p:cNvPr>
            <p:cNvSpPr txBox="1"/>
            <p:nvPr/>
          </p:nvSpPr>
          <p:spPr>
            <a:xfrm>
              <a:off x="2395464" y="3223873"/>
              <a:ext cx="891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4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&gt;= 0.0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DADEDE-8351-4336-9C77-9A784F91A6F6}"/>
                </a:ext>
              </a:extLst>
            </p:cNvPr>
            <p:cNvSpPr/>
            <p:nvPr/>
          </p:nvSpPr>
          <p:spPr bwMode="auto">
            <a:xfrm>
              <a:off x="114041" y="26990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B69AE-2079-720E-5110-7168A6A7C948}"/>
                </a:ext>
              </a:extLst>
            </p:cNvPr>
            <p:cNvSpPr txBox="1"/>
            <p:nvPr userDrawn="1"/>
          </p:nvSpPr>
          <p:spPr>
            <a:xfrm>
              <a:off x="2654301" y="2350024"/>
              <a:ext cx="1111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More Data?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1DC3D-7586-DCC7-ECE1-376603854BBB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F498E4-B08C-99E1-75EF-66AB4AA2A6EB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EF33BD7-0BE2-B835-09D4-B9CBE0857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010F66-1C16-5015-1F1C-D5BF35DD0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29760C2D-9B93-633B-74AB-54286A2A426C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E3B72C3-4223-4D8E-8A24-655A1D3FD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9B5F7F6-09D8-78C6-80BF-8A0F4D9BB570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7BB41D-8F3F-6FD7-F5F3-67E7B2353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8C7294F-B470-3EB3-CBD0-3800892BE814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5911E7-47FE-E29E-A58B-546844656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234EB0-2804-FC4E-1893-0706EE4C0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CB7195-FA95-4D07-4A30-BEE31BFCD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F4F8FA-F343-FF5A-7718-85BD725C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52F249-25DD-C764-94B0-352DF92025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9A9C46-B3F5-CF33-732F-09C9886A0B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12D54F-680E-2C8D-3BDC-67DD6FA7AED6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89C0AE-EB2B-3654-0100-D5FF7765ECB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25322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ts2c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68548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7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8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290030" y="833837"/>
            <a:ext cx="9587101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1" y="5546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28477" y="209964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78" r:id="rId2"/>
    <p:sldLayoutId id="2147483801" r:id="rId3"/>
    <p:sldLayoutId id="2147483783" r:id="rId4"/>
    <p:sldLayoutId id="2147483785" r:id="rId5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Falling Objects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E1D3A1-8280-2749-7D5A-971B25C23F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Falling Objects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0EA26AEF-2414-6CB9-70E2-4CE1E9A671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Implementing Repetition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Beyond the Basic Code</a:t>
            </a:r>
            <a:endParaRPr lang="en-IN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97B7D5-36AB-435B-A506-D861FF7F50A5}"/>
              </a:ext>
            </a:extLst>
          </p:cNvPr>
          <p:cNvSpPr txBox="1"/>
          <p:nvPr/>
        </p:nvSpPr>
        <p:spPr>
          <a:xfrm>
            <a:off x="4256306" y="828960"/>
            <a:ext cx="47916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Problems: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2"/>
                </a:solidFill>
              </a:rPr>
              <a:t>Each time we calculate, the program must be restarted.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2"/>
                </a:solidFill>
              </a:rPr>
              <a:t>Need to enter same numbers twice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2"/>
                </a:solidFill>
              </a:rPr>
              <a:t>Can’t read data from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Solution </a:t>
            </a:r>
            <a:r>
              <a:rPr lang="en-US" sz="24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tx2"/>
                </a:solidFill>
              </a:rPr>
              <a:t>Repetition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do all calculations without program restart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No need to re-enter numbers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Can read data from file.</a:t>
            </a:r>
          </a:p>
        </p:txBody>
      </p:sp>
    </p:spTree>
    <p:extLst>
      <p:ext uri="{BB962C8B-B14F-4D97-AF65-F5344CB8AC3E}">
        <p14:creationId xmlns:p14="http://schemas.microsoft.com/office/powerpoint/2010/main" val="2402170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C31D58-5218-4390-2A1C-36FF4A869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Modify Current UML for Repetition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53211E6-EFB3-511A-BF57-1590784D70B4}"/>
              </a:ext>
            </a:extLst>
          </p:cNvPr>
          <p:cNvGrpSpPr/>
          <p:nvPr/>
        </p:nvGrpSpPr>
        <p:grpSpPr>
          <a:xfrm rot="10800000">
            <a:off x="990600" y="5021808"/>
            <a:ext cx="507350" cy="464917"/>
            <a:chOff x="1198328" y="4746501"/>
            <a:chExt cx="507350" cy="464917"/>
          </a:xfrm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02706794-E04E-744C-7F3F-8BA548A6618B}"/>
                </a:ext>
              </a:extLst>
            </p:cNvPr>
            <p:cNvSpPr/>
            <p:nvPr/>
          </p:nvSpPr>
          <p:spPr bwMode="auto">
            <a:xfrm>
              <a:off x="1288025" y="4817203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65530C3A-4DCD-99A0-382B-E8C1372A64F4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D856ADB-798A-4A5E-8F7B-F25428F24AF7}"/>
              </a:ext>
            </a:extLst>
          </p:cNvPr>
          <p:cNvSpPr txBox="1"/>
          <p:nvPr/>
        </p:nvSpPr>
        <p:spPr>
          <a:xfrm>
            <a:off x="4608414" y="3013501"/>
            <a:ext cx="4502902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Need an input that will never occur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Negative Time, e.g., </a:t>
            </a:r>
            <a:r>
              <a:rPr lang="en-US" sz="2400" dirty="0">
                <a:solidFill>
                  <a:schemeClr val="bg1"/>
                </a:solidFill>
              </a:rPr>
              <a:t>-1, -1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1FFC41-3F64-B605-4EC7-F624FC561E89}"/>
              </a:ext>
            </a:extLst>
          </p:cNvPr>
          <p:cNvGrpSpPr/>
          <p:nvPr/>
        </p:nvGrpSpPr>
        <p:grpSpPr>
          <a:xfrm>
            <a:off x="4608414" y="1711468"/>
            <a:ext cx="4082431" cy="1238079"/>
            <a:chOff x="4608414" y="1711468"/>
            <a:chExt cx="4082431" cy="1238079"/>
          </a:xfrm>
        </p:grpSpPr>
        <p:sp>
          <p:nvSpPr>
            <p:cNvPr id="4" name="Octagon 3">
              <a:extLst>
                <a:ext uri="{FF2B5EF4-FFF2-40B4-BE49-F238E27FC236}">
                  <a16:creationId xmlns:a16="http://schemas.microsoft.com/office/drawing/2014/main" id="{B05A3949-CD13-E1FA-69A8-AA556FE8ABA1}"/>
                </a:ext>
              </a:extLst>
            </p:cNvPr>
            <p:cNvSpPr/>
            <p:nvPr/>
          </p:nvSpPr>
          <p:spPr bwMode="auto">
            <a:xfrm>
              <a:off x="7468949" y="1711468"/>
              <a:ext cx="1221896" cy="1238079"/>
            </a:xfrm>
            <a:prstGeom prst="octagon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3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rPr>
                <a:t>STOP</a:t>
              </a:r>
              <a:endParaRPr kumimoji="0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4E0CC8-E180-D33C-D1D4-1E6CBE7649EE}"/>
                </a:ext>
              </a:extLst>
            </p:cNvPr>
            <p:cNvSpPr txBox="1"/>
            <p:nvPr/>
          </p:nvSpPr>
          <p:spPr>
            <a:xfrm>
              <a:off x="4608414" y="1976564"/>
              <a:ext cx="27382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4000" dirty="0">
                  <a:solidFill>
                    <a:schemeClr val="tx2"/>
                  </a:solidFill>
                </a:rPr>
                <a:t>Repetition 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793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92499-AFD7-4B28-7607-C262D67FB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4AC9-BFB1-9561-7E17-D3B03BA7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Including Repetition</a:t>
            </a:r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2AED98B-5600-A136-253A-0E49274E5AF3}"/>
              </a:ext>
            </a:extLst>
          </p:cNvPr>
          <p:cNvGrpSpPr/>
          <p:nvPr/>
        </p:nvGrpSpPr>
        <p:grpSpPr>
          <a:xfrm>
            <a:off x="2594423" y="2740021"/>
            <a:ext cx="1575026" cy="464917"/>
            <a:chOff x="1902601" y="2691540"/>
            <a:chExt cx="1575026" cy="46491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8D9AE95-EA4F-0A4A-38C7-9737FFB84BF8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544583BD-285B-DAB8-E5F8-5FA19405D4ED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F4D43347-3BAF-D542-4FC0-023789B7B4E4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87B2410-C11C-6218-9DC6-A8A49163854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02601" y="2907312"/>
              <a:ext cx="1067677" cy="111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90668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1128A99-111A-BDD9-F099-DE51C328C0EF}"/>
              </a:ext>
            </a:extLst>
          </p:cNvPr>
          <p:cNvGrpSpPr/>
          <p:nvPr/>
        </p:nvGrpSpPr>
        <p:grpSpPr>
          <a:xfrm>
            <a:off x="56647" y="1448473"/>
            <a:ext cx="4118842" cy="4183584"/>
            <a:chOff x="56647" y="1448473"/>
            <a:chExt cx="4118842" cy="4183584"/>
          </a:xfrm>
          <a:solidFill>
            <a:schemeClr val="accent1">
              <a:alpha val="22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BCE692-C5C6-B03C-88FE-5A03A1DD0E6A}"/>
                </a:ext>
              </a:extLst>
            </p:cNvPr>
            <p:cNvSpPr/>
            <p:nvPr/>
          </p:nvSpPr>
          <p:spPr bwMode="auto">
            <a:xfrm>
              <a:off x="942722" y="3515989"/>
              <a:ext cx="3232767" cy="1319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E452CE-E662-B794-BDC3-6827CAEB80C2}"/>
                </a:ext>
              </a:extLst>
            </p:cNvPr>
            <p:cNvSpPr/>
            <p:nvPr/>
          </p:nvSpPr>
          <p:spPr bwMode="auto">
            <a:xfrm>
              <a:off x="1702026" y="4870056"/>
              <a:ext cx="1631894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D512AE0-5116-48D6-78D7-26A720FB2401}"/>
                </a:ext>
              </a:extLst>
            </p:cNvPr>
            <p:cNvSpPr/>
            <p:nvPr/>
          </p:nvSpPr>
          <p:spPr bwMode="auto">
            <a:xfrm>
              <a:off x="1652127" y="1448473"/>
              <a:ext cx="1536135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9BE772C-9CFC-49E3-D093-FEAFD8515684}"/>
                </a:ext>
              </a:extLst>
            </p:cNvPr>
            <p:cNvSpPr/>
            <p:nvPr/>
          </p:nvSpPr>
          <p:spPr bwMode="auto">
            <a:xfrm>
              <a:off x="56647" y="1448473"/>
              <a:ext cx="1536135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9FDE48-8F45-FD0A-5814-CBC054C4E818}"/>
                </a:ext>
              </a:extLst>
            </p:cNvPr>
            <p:cNvSpPr/>
            <p:nvPr/>
          </p:nvSpPr>
          <p:spPr bwMode="auto">
            <a:xfrm>
              <a:off x="56647" y="2666999"/>
              <a:ext cx="1536135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Implement: Functions? What loop?</a:t>
            </a:r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96DC99A-E6A3-AC0F-2BB8-C60DCA9ED7AE}"/>
              </a:ext>
            </a:extLst>
          </p:cNvPr>
          <p:cNvGrpSpPr/>
          <p:nvPr/>
        </p:nvGrpSpPr>
        <p:grpSpPr>
          <a:xfrm>
            <a:off x="2594423" y="2740021"/>
            <a:ext cx="1575026" cy="464917"/>
            <a:chOff x="1902601" y="2691540"/>
            <a:chExt cx="1575026" cy="46491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77980D-BFB4-563B-37F5-22C58E576431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C03578A2-151A-2F64-7925-18280321911E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6D5EE7E8-8932-575A-B783-1FD9674FDF6E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31B0957-C159-E281-F3AB-58171B0A0D7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02601" y="2907312"/>
              <a:ext cx="1067677" cy="111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5B5934D-FCCD-BB47-1271-E93148968E3A}"/>
              </a:ext>
            </a:extLst>
          </p:cNvPr>
          <p:cNvSpPr txBox="1"/>
          <p:nvPr/>
        </p:nvSpPr>
        <p:spPr>
          <a:xfrm>
            <a:off x="97104" y="5728895"/>
            <a:ext cx="4340253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We only need to modify the function main()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, no changes are needed in the other functions!</a:t>
            </a:r>
            <a:endParaRPr lang="en-C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DAA870-6D7D-43DC-8449-D41432BAA223}"/>
              </a:ext>
            </a:extLst>
          </p:cNvPr>
          <p:cNvSpPr/>
          <p:nvPr/>
        </p:nvSpPr>
        <p:spPr>
          <a:xfrm>
            <a:off x="3979893" y="1053681"/>
            <a:ext cx="5107460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(initialize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condition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 increment)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}</a:t>
            </a:r>
            <a:endParaRPr lang="en-IN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4B8444-85BA-4F95-9B24-BF7F0E5D05F0}"/>
              </a:ext>
            </a:extLst>
          </p:cNvPr>
          <p:cNvSpPr/>
          <p:nvPr/>
        </p:nvSpPr>
        <p:spPr>
          <a:xfrm>
            <a:off x="4541089" y="2740021"/>
            <a:ext cx="4546264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dirty="0">
                <a:solidFill>
                  <a:srgbClr val="FF0066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FF0066"/>
                </a:solidFill>
                <a:latin typeface="Consolas" panose="020B0609020204030204" pitchFamily="49" charset="0"/>
              </a:rPr>
              <a:t>}</a:t>
            </a:r>
            <a:endParaRPr lang="en-IN" dirty="0">
              <a:solidFill>
                <a:srgbClr val="FF0066"/>
              </a:solidFill>
              <a:latin typeface="Consolas" panose="020B0609020204030204" pitchFamily="49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34A780-6904-44CF-A33B-D211F1E4E690}"/>
              </a:ext>
            </a:extLst>
          </p:cNvPr>
          <p:cNvSpPr/>
          <p:nvPr/>
        </p:nvSpPr>
        <p:spPr>
          <a:xfrm>
            <a:off x="5608613" y="4431728"/>
            <a:ext cx="3478740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statements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	statements to execute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chemeClr val="tx2"/>
                </a:solidFill>
                <a:latin typeface="Consolas" panose="020B0609020204030204" pitchFamily="49" charset="0"/>
              </a:rPr>
              <a:t>(condition)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24" name="Circle: Hollow 23">
            <a:extLst>
              <a:ext uri="{FF2B5EF4-FFF2-40B4-BE49-F238E27FC236}">
                <a16:creationId xmlns:a16="http://schemas.microsoft.com/office/drawing/2014/main" id="{2339CE91-14C9-4EA6-84AA-47ABFCA38A97}"/>
              </a:ext>
            </a:extLst>
          </p:cNvPr>
          <p:cNvSpPr/>
          <p:nvPr/>
        </p:nvSpPr>
        <p:spPr bwMode="auto">
          <a:xfrm>
            <a:off x="8367623" y="2810723"/>
            <a:ext cx="633466" cy="650908"/>
          </a:xfrm>
          <a:prstGeom prst="donut">
            <a:avLst>
              <a:gd name="adj" fmla="val 18522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&quot;Not Allowed&quot; Symbol 24">
            <a:extLst>
              <a:ext uri="{FF2B5EF4-FFF2-40B4-BE49-F238E27FC236}">
                <a16:creationId xmlns:a16="http://schemas.microsoft.com/office/drawing/2014/main" id="{83A50BB0-D881-4B7F-8D52-F5A7E17A1A7D}"/>
              </a:ext>
            </a:extLst>
          </p:cNvPr>
          <p:cNvSpPr/>
          <p:nvPr/>
        </p:nvSpPr>
        <p:spPr bwMode="auto">
          <a:xfrm>
            <a:off x="8367623" y="1503474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&quot;Not Allowed&quot; Symbol 25">
            <a:extLst>
              <a:ext uri="{FF2B5EF4-FFF2-40B4-BE49-F238E27FC236}">
                <a16:creationId xmlns:a16="http://schemas.microsoft.com/office/drawing/2014/main" id="{26BF9D9A-E045-445C-B9D6-8F3425227D62}"/>
              </a:ext>
            </a:extLst>
          </p:cNvPr>
          <p:cNvSpPr/>
          <p:nvPr/>
        </p:nvSpPr>
        <p:spPr bwMode="auto">
          <a:xfrm>
            <a:off x="8345869" y="4694595"/>
            <a:ext cx="655220" cy="674593"/>
          </a:xfrm>
          <a:prstGeom prst="noSmoking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9431CEED-736E-420D-AA96-86D3242EC527}"/>
              </a:ext>
            </a:extLst>
          </p:cNvPr>
          <p:cNvSpPr/>
          <p:nvPr/>
        </p:nvSpPr>
        <p:spPr bwMode="auto">
          <a:xfrm>
            <a:off x="4079744" y="2270271"/>
            <a:ext cx="4340253" cy="351814"/>
          </a:xfrm>
          <a:prstGeom prst="wedgeRoundRectCallout">
            <a:avLst>
              <a:gd name="adj1" fmla="val -45262"/>
              <a:gd name="adj2" fmla="val -293917"/>
              <a:gd name="adj3" fmla="val 16667"/>
            </a:avLst>
          </a:prstGeom>
          <a:solidFill>
            <a:srgbClr val="0033CC">
              <a:alpha val="8117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But we don’t know when to stop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7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642556A-CFE4-4908-BE35-88F42C1F0A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65"/>
          <a:stretch/>
        </p:blipFill>
        <p:spPr>
          <a:xfrm>
            <a:off x="4540017" y="933195"/>
            <a:ext cx="4565960" cy="522405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1128A99-111A-BDD9-F099-DE51C328C0EF}"/>
              </a:ext>
            </a:extLst>
          </p:cNvPr>
          <p:cNvGrpSpPr/>
          <p:nvPr/>
        </p:nvGrpSpPr>
        <p:grpSpPr>
          <a:xfrm>
            <a:off x="56647" y="1448473"/>
            <a:ext cx="4118842" cy="4183584"/>
            <a:chOff x="56647" y="1448473"/>
            <a:chExt cx="4118842" cy="4183584"/>
          </a:xfrm>
          <a:solidFill>
            <a:schemeClr val="accent1">
              <a:alpha val="22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BCE692-C5C6-B03C-88FE-5A03A1DD0E6A}"/>
                </a:ext>
              </a:extLst>
            </p:cNvPr>
            <p:cNvSpPr/>
            <p:nvPr/>
          </p:nvSpPr>
          <p:spPr bwMode="auto">
            <a:xfrm>
              <a:off x="942722" y="3515989"/>
              <a:ext cx="3232767" cy="1319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E452CE-E662-B794-BDC3-6827CAEB80C2}"/>
                </a:ext>
              </a:extLst>
            </p:cNvPr>
            <p:cNvSpPr/>
            <p:nvPr/>
          </p:nvSpPr>
          <p:spPr bwMode="auto">
            <a:xfrm>
              <a:off x="1702026" y="4870056"/>
              <a:ext cx="1631894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D512AE0-5116-48D6-78D7-26A720FB2401}"/>
                </a:ext>
              </a:extLst>
            </p:cNvPr>
            <p:cNvSpPr/>
            <p:nvPr/>
          </p:nvSpPr>
          <p:spPr bwMode="auto">
            <a:xfrm>
              <a:off x="1652127" y="1448473"/>
              <a:ext cx="1536135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9BE772C-9CFC-49E3-D093-FEAFD8515684}"/>
                </a:ext>
              </a:extLst>
            </p:cNvPr>
            <p:cNvSpPr/>
            <p:nvPr/>
          </p:nvSpPr>
          <p:spPr bwMode="auto">
            <a:xfrm>
              <a:off x="56647" y="1448473"/>
              <a:ext cx="1536135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9FDE48-8F45-FD0A-5814-CBC054C4E818}"/>
                </a:ext>
              </a:extLst>
            </p:cNvPr>
            <p:cNvSpPr/>
            <p:nvPr/>
          </p:nvSpPr>
          <p:spPr bwMode="auto">
            <a:xfrm>
              <a:off x="56647" y="2666999"/>
              <a:ext cx="1536135" cy="76200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</a:t>
            </a:r>
            <a:r>
              <a:rPr lang="en-US" dirty="0">
                <a:sym typeface="Wingdings" panose="05000000000000000000" pitchFamily="2" charset="2"/>
              </a:rPr>
              <a:t> Pseudo  C-code</a:t>
            </a:r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96DC99A-E6A3-AC0F-2BB8-C60DCA9ED7AE}"/>
              </a:ext>
            </a:extLst>
          </p:cNvPr>
          <p:cNvGrpSpPr/>
          <p:nvPr/>
        </p:nvGrpSpPr>
        <p:grpSpPr>
          <a:xfrm>
            <a:off x="2594423" y="2740021"/>
            <a:ext cx="1575026" cy="464917"/>
            <a:chOff x="1902601" y="2691540"/>
            <a:chExt cx="1575026" cy="46491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77980D-BFB4-563B-37F5-22C58E576431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C03578A2-151A-2F64-7925-18280321911E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6D5EE7E8-8932-575A-B783-1FD9674FDF6E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31B0957-C159-E281-F3AB-58171B0A0D7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02601" y="2907312"/>
              <a:ext cx="1067677" cy="111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5B5934D-FCCD-BB47-1271-E93148968E3A}"/>
              </a:ext>
            </a:extLst>
          </p:cNvPr>
          <p:cNvSpPr txBox="1"/>
          <p:nvPr/>
        </p:nvSpPr>
        <p:spPr>
          <a:xfrm>
            <a:off x="97104" y="5728895"/>
            <a:ext cx="4340253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We only need to modify the function main()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, no changes are needed in the other functions!</a:t>
            </a:r>
            <a:endParaRPr lang="en-CA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9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3FACD-B378-D389-958E-C2B748D7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Run the Code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0D5F88-5127-C4F8-9B89-9637E073D6F3}"/>
              </a:ext>
            </a:extLst>
          </p:cNvPr>
          <p:cNvSpPr txBox="1"/>
          <p:nvPr/>
        </p:nvSpPr>
        <p:spPr>
          <a:xfrm>
            <a:off x="4767119" y="4440504"/>
            <a:ext cx="4345870" cy="156966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–c –Wall -g </a:t>
            </a:r>
            <a:r>
              <a:rPr lang="en-US" sz="3200" dirty="0">
                <a:solidFill>
                  <a:srgbClr val="FF0000"/>
                </a:solidFill>
              </a:rPr>
              <a:t>g7loop</a:t>
            </a:r>
            <a:r>
              <a:rPr lang="en-US" sz="3200" b="1" dirty="0">
                <a:solidFill>
                  <a:srgbClr val="FF0000"/>
                </a:solidFill>
              </a:rPr>
              <a:t>.</a:t>
            </a:r>
            <a:r>
              <a:rPr lang="en-US" sz="3200" b="1" dirty="0">
                <a:solidFill>
                  <a:schemeClr val="tx2"/>
                </a:solidFill>
              </a:rPr>
              <a:t>c</a:t>
            </a:r>
          </a:p>
          <a:p>
            <a:r>
              <a:rPr lang="en-US" sz="3200" b="1" dirty="0" err="1">
                <a:solidFill>
                  <a:schemeClr val="tx2"/>
                </a:solidFill>
              </a:rPr>
              <a:t>gcc</a:t>
            </a:r>
            <a:r>
              <a:rPr lang="en-US" sz="3200" b="1" dirty="0">
                <a:solidFill>
                  <a:schemeClr val="tx2"/>
                </a:solidFill>
              </a:rPr>
              <a:t> –o </a:t>
            </a:r>
            <a:r>
              <a:rPr lang="en-US" sz="3200" dirty="0">
                <a:solidFill>
                  <a:srgbClr val="FF0000"/>
                </a:solidFill>
              </a:rPr>
              <a:t>g</a:t>
            </a:r>
            <a:r>
              <a:rPr lang="en-US" sz="3200" b="1" dirty="0">
                <a:solidFill>
                  <a:schemeClr val="tx2"/>
                </a:solidFill>
              </a:rPr>
              <a:t>.exe </a:t>
            </a:r>
            <a:r>
              <a:rPr lang="en-US" sz="3200" dirty="0">
                <a:solidFill>
                  <a:srgbClr val="FF0000"/>
                </a:solidFill>
              </a:rPr>
              <a:t>g7loop</a:t>
            </a:r>
            <a:r>
              <a:rPr lang="en-US" sz="3200" b="1" dirty="0">
                <a:solidFill>
                  <a:schemeClr val="tx2"/>
                </a:solidFill>
              </a:rPr>
              <a:t>.o</a:t>
            </a:r>
          </a:p>
          <a:p>
            <a:r>
              <a:rPr lang="en-US" sz="3200" dirty="0">
                <a:solidFill>
                  <a:srgbClr val="FF0000"/>
                </a:solidFill>
              </a:rPr>
              <a:t>g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B977DC-E163-F50A-E03A-75638CF9E895}"/>
              </a:ext>
            </a:extLst>
          </p:cNvPr>
          <p:cNvSpPr txBox="1"/>
          <p:nvPr/>
        </p:nvSpPr>
        <p:spPr>
          <a:xfrm>
            <a:off x="5067300" y="6076983"/>
            <a:ext cx="360222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ABC344-9B05-09EC-054B-395510D10967}"/>
              </a:ext>
            </a:extLst>
          </p:cNvPr>
          <p:cNvSpPr/>
          <p:nvPr/>
        </p:nvSpPr>
        <p:spPr bwMode="auto">
          <a:xfrm>
            <a:off x="4767119" y="918446"/>
            <a:ext cx="1868350" cy="3522058"/>
          </a:xfrm>
          <a:prstGeom prst="rect">
            <a:avLst/>
          </a:prstGeom>
          <a:solidFill>
            <a:srgbClr val="F4F4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4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Repetition Code Analysis (Loop  1)</a:t>
            </a:r>
            <a:endParaRPr lang="en-IN" dirty="0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CB4161F0-DCB1-40DE-BDC2-532F7DF36CF1}"/>
              </a:ext>
            </a:extLst>
          </p:cNvPr>
          <p:cNvSpPr/>
          <p:nvPr/>
        </p:nvSpPr>
        <p:spPr bwMode="auto">
          <a:xfrm rot="16200000">
            <a:off x="140039" y="2958407"/>
            <a:ext cx="297267" cy="51362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9A1F8360-8495-4943-A1E9-06560D110E72}"/>
              </a:ext>
            </a:extLst>
          </p:cNvPr>
          <p:cNvSpPr/>
          <p:nvPr/>
        </p:nvSpPr>
        <p:spPr bwMode="auto">
          <a:xfrm rot="5400000" flipV="1">
            <a:off x="145204" y="324960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F700A866-3722-451D-A66B-26DD2EA6F8DE}"/>
              </a:ext>
            </a:extLst>
          </p:cNvPr>
          <p:cNvSpPr/>
          <p:nvPr/>
        </p:nvSpPr>
        <p:spPr bwMode="auto">
          <a:xfrm rot="5400000" flipV="1">
            <a:off x="145203" y="352099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5CE1F0D-211D-6113-F873-E37E34C77000}"/>
              </a:ext>
            </a:extLst>
          </p:cNvPr>
          <p:cNvGrpSpPr/>
          <p:nvPr/>
        </p:nvGrpSpPr>
        <p:grpSpPr>
          <a:xfrm>
            <a:off x="5069660" y="1566304"/>
            <a:ext cx="1290389" cy="1229498"/>
            <a:chOff x="4041976" y="1566304"/>
            <a:chExt cx="1290389" cy="122949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F38A5DA-D937-39A3-98DC-C6583A121CED}"/>
                </a:ext>
              </a:extLst>
            </p:cNvPr>
            <p:cNvSpPr txBox="1"/>
            <p:nvPr/>
          </p:nvSpPr>
          <p:spPr>
            <a:xfrm>
              <a:off x="4041976" y="1566304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0.425e2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324B9F2-A0E4-A9B3-1C35-9FA538CA29C7}"/>
                </a:ext>
              </a:extLst>
            </p:cNvPr>
            <p:cNvSpPr txBox="1"/>
            <p:nvPr/>
          </p:nvSpPr>
          <p:spPr>
            <a:xfrm>
              <a:off x="4041977" y="2334137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0.000e-9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BAB3CBA-5AEB-0CC3-CAFB-1BCFDC9395FA}"/>
              </a:ext>
            </a:extLst>
          </p:cNvPr>
          <p:cNvGrpSpPr/>
          <p:nvPr/>
        </p:nvGrpSpPr>
        <p:grpSpPr>
          <a:xfrm>
            <a:off x="5069660" y="3101970"/>
            <a:ext cx="1326100" cy="1191061"/>
            <a:chOff x="4041976" y="3101970"/>
            <a:chExt cx="1326100" cy="119106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31F249F-E4DF-FF26-CEE3-E71A3ADCA7F2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0.395e2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366B5B2-8DBD-5144-3403-621E29E3F57A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0.780e0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D70123C3-2C9C-30E1-006D-82ADA8D7CBCB}"/>
              </a:ext>
            </a:extLst>
          </p:cNvPr>
          <p:cNvSpPr txBox="1"/>
          <p:nvPr/>
        </p:nvSpPr>
        <p:spPr>
          <a:xfrm>
            <a:off x="7264445" y="3034115"/>
            <a:ext cx="1841146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~ 0.78 &gt; 0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enter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552BC230-D821-4004-B4B7-2E307459E574}"/>
              </a:ext>
            </a:extLst>
          </p:cNvPr>
          <p:cNvSpPr/>
          <p:nvPr/>
        </p:nvSpPr>
        <p:spPr bwMode="auto">
          <a:xfrm rot="5400000" flipV="1">
            <a:off x="145203" y="374585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F063DF2F-CB08-CACC-5E9B-73E67420C656}"/>
              </a:ext>
            </a:extLst>
          </p:cNvPr>
          <p:cNvSpPr/>
          <p:nvPr/>
        </p:nvSpPr>
        <p:spPr bwMode="auto">
          <a:xfrm rot="5400000" flipV="1">
            <a:off x="416764" y="404861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5F6BA625-C84E-0D9A-7EBD-CFFDF61EEF3D}"/>
              </a:ext>
            </a:extLst>
          </p:cNvPr>
          <p:cNvSpPr/>
          <p:nvPr/>
        </p:nvSpPr>
        <p:spPr bwMode="auto">
          <a:xfrm rot="5400000" flipV="1">
            <a:off x="436994" y="430804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2" name="Arrow: Down 81">
            <a:extLst>
              <a:ext uri="{FF2B5EF4-FFF2-40B4-BE49-F238E27FC236}">
                <a16:creationId xmlns:a16="http://schemas.microsoft.com/office/drawing/2014/main" id="{DA3A4D20-C6E7-29ED-9EC4-A1761E131E1F}"/>
              </a:ext>
            </a:extLst>
          </p:cNvPr>
          <p:cNvSpPr/>
          <p:nvPr/>
        </p:nvSpPr>
        <p:spPr bwMode="auto">
          <a:xfrm rot="5400000" flipV="1">
            <a:off x="426317" y="456747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7EA39C-2587-F808-5A2D-0A3ED9B7ADF0}"/>
              </a:ext>
            </a:extLst>
          </p:cNvPr>
          <p:cNvSpPr txBox="1"/>
          <p:nvPr/>
        </p:nvSpPr>
        <p:spPr>
          <a:xfrm>
            <a:off x="5078608" y="5373422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D7F18D1-72AA-143B-DAA7-097C74F36EDC}"/>
              </a:ext>
            </a:extLst>
          </p:cNvPr>
          <p:cNvSpPr txBox="1"/>
          <p:nvPr/>
        </p:nvSpPr>
        <p:spPr>
          <a:xfrm>
            <a:off x="5090147" y="4583256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-0.385e1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C9D7C2A-9ACF-E87C-2532-4F7038A96BC6}"/>
              </a:ext>
            </a:extLst>
          </p:cNvPr>
          <p:cNvSpPr/>
          <p:nvPr/>
        </p:nvSpPr>
        <p:spPr>
          <a:xfrm>
            <a:off x="4768686" y="5963782"/>
            <a:ext cx="39545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Consolas" panose="020B0609020204030204" pitchFamily="49" charset="0"/>
              </a:rPr>
              <a:t>-3.85000,0.390000,</a:t>
            </a:r>
            <a:endParaRPr lang="en-IN" sz="28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74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78" grpId="0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6" grpId="0"/>
      <p:bldP spid="87" grpId="0"/>
      <p:bldP spid="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Repetition Code Analysis (Loop 2)</a:t>
            </a:r>
            <a:endParaRPr lang="en-IN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5CE1F0D-211D-6113-F873-E37E34C77000}"/>
              </a:ext>
            </a:extLst>
          </p:cNvPr>
          <p:cNvGrpSpPr/>
          <p:nvPr/>
        </p:nvGrpSpPr>
        <p:grpSpPr>
          <a:xfrm>
            <a:off x="5093936" y="1566304"/>
            <a:ext cx="1290389" cy="1229498"/>
            <a:chOff x="4041976" y="1566304"/>
            <a:chExt cx="1290389" cy="122949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F38A5DA-D937-39A3-98DC-C6583A121CED}"/>
                </a:ext>
              </a:extLst>
            </p:cNvPr>
            <p:cNvSpPr txBox="1"/>
            <p:nvPr/>
          </p:nvSpPr>
          <p:spPr>
            <a:xfrm>
              <a:off x="4041976" y="1566304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0.425e2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324B9F2-A0E4-A9B3-1C35-9FA538CA29C7}"/>
                </a:ext>
              </a:extLst>
            </p:cNvPr>
            <p:cNvSpPr txBox="1"/>
            <p:nvPr/>
          </p:nvSpPr>
          <p:spPr>
            <a:xfrm>
              <a:off x="4041977" y="2334137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0.000e-9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BAB3CBA-5AEB-0CC3-CAFB-1BCFDC9395FA}"/>
              </a:ext>
            </a:extLst>
          </p:cNvPr>
          <p:cNvGrpSpPr/>
          <p:nvPr/>
        </p:nvGrpSpPr>
        <p:grpSpPr>
          <a:xfrm>
            <a:off x="5093936" y="3101970"/>
            <a:ext cx="1326100" cy="1191061"/>
            <a:chOff x="4041976" y="3101970"/>
            <a:chExt cx="1326100" cy="119106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31F249F-E4DF-FF26-CEE3-E71A3ADCA7F2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0.395e2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366B5B2-8DBD-5144-3403-621E29E3F57A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0.780e0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D70123C3-2C9C-30E1-006D-82ADA8D7CBCB}"/>
              </a:ext>
            </a:extLst>
          </p:cNvPr>
          <p:cNvSpPr txBox="1"/>
          <p:nvPr/>
        </p:nvSpPr>
        <p:spPr>
          <a:xfrm>
            <a:off x="7302854" y="3013501"/>
            <a:ext cx="1841146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~ 1.36 &gt; 0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enter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007ED665-60BA-19E4-E866-CD1909E04BB2}"/>
              </a:ext>
            </a:extLst>
          </p:cNvPr>
          <p:cNvSpPr/>
          <p:nvPr/>
        </p:nvSpPr>
        <p:spPr bwMode="auto">
          <a:xfrm rot="5400000" flipV="1">
            <a:off x="407171" y="517360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180ED83C-2C93-044E-F2AE-800BD1740199}"/>
              </a:ext>
            </a:extLst>
          </p:cNvPr>
          <p:cNvSpPr/>
          <p:nvPr/>
        </p:nvSpPr>
        <p:spPr bwMode="auto">
          <a:xfrm rot="5400000" flipV="1">
            <a:off x="415020" y="545492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7EA39C-2587-F808-5A2D-0A3ED9B7ADF0}"/>
              </a:ext>
            </a:extLst>
          </p:cNvPr>
          <p:cNvSpPr txBox="1"/>
          <p:nvPr/>
        </p:nvSpPr>
        <p:spPr>
          <a:xfrm>
            <a:off x="5102884" y="5373422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D7F18D1-72AA-143B-DAA7-097C74F36EDC}"/>
              </a:ext>
            </a:extLst>
          </p:cNvPr>
          <p:cNvSpPr txBox="1"/>
          <p:nvPr/>
        </p:nvSpPr>
        <p:spPr>
          <a:xfrm>
            <a:off x="5114423" y="4583256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-0.385e1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C9D7C2A-9ACF-E87C-2532-4F7038A96BC6}"/>
              </a:ext>
            </a:extLst>
          </p:cNvPr>
          <p:cNvSpPr/>
          <p:nvPr/>
        </p:nvSpPr>
        <p:spPr>
          <a:xfrm>
            <a:off x="4829376" y="5971245"/>
            <a:ext cx="39545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Consolas" panose="020B0609020204030204" pitchFamily="49" charset="0"/>
              </a:rPr>
              <a:t>-3.85000,0.390000,</a:t>
            </a:r>
            <a:endParaRPr lang="en-IN" sz="28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51E821-6349-96E1-79A7-A97108F8889C}"/>
              </a:ext>
            </a:extLst>
          </p:cNvPr>
          <p:cNvGrpSpPr/>
          <p:nvPr/>
        </p:nvGrpSpPr>
        <p:grpSpPr>
          <a:xfrm>
            <a:off x="5046084" y="1565084"/>
            <a:ext cx="1338238" cy="1230717"/>
            <a:chOff x="4029838" y="3101970"/>
            <a:chExt cx="1338238" cy="123071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5BDCEA-41C5-25BA-FF8D-BB367BD9B72B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0.395e2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C3A0FD5-BB62-E8B1-D3FF-72FEACE4F6D6}"/>
                </a:ext>
              </a:extLst>
            </p:cNvPr>
            <p:cNvSpPr txBox="1"/>
            <p:nvPr/>
          </p:nvSpPr>
          <p:spPr>
            <a:xfrm>
              <a:off x="4029838" y="3871022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0.780e0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ACD3D6E-328A-9BA6-31AD-88A268B6A1C3}"/>
              </a:ext>
            </a:extLst>
          </p:cNvPr>
          <p:cNvGrpSpPr/>
          <p:nvPr/>
        </p:nvGrpSpPr>
        <p:grpSpPr>
          <a:xfrm>
            <a:off x="5102884" y="3096603"/>
            <a:ext cx="1326100" cy="1191061"/>
            <a:chOff x="4041976" y="3101970"/>
            <a:chExt cx="1326100" cy="11910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2B1E50-ED5A-1B2F-47A0-3830977932A1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0.335e2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4838F8-70D3-034B-1232-0345C15DAA49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0.136e1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9" name="Arrow: Down 8">
            <a:extLst>
              <a:ext uri="{FF2B5EF4-FFF2-40B4-BE49-F238E27FC236}">
                <a16:creationId xmlns:a16="http://schemas.microsoft.com/office/drawing/2014/main" id="{1D5098E2-85F5-6111-533B-C87A5114CC6B}"/>
              </a:ext>
            </a:extLst>
          </p:cNvPr>
          <p:cNvSpPr/>
          <p:nvPr/>
        </p:nvSpPr>
        <p:spPr bwMode="auto">
          <a:xfrm rot="5400000" flipV="1">
            <a:off x="142368" y="3799122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98AE5DB3-B3A8-7C26-33B0-C88D9BF141D6}"/>
              </a:ext>
            </a:extLst>
          </p:cNvPr>
          <p:cNvSpPr/>
          <p:nvPr/>
        </p:nvSpPr>
        <p:spPr bwMode="auto">
          <a:xfrm rot="5400000" flipV="1">
            <a:off x="413340" y="409187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A2337754-0F2E-73C5-5962-B2FEB9C675ED}"/>
              </a:ext>
            </a:extLst>
          </p:cNvPr>
          <p:cNvSpPr/>
          <p:nvPr/>
        </p:nvSpPr>
        <p:spPr bwMode="auto">
          <a:xfrm rot="5400000" flipV="1">
            <a:off x="413340" y="4351304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B96B973F-08FD-534F-29B6-5F570C063520}"/>
              </a:ext>
            </a:extLst>
          </p:cNvPr>
          <p:cNvSpPr/>
          <p:nvPr/>
        </p:nvSpPr>
        <p:spPr bwMode="auto">
          <a:xfrm rot="5400000" flipV="1">
            <a:off x="415020" y="462309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A7B25-111A-4AAE-55A8-3811625446B0}"/>
              </a:ext>
            </a:extLst>
          </p:cNvPr>
          <p:cNvSpPr txBox="1"/>
          <p:nvPr/>
        </p:nvSpPr>
        <p:spPr>
          <a:xfrm>
            <a:off x="5021837" y="4585096"/>
            <a:ext cx="142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-0.1034e2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8A2727-1BF1-831E-9D14-551957CB7164}"/>
              </a:ext>
            </a:extLst>
          </p:cNvPr>
          <p:cNvSpPr txBox="1"/>
          <p:nvPr/>
        </p:nvSpPr>
        <p:spPr>
          <a:xfrm>
            <a:off x="5181600" y="5375496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0.107e1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AAE074-13BA-605C-4C96-10F7D9D2B628}"/>
              </a:ext>
            </a:extLst>
          </p:cNvPr>
          <p:cNvSpPr/>
          <p:nvPr/>
        </p:nvSpPr>
        <p:spPr>
          <a:xfrm>
            <a:off x="4760597" y="6290718"/>
            <a:ext cx="39545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Consolas" panose="020B0609020204030204" pitchFamily="49" charset="0"/>
              </a:rPr>
              <a:t>-10.34000,1.070000,</a:t>
            </a:r>
            <a:endParaRPr lang="en-IN" sz="28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1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3" grpId="1" animBg="1"/>
      <p:bldP spid="84" grpId="0" animBg="1"/>
      <p:bldP spid="84" grpId="1" animBg="1"/>
      <p:bldP spid="86" grpId="0"/>
      <p:bldP spid="87" grpId="0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8936-263D-4298-9B16-3DB37083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Repetition Code Analysis (Last Loop)</a:t>
            </a:r>
            <a:endParaRPr lang="en-IN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BAB3CBA-5AEB-0CC3-CAFB-1BCFDC9395FA}"/>
              </a:ext>
            </a:extLst>
          </p:cNvPr>
          <p:cNvGrpSpPr/>
          <p:nvPr/>
        </p:nvGrpSpPr>
        <p:grpSpPr>
          <a:xfrm>
            <a:off x="5073706" y="3101970"/>
            <a:ext cx="1326100" cy="1191061"/>
            <a:chOff x="4041976" y="3101970"/>
            <a:chExt cx="1326100" cy="119106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31F249F-E4DF-FF26-CEE3-E71A3ADCA7F2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0.335e2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366B5B2-8DBD-5144-3403-621E29E3F57A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0.136e1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D70123C3-2C9C-30E1-006D-82ADA8D7CBCB}"/>
              </a:ext>
            </a:extLst>
          </p:cNvPr>
          <p:cNvSpPr txBox="1"/>
          <p:nvPr/>
        </p:nvSpPr>
        <p:spPr>
          <a:xfrm>
            <a:off x="7302854" y="2963359"/>
            <a:ext cx="1841146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~ -1 &lt; 0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chemeClr val="bg1"/>
                </a:solidFill>
              </a:rPr>
              <a:t>Skip loop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007ED665-60BA-19E4-E866-CD1909E04BB2}"/>
              </a:ext>
            </a:extLst>
          </p:cNvPr>
          <p:cNvSpPr/>
          <p:nvPr/>
        </p:nvSpPr>
        <p:spPr bwMode="auto">
          <a:xfrm rot="5400000" flipV="1">
            <a:off x="384164" y="518627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180ED83C-2C93-044E-F2AE-800BD1740199}"/>
              </a:ext>
            </a:extLst>
          </p:cNvPr>
          <p:cNvSpPr/>
          <p:nvPr/>
        </p:nvSpPr>
        <p:spPr bwMode="auto">
          <a:xfrm rot="5400000" flipV="1">
            <a:off x="379656" y="544286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9AE366B-BABA-8431-7721-5368C6A72EFC}"/>
              </a:ext>
            </a:extLst>
          </p:cNvPr>
          <p:cNvSpPr/>
          <p:nvPr/>
        </p:nvSpPr>
        <p:spPr>
          <a:xfrm>
            <a:off x="5593035" y="5003806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7EA39C-2587-F808-5A2D-0A3ED9B7ADF0}"/>
              </a:ext>
            </a:extLst>
          </p:cNvPr>
          <p:cNvSpPr txBox="1"/>
          <p:nvPr/>
        </p:nvSpPr>
        <p:spPr>
          <a:xfrm>
            <a:off x="5082654" y="5373422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0.278e1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D7F18D1-72AA-143B-DAA7-097C74F36EDC}"/>
              </a:ext>
            </a:extLst>
          </p:cNvPr>
          <p:cNvSpPr txBox="1"/>
          <p:nvPr/>
        </p:nvSpPr>
        <p:spPr>
          <a:xfrm>
            <a:off x="5094193" y="4583256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-0.271e2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C9D7C2A-9ACF-E87C-2532-4F7038A96BC6}"/>
              </a:ext>
            </a:extLst>
          </p:cNvPr>
          <p:cNvSpPr/>
          <p:nvPr/>
        </p:nvSpPr>
        <p:spPr>
          <a:xfrm>
            <a:off x="4772732" y="5963782"/>
            <a:ext cx="39545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Consolas" panose="020B0609020204030204" pitchFamily="49" charset="0"/>
              </a:rPr>
              <a:t>-27.14000,2.78000,</a:t>
            </a:r>
            <a:endParaRPr lang="en-IN" sz="28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51E821-6349-96E1-79A7-A97108F8889C}"/>
              </a:ext>
            </a:extLst>
          </p:cNvPr>
          <p:cNvGrpSpPr/>
          <p:nvPr/>
        </p:nvGrpSpPr>
        <p:grpSpPr>
          <a:xfrm>
            <a:off x="5073706" y="1585178"/>
            <a:ext cx="1338238" cy="1230717"/>
            <a:chOff x="4029838" y="3101970"/>
            <a:chExt cx="1338238" cy="123071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5BDCEA-41C5-25BA-FF8D-BB367BD9B72B}"/>
                </a:ext>
              </a:extLst>
            </p:cNvPr>
            <p:cNvSpPr txBox="1"/>
            <p:nvPr/>
          </p:nvSpPr>
          <p:spPr>
            <a:xfrm>
              <a:off x="4077687" y="3101970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0.335e2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C3A0FD5-BB62-E8B1-D3FF-72FEACE4F6D6}"/>
                </a:ext>
              </a:extLst>
            </p:cNvPr>
            <p:cNvSpPr txBox="1"/>
            <p:nvPr/>
          </p:nvSpPr>
          <p:spPr>
            <a:xfrm>
              <a:off x="4029838" y="3871022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0.136e1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ACD3D6E-328A-9BA6-31AD-88A268B6A1C3}"/>
              </a:ext>
            </a:extLst>
          </p:cNvPr>
          <p:cNvGrpSpPr/>
          <p:nvPr/>
        </p:nvGrpSpPr>
        <p:grpSpPr>
          <a:xfrm>
            <a:off x="5068306" y="3104280"/>
            <a:ext cx="1290389" cy="1194302"/>
            <a:chOff x="4041976" y="3098729"/>
            <a:chExt cx="1290389" cy="119430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2B1E50-ED5A-1B2F-47A0-3830977932A1}"/>
                </a:ext>
              </a:extLst>
            </p:cNvPr>
            <p:cNvSpPr txBox="1"/>
            <p:nvPr/>
          </p:nvSpPr>
          <p:spPr>
            <a:xfrm>
              <a:off x="4041976" y="3098729"/>
              <a:ext cx="129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-0.100e1</a:t>
              </a:r>
              <a:endParaRPr lang="en-IN" sz="24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4838F8-70D3-034B-1232-0345C15DAA49}"/>
                </a:ext>
              </a:extLst>
            </p:cNvPr>
            <p:cNvSpPr txBox="1"/>
            <p:nvPr/>
          </p:nvSpPr>
          <p:spPr>
            <a:xfrm>
              <a:off x="4041976" y="3831366"/>
              <a:ext cx="1290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-0.100e1</a:t>
              </a:r>
              <a:endParaRPr lang="en-IN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Arrow: Down 8">
            <a:extLst>
              <a:ext uri="{FF2B5EF4-FFF2-40B4-BE49-F238E27FC236}">
                <a16:creationId xmlns:a16="http://schemas.microsoft.com/office/drawing/2014/main" id="{1D5098E2-85F5-6111-533B-C87A5114CC6B}"/>
              </a:ext>
            </a:extLst>
          </p:cNvPr>
          <p:cNvSpPr/>
          <p:nvPr/>
        </p:nvSpPr>
        <p:spPr bwMode="auto">
          <a:xfrm rot="5400000" flipV="1">
            <a:off x="132156" y="380751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98AE5DB3-B3A8-7C26-33B0-C88D9BF141D6}"/>
              </a:ext>
            </a:extLst>
          </p:cNvPr>
          <p:cNvSpPr/>
          <p:nvPr/>
        </p:nvSpPr>
        <p:spPr bwMode="auto">
          <a:xfrm rot="5400000" flipV="1">
            <a:off x="235549" y="599552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54897E-A32A-3740-228A-8BB68EEEFBF0}"/>
              </a:ext>
            </a:extLst>
          </p:cNvPr>
          <p:cNvSpPr/>
          <p:nvPr/>
        </p:nvSpPr>
        <p:spPr>
          <a:xfrm>
            <a:off x="4772731" y="6278701"/>
            <a:ext cx="39545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Consolas" panose="020B0609020204030204" pitchFamily="49" charset="0"/>
              </a:rPr>
              <a:t>-10.34000,1.070000,</a:t>
            </a:r>
            <a:endParaRPr lang="en-IN" sz="280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7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3" grpId="0" animBg="1"/>
      <p:bldP spid="84" grpId="0" animBg="1"/>
      <p:bldP spid="84" grpId="1" animBg="1"/>
      <p:bldP spid="9" grpId="0" animBg="1"/>
      <p:bldP spid="9" grpId="1" animBg="1"/>
      <p:bldP spid="11" grpId="0" animBg="1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10708</TotalTime>
  <Words>321</Words>
  <Application>Microsoft Office PowerPoint</Application>
  <PresentationFormat>On-screen Show (4:3)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新細明體</vt:lpstr>
      <vt:lpstr>Aharoni</vt:lpstr>
      <vt:lpstr>Arial</vt:lpstr>
      <vt:lpstr>Calibri</vt:lpstr>
      <vt:lpstr>Cambria Math</vt:lpstr>
      <vt:lpstr>Consolas</vt:lpstr>
      <vt:lpstr>Courier New</vt:lpstr>
      <vt:lpstr>Liberation Sans</vt:lpstr>
      <vt:lpstr>Times New Roman</vt:lpstr>
      <vt:lpstr>Wingdings</vt:lpstr>
      <vt:lpstr>ecp1026</vt:lpstr>
      <vt:lpstr>Falling Objects</vt:lpstr>
      <vt:lpstr>Falling Objects</vt:lpstr>
      <vt:lpstr>Beyond the Basic Code</vt:lpstr>
      <vt:lpstr>Modify Current UML for Repetition</vt:lpstr>
      <vt:lpstr>UML Including Repetition</vt:lpstr>
      <vt:lpstr>Implement: Functions? What loop?</vt:lpstr>
      <vt:lpstr>UML  Pseudo  C-code</vt:lpstr>
      <vt:lpstr>Run the Code</vt:lpstr>
      <vt:lpstr>Repetition Code Analysis (Loop  1)</vt:lpstr>
      <vt:lpstr>Repetition Code Analysis (Loop 2)</vt:lpstr>
      <vt:lpstr>Repetition Code Analysis (Last Loop)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古瑞奇</cp:lastModifiedBy>
  <cp:revision>466</cp:revision>
  <dcterms:created xsi:type="dcterms:W3CDTF">2021-11-11T14:49:04Z</dcterms:created>
  <dcterms:modified xsi:type="dcterms:W3CDTF">2025-05-18T12:09:07Z</dcterms:modified>
  <cp:category>course</cp:category>
</cp:coreProperties>
</file>