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256" r:id="rId2"/>
    <p:sldId id="411" r:id="rId3"/>
    <p:sldId id="331" r:id="rId4"/>
    <p:sldId id="416" r:id="rId5"/>
    <p:sldId id="417" r:id="rId6"/>
    <p:sldId id="332" r:id="rId7"/>
    <p:sldId id="333" r:id="rId8"/>
    <p:sldId id="414" r:id="rId9"/>
    <p:sldId id="415" r:id="rId10"/>
    <p:sldId id="41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256"/>
            <p14:sldId id="411"/>
            <p14:sldId id="331"/>
            <p14:sldId id="416"/>
            <p14:sldId id="417"/>
            <p14:sldId id="332"/>
            <p14:sldId id="333"/>
            <p14:sldId id="414"/>
            <p14:sldId id="415"/>
            <p14:sldId id="4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70C0"/>
    <a:srgbClr val="717171"/>
    <a:srgbClr val="E2E2E2"/>
    <a:srgbClr val="A8A8A8"/>
    <a:srgbClr val="F3F3F3"/>
    <a:srgbClr val="F4F4F4"/>
    <a:srgbClr val="FBFBFB"/>
    <a:srgbClr val="E6E6E6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07" autoAdjust="0"/>
    <p:restoredTop sz="94660" autoAdjust="0"/>
  </p:normalViewPr>
  <p:slideViewPr>
    <p:cSldViewPr snapToGrid="0">
      <p:cViewPr varScale="1">
        <p:scale>
          <a:sx n="162" d="100"/>
          <a:sy n="162" d="100"/>
        </p:scale>
        <p:origin x="1656" y="96"/>
      </p:cViewPr>
      <p:guideLst>
        <p:guide orient="horz" pos="2047"/>
        <p:guide pos="2880"/>
      </p:guideLst>
    </p:cSldViewPr>
  </p:slideViewPr>
  <p:outlineViewPr>
    <p:cViewPr>
      <p:scale>
        <a:sx n="33" d="100"/>
        <a:sy n="33" d="100"/>
      </p:scale>
      <p:origin x="0" y="-18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CDC1B0-0F01-407D-971F-0980412FEC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E32AFC-44A0-4CB9-B2AB-66D48A82F5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89D8F-5E32-4D5F-B1AB-DB232A60B2D0}" type="datetimeFigureOut">
              <a:rPr lang="en-IN" smtClean="0"/>
              <a:t>12-05-2025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42FE7-81DF-4302-86D5-F052F1AF45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60E65-DF09-407D-A184-D378AD2F58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15B30-F384-4762-A194-094DDC77C6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3814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2025-05-12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47633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3635" y="3843403"/>
            <a:ext cx="8712984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46666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Data Processing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4ACA-8BD7-81FB-2E8F-BBB62DF8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87" y="918428"/>
            <a:ext cx="8153400" cy="24491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78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1flo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20E6A-F8B7-4366-9C92-B6F291600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6448"/>
            <a:ext cx="3898634" cy="56789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A1924E-097B-477C-8A0A-0DE71B6C34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2483" y="917188"/>
            <a:ext cx="1083541" cy="25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96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2pt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3EC791-7699-B50D-68BC-36365AE1F6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53843"/>
            <a:ext cx="3814207" cy="409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1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2pt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D5D2F2-8190-4B87-843B-C895814B2BEE}"/>
              </a:ext>
            </a:extLst>
          </p:cNvPr>
          <p:cNvSpPr txBox="1"/>
          <p:nvPr userDrawn="1"/>
        </p:nvSpPr>
        <p:spPr>
          <a:xfrm>
            <a:off x="3860514" y="953842"/>
            <a:ext cx="1487645" cy="4985980"/>
          </a:xfrm>
          <a:prstGeom prst="rect">
            <a:avLst/>
          </a:prstGeom>
          <a:noFill/>
          <a:ln w="19050"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97CAB9-9A10-42D4-8E5D-782C8EBBE435}"/>
              </a:ext>
            </a:extLst>
          </p:cNvPr>
          <p:cNvCxnSpPr/>
          <p:nvPr userDrawn="1"/>
        </p:nvCxnSpPr>
        <p:spPr bwMode="auto">
          <a:xfrm flipV="1">
            <a:off x="-105508" y="6053015"/>
            <a:ext cx="9358923" cy="3517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49FD542B-4618-97C8-E7E9-621D30A35986}"/>
              </a:ext>
            </a:extLst>
          </p:cNvPr>
          <p:cNvGrpSpPr/>
          <p:nvPr userDrawn="1"/>
        </p:nvGrpSpPr>
        <p:grpSpPr>
          <a:xfrm>
            <a:off x="3935726" y="1217601"/>
            <a:ext cx="1304081" cy="820744"/>
            <a:chOff x="-1539431" y="2559732"/>
            <a:chExt cx="1304081" cy="82074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2FA563-9990-4737-EBAE-BE51E713524B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83E8A4-398A-FA08-E7FB-DEFB79842A9B}"/>
                </a:ext>
              </a:extLst>
            </p:cNvPr>
            <p:cNvSpPr/>
            <p:nvPr/>
          </p:nvSpPr>
          <p:spPr>
            <a:xfrm>
              <a:off x="-1133613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y1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E9C86D0-AAF5-C6E5-566B-8709C34D5DF0}"/>
              </a:ext>
            </a:extLst>
          </p:cNvPr>
          <p:cNvGrpSpPr/>
          <p:nvPr userDrawn="1"/>
        </p:nvGrpSpPr>
        <p:grpSpPr>
          <a:xfrm>
            <a:off x="3935725" y="1969705"/>
            <a:ext cx="1304081" cy="820744"/>
            <a:chOff x="-1539431" y="2559732"/>
            <a:chExt cx="1304081" cy="8207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9251B30-332C-0E1B-4E10-9FB9BF0BA3F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367CDCA-706D-705B-A952-3F2EB7AF288D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490F42-8681-F172-19DC-342ED7E77565}"/>
              </a:ext>
            </a:extLst>
          </p:cNvPr>
          <p:cNvGrpSpPr/>
          <p:nvPr userDrawn="1"/>
        </p:nvGrpSpPr>
        <p:grpSpPr>
          <a:xfrm>
            <a:off x="3950074" y="2721809"/>
            <a:ext cx="1304081" cy="820744"/>
            <a:chOff x="-1539431" y="2559732"/>
            <a:chExt cx="1304081" cy="82074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DD75CD-C4B8-9C76-CC9E-27B50D0C579C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72920BE-CBFA-C715-6C3D-73A2DC7853F3}"/>
                </a:ext>
              </a:extLst>
            </p:cNvPr>
            <p:cNvSpPr/>
            <p:nvPr/>
          </p:nvSpPr>
          <p:spPr>
            <a:xfrm>
              <a:off x="-1133613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y2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319DBD-81C7-F5B2-7DBF-3A07095F0E82}"/>
              </a:ext>
            </a:extLst>
          </p:cNvPr>
          <p:cNvGrpSpPr/>
          <p:nvPr userDrawn="1"/>
        </p:nvGrpSpPr>
        <p:grpSpPr>
          <a:xfrm>
            <a:off x="3950073" y="3473913"/>
            <a:ext cx="1304081" cy="820744"/>
            <a:chOff x="-1539431" y="2559732"/>
            <a:chExt cx="1304081" cy="82074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F250E85-9F47-56FB-C72A-FB3CB2524025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9DE5369-2473-E24A-FF7E-4495F7929E95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3FA3D4-A6A4-19CB-0213-B2CA0BABF41E}"/>
              </a:ext>
            </a:extLst>
          </p:cNvPr>
          <p:cNvGrpSpPr/>
          <p:nvPr userDrawn="1"/>
        </p:nvGrpSpPr>
        <p:grpSpPr>
          <a:xfrm>
            <a:off x="3950073" y="4226017"/>
            <a:ext cx="1304081" cy="820744"/>
            <a:chOff x="-1539431" y="2559732"/>
            <a:chExt cx="1304081" cy="82074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B66637D-9FD5-B436-2B8C-12B10A7ACF5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75412B-B730-400E-A171-874224624432}"/>
                </a:ext>
              </a:extLst>
            </p:cNvPr>
            <p:cNvSpPr/>
            <p:nvPr/>
          </p:nvSpPr>
          <p:spPr>
            <a:xfrm>
              <a:off x="-1253035" y="2559732"/>
              <a:ext cx="7312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dydt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244B7E0-AF84-4DBB-977A-DE261B0B8FE6}"/>
              </a:ext>
            </a:extLst>
          </p:cNvPr>
          <p:cNvGrpSpPr/>
          <p:nvPr userDrawn="1"/>
        </p:nvGrpSpPr>
        <p:grpSpPr>
          <a:xfrm>
            <a:off x="3950072" y="5003806"/>
            <a:ext cx="1304081" cy="820744"/>
            <a:chOff x="-1539431" y="2559732"/>
            <a:chExt cx="1304081" cy="82074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2B427C6-21D7-F5D2-C154-3525EA6468E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1271FEC-DFFD-105D-EC4A-E9637CE0D0F2}"/>
                </a:ext>
              </a:extLst>
            </p:cNvPr>
            <p:cNvSpPr/>
            <p:nvPr/>
          </p:nvSpPr>
          <p:spPr>
            <a:xfrm>
              <a:off x="-1022204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</a:t>
              </a: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8F9FC501-CDA2-2713-4344-B73B69D751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53843"/>
            <a:ext cx="3814207" cy="409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63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8F80-E7A2-4E07-97BF-DD02E2F97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9932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www.bits2c.com/" TargetMode="External"/><Relationship Id="rId4" Type="http://schemas.openxmlformats.org/officeDocument/2006/relationships/slideLayout" Target="../slideLayouts/slideLayout4.xml"/><Relationship Id="rId9" Type="http://schemas.openxmlformats.org/officeDocument/2006/relationships/hyperlink" Target="https://www.sdba.info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6782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©2024, J. D. White. “From Problem Definition to Solution with UML and ANSI-C”,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9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0"/>
              </a:rPr>
              <a:t>https://www.bits2c.com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endParaRPr lang="en-US" altLang="zh-TW" sz="9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CA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</a:t>
            </a:r>
            <a:r>
              <a:rPr lang="en-US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: Falling Objects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90" r:id="rId2"/>
    <p:sldLayoutId id="2147483674" r:id="rId3"/>
    <p:sldLayoutId id="2147483777" r:id="rId4"/>
    <p:sldLayoutId id="2147483778" r:id="rId5"/>
    <p:sldLayoutId id="2147483779" r:id="rId6"/>
    <p:sldLayoutId id="2147483794" r:id="rId7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sdba/ansic/gravity/g6ptr_prompt.c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Falling Objects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From Problem Definition to Solution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33DDA2-725F-6EC7-E0DD-F20D23A99E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Falling Objects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5CE675B-0838-AF60-BFFC-7F4DE5E104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Using Pointers </a:t>
            </a:r>
          </a:p>
          <a:p>
            <a:r>
              <a:rPr lang="en-CA" dirty="0"/>
              <a:t>[Calling </a:t>
            </a:r>
            <a:r>
              <a:rPr lang="en-CA" dirty="0" err="1"/>
              <a:t>fscanf</a:t>
            </a:r>
            <a:r>
              <a:rPr lang="en-CA" dirty="0"/>
              <a:t>() from your function]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970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dirty="0"/>
              <a:t>Create One’s Own Input Functions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CBA43F-0750-4D84-934F-C6A79193C824}"/>
              </a:ext>
            </a:extLst>
          </p:cNvPr>
          <p:cNvSpPr txBox="1"/>
          <p:nvPr/>
        </p:nvSpPr>
        <p:spPr>
          <a:xfrm>
            <a:off x="4019797" y="1021278"/>
            <a:ext cx="4791694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2"/>
                </a:solidFill>
              </a:rPr>
              <a:t>Problem: Without pointers, one can only return one value from a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2"/>
                </a:solidFill>
              </a:rPr>
              <a:t>Solution: Use two (2) pointers!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Replace </a:t>
            </a:r>
            <a:r>
              <a:rPr lang="en-US" sz="1900" dirty="0" err="1">
                <a:solidFill>
                  <a:schemeClr val="tx2"/>
                </a:solidFill>
              </a:rPr>
              <a:t>jinlib.h</a:t>
            </a:r>
            <a:r>
              <a:rPr lang="en-US" sz="1900" dirty="0">
                <a:solidFill>
                  <a:schemeClr val="tx2"/>
                </a:solidFill>
              </a:rPr>
              <a:t> /</a:t>
            </a:r>
            <a:r>
              <a:rPr lang="en-US" sz="1900" dirty="0" err="1">
                <a:solidFill>
                  <a:schemeClr val="tx2"/>
                </a:solidFill>
              </a:rPr>
              <a:t>getFloatPrompt</a:t>
            </a:r>
            <a:r>
              <a:rPr lang="en-US" sz="1900" dirty="0">
                <a:solidFill>
                  <a:schemeClr val="tx2"/>
                </a:solidFill>
              </a:rPr>
              <a:t>()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Create your own function to get x and t together in one function call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Hints: Your function should: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Prompt the user for x then t using…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Read the next values of x and t using…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Call your new function from the main program two times to get the variables.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EA77E0-C8D4-40CC-A753-3EEA2B2C2909}"/>
              </a:ext>
            </a:extLst>
          </p:cNvPr>
          <p:cNvSpPr txBox="1"/>
          <p:nvPr/>
        </p:nvSpPr>
        <p:spPr>
          <a:xfrm>
            <a:off x="4813429" y="2880281"/>
            <a:ext cx="3483857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void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getXT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(….);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233F27-6426-45B3-9897-4712F2D26BFF}"/>
              </a:ext>
            </a:extLst>
          </p:cNvPr>
          <p:cNvSpPr txBox="1"/>
          <p:nvPr/>
        </p:nvSpPr>
        <p:spPr>
          <a:xfrm>
            <a:off x="4920818" y="4096156"/>
            <a:ext cx="332791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fprintf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stdout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,…);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35BB52-3974-49FC-9894-A42332A74E4A}"/>
              </a:ext>
            </a:extLst>
          </p:cNvPr>
          <p:cNvSpPr txBox="1"/>
          <p:nvPr/>
        </p:nvSpPr>
        <p:spPr>
          <a:xfrm>
            <a:off x="5025028" y="4923950"/>
            <a:ext cx="31194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fscanf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(stdin,…);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D2EA2AE-80D7-4FE5-A2F1-4313CEC77786}"/>
              </a:ext>
            </a:extLst>
          </p:cNvPr>
          <p:cNvGrpSpPr/>
          <p:nvPr/>
        </p:nvGrpSpPr>
        <p:grpSpPr>
          <a:xfrm>
            <a:off x="93354" y="1620141"/>
            <a:ext cx="2984937" cy="1750652"/>
            <a:chOff x="93354" y="1620141"/>
            <a:chExt cx="2984937" cy="175065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09D1A0-7863-4A11-BBDA-FD67709046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3179652"/>
              <a:ext cx="2641873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F83046C-18B0-4F74-93AF-0C553530A7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3370793"/>
              <a:ext cx="2641873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8BF1CAB-6205-4A03-AD59-36489F68F7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354" y="1620141"/>
              <a:ext cx="2037029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23446FD-60A2-4C14-A3C8-AEAA9148E3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2985617"/>
              <a:ext cx="266766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105E46C-D878-4F62-8E3C-829D4193C8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2796688"/>
              <a:ext cx="266766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13170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DD647F1-2110-4FFD-BD8C-AFF7F6CD08E5}"/>
              </a:ext>
            </a:extLst>
          </p:cNvPr>
          <p:cNvGrpSpPr/>
          <p:nvPr/>
        </p:nvGrpSpPr>
        <p:grpSpPr>
          <a:xfrm>
            <a:off x="3305908" y="1749669"/>
            <a:ext cx="3648097" cy="3071248"/>
            <a:chOff x="3305908" y="1749669"/>
            <a:chExt cx="3648097" cy="3071248"/>
          </a:xfrm>
        </p:grpSpPr>
        <p:sp>
          <p:nvSpPr>
            <p:cNvPr id="21" name="Speech Bubble: Rectangle 20">
              <a:extLst>
                <a:ext uri="{FF2B5EF4-FFF2-40B4-BE49-F238E27FC236}">
                  <a16:creationId xmlns:a16="http://schemas.microsoft.com/office/drawing/2014/main" id="{42199D4C-FAD9-4DA5-A329-87F6B80F7464}"/>
                </a:ext>
              </a:extLst>
            </p:cNvPr>
            <p:cNvSpPr/>
            <p:nvPr/>
          </p:nvSpPr>
          <p:spPr bwMode="auto">
            <a:xfrm flipH="1">
              <a:off x="4530779" y="2618943"/>
              <a:ext cx="2423226" cy="1077171"/>
            </a:xfrm>
            <a:prstGeom prst="wedgeRectCallout">
              <a:avLst>
                <a:gd name="adj1" fmla="val 84098"/>
                <a:gd name="adj2" fmla="val 137813"/>
              </a:avLst>
            </a:prstGeom>
            <a:solidFill>
              <a:srgbClr val="00B0F0">
                <a:alpha val="5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Speech Bubble: Rectangle 13">
              <a:extLst>
                <a:ext uri="{FF2B5EF4-FFF2-40B4-BE49-F238E27FC236}">
                  <a16:creationId xmlns:a16="http://schemas.microsoft.com/office/drawing/2014/main" id="{4D9DC67F-7DF0-47BA-A888-A211E7884FF3}"/>
                </a:ext>
              </a:extLst>
            </p:cNvPr>
            <p:cNvSpPr/>
            <p:nvPr/>
          </p:nvSpPr>
          <p:spPr bwMode="auto">
            <a:xfrm flipH="1">
              <a:off x="4530779" y="2618944"/>
              <a:ext cx="2423226" cy="1077171"/>
            </a:xfrm>
            <a:prstGeom prst="wedgeRectCallout">
              <a:avLst>
                <a:gd name="adj1" fmla="val 88452"/>
                <a:gd name="adj2" fmla="val -111140"/>
              </a:avLst>
            </a:prstGeom>
            <a:solidFill>
              <a:srgbClr val="00B0F0">
                <a:alpha val="5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The compiler only cares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 about the types and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the number of parameters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— it ignores the names here.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ight Brace 19">
              <a:extLst>
                <a:ext uri="{FF2B5EF4-FFF2-40B4-BE49-F238E27FC236}">
                  <a16:creationId xmlns:a16="http://schemas.microsoft.com/office/drawing/2014/main" id="{014E5E1F-0FA2-49A0-B766-DEEA776CA1A7}"/>
                </a:ext>
              </a:extLst>
            </p:cNvPr>
            <p:cNvSpPr/>
            <p:nvPr/>
          </p:nvSpPr>
          <p:spPr>
            <a:xfrm>
              <a:off x="3305908" y="1749669"/>
              <a:ext cx="196911" cy="369278"/>
            </a:xfrm>
            <a:prstGeom prst="rightBrace">
              <a:avLst>
                <a:gd name="adj1" fmla="val 8333"/>
                <a:gd name="adj2" fmla="val 47075"/>
              </a:avLst>
            </a:prstGeom>
            <a:ln w="28575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ight Brace 21">
              <a:extLst>
                <a:ext uri="{FF2B5EF4-FFF2-40B4-BE49-F238E27FC236}">
                  <a16:creationId xmlns:a16="http://schemas.microsoft.com/office/drawing/2014/main" id="{4E835A5D-4555-4CD3-A5D3-FF67F3471DF4}"/>
                </a:ext>
              </a:extLst>
            </p:cNvPr>
            <p:cNvSpPr/>
            <p:nvPr/>
          </p:nvSpPr>
          <p:spPr>
            <a:xfrm>
              <a:off x="3404363" y="4451639"/>
              <a:ext cx="196911" cy="369278"/>
            </a:xfrm>
            <a:prstGeom prst="rightBrace">
              <a:avLst>
                <a:gd name="adj1" fmla="val 8333"/>
                <a:gd name="adj2" fmla="val 47075"/>
              </a:avLst>
            </a:prstGeom>
            <a:ln w="28575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dirty="0"/>
              <a:t>Create One’s Own Input Functions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5827A9-EBAF-4ED7-BD78-5079B28F7A38}"/>
              </a:ext>
            </a:extLst>
          </p:cNvPr>
          <p:cNvSpPr txBox="1"/>
          <p:nvPr/>
        </p:nvSpPr>
        <p:spPr>
          <a:xfrm>
            <a:off x="1714801" y="6028807"/>
            <a:ext cx="303642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Modify Code</a:t>
            </a:r>
            <a:endParaRPr lang="en-IN" sz="320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48CB6C0-393C-4BD2-86FF-435643C82A79}"/>
              </a:ext>
            </a:extLst>
          </p:cNvPr>
          <p:cNvGrpSpPr/>
          <p:nvPr/>
        </p:nvGrpSpPr>
        <p:grpSpPr>
          <a:xfrm>
            <a:off x="93354" y="1620141"/>
            <a:ext cx="2984937" cy="1750652"/>
            <a:chOff x="93354" y="1620141"/>
            <a:chExt cx="2984937" cy="175065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E95A1E2-743F-4468-9918-07E6938955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3179652"/>
              <a:ext cx="2641873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52D8BC4-457B-4757-B399-26F77F2B3D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3370793"/>
              <a:ext cx="2641873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406F9FA-B6F9-4A15-B73B-D47A054CA4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354" y="1620141"/>
              <a:ext cx="2037029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4C9170E-94D0-4745-A1F2-B1B3E75CE5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2985617"/>
              <a:ext cx="266766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E9A9C74-6FC2-434C-B44F-C650EC95F1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625" y="2796688"/>
              <a:ext cx="266766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B26783F-08C5-C0E2-5B98-133CC7828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908" y="955759"/>
            <a:ext cx="3756153" cy="580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73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D401BE0F-B25D-42FA-9DE2-062525437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the Code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A38666-00C8-4CA2-B4E5-BF1A915CE013}"/>
              </a:ext>
            </a:extLst>
          </p:cNvPr>
          <p:cNvSpPr txBox="1"/>
          <p:nvPr/>
        </p:nvSpPr>
        <p:spPr>
          <a:xfrm>
            <a:off x="4818137" y="5821893"/>
            <a:ext cx="420883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C50C83-9ECD-287B-78F5-7F31B4F3DB8F}"/>
              </a:ext>
            </a:extLst>
          </p:cNvPr>
          <p:cNvSpPr txBox="1"/>
          <p:nvPr/>
        </p:nvSpPr>
        <p:spPr>
          <a:xfrm>
            <a:off x="4778892" y="3926399"/>
            <a:ext cx="4071756" cy="156966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tx2"/>
                </a:solidFill>
              </a:rPr>
              <a:t>gcc</a:t>
            </a:r>
            <a:r>
              <a:rPr lang="en-US" sz="3200" b="1" dirty="0">
                <a:solidFill>
                  <a:schemeClr val="tx2"/>
                </a:solidFill>
              </a:rPr>
              <a:t> –c –Wall -g </a:t>
            </a:r>
            <a:r>
              <a:rPr lang="en-US" sz="3200" dirty="0">
                <a:solidFill>
                  <a:srgbClr val="FF0000"/>
                </a:solidFill>
              </a:rPr>
              <a:t>g7ptr</a:t>
            </a:r>
            <a:r>
              <a:rPr lang="en-US" sz="3200" b="1" dirty="0">
                <a:solidFill>
                  <a:srgbClr val="FF0000"/>
                </a:solidFill>
              </a:rPr>
              <a:t>.</a:t>
            </a:r>
            <a:r>
              <a:rPr lang="en-US" sz="3200" b="1" dirty="0">
                <a:solidFill>
                  <a:schemeClr val="tx2"/>
                </a:solidFill>
              </a:rPr>
              <a:t>c</a:t>
            </a:r>
          </a:p>
          <a:p>
            <a:r>
              <a:rPr lang="en-US" sz="3200" b="1" dirty="0" err="1">
                <a:solidFill>
                  <a:schemeClr val="tx2"/>
                </a:solidFill>
              </a:rPr>
              <a:t>gcc</a:t>
            </a:r>
            <a:r>
              <a:rPr lang="en-US" sz="3200" b="1" dirty="0">
                <a:solidFill>
                  <a:schemeClr val="tx2"/>
                </a:solidFill>
              </a:rPr>
              <a:t> –o </a:t>
            </a:r>
            <a:r>
              <a:rPr lang="en-US" sz="3200" dirty="0">
                <a:solidFill>
                  <a:srgbClr val="FF0000"/>
                </a:solidFill>
              </a:rPr>
              <a:t>g</a:t>
            </a:r>
            <a:r>
              <a:rPr lang="en-US" sz="3200" b="1" dirty="0">
                <a:solidFill>
                  <a:schemeClr val="tx2"/>
                </a:solidFill>
              </a:rPr>
              <a:t>.exe </a:t>
            </a:r>
            <a:r>
              <a:rPr lang="en-US" sz="3200" dirty="0">
                <a:solidFill>
                  <a:srgbClr val="FF0000"/>
                </a:solidFill>
              </a:rPr>
              <a:t>g7ptr</a:t>
            </a:r>
            <a:r>
              <a:rPr lang="en-US" sz="3200" b="1" dirty="0">
                <a:solidFill>
                  <a:schemeClr val="tx2"/>
                </a:solidFill>
              </a:rPr>
              <a:t>.o</a:t>
            </a:r>
          </a:p>
          <a:p>
            <a:r>
              <a:rPr lang="en-US" sz="3200" dirty="0">
                <a:solidFill>
                  <a:srgbClr val="FF0000"/>
                </a:solidFill>
              </a:rPr>
              <a:t>g</a:t>
            </a:r>
            <a:endParaRPr lang="en-IN" sz="32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F44321-87BB-A61F-7535-EEACC0C27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8" y="916515"/>
            <a:ext cx="3756153" cy="580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3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Pointer Code Analysis (Head)</a:t>
            </a:r>
            <a:endParaRPr lang="en-IN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C4720AB-3500-E4F4-43FE-A1F9BDFD959E}"/>
              </a:ext>
            </a:extLst>
          </p:cNvPr>
          <p:cNvGrpSpPr/>
          <p:nvPr/>
        </p:nvGrpSpPr>
        <p:grpSpPr>
          <a:xfrm>
            <a:off x="1982550" y="1319658"/>
            <a:ext cx="6744711" cy="374925"/>
            <a:chOff x="3377616" y="1224366"/>
            <a:chExt cx="4500614" cy="38016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3F92433-6434-CB8D-0035-9F725C418390}"/>
                </a:ext>
              </a:extLst>
            </p:cNvPr>
            <p:cNvSpPr txBox="1"/>
            <p:nvPr/>
          </p:nvSpPr>
          <p:spPr>
            <a:xfrm>
              <a:off x="4690911" y="1230037"/>
              <a:ext cx="3187319" cy="374495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To Pre-processor: Function prototypes: other files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" name="Right Brace 17">
              <a:extLst>
                <a:ext uri="{FF2B5EF4-FFF2-40B4-BE49-F238E27FC236}">
                  <a16:creationId xmlns:a16="http://schemas.microsoft.com/office/drawing/2014/main" id="{1B6D8BAE-5BFC-D735-E05B-B3C77D6F0238}"/>
                </a:ext>
              </a:extLst>
            </p:cNvPr>
            <p:cNvSpPr/>
            <p:nvPr/>
          </p:nvSpPr>
          <p:spPr bwMode="auto">
            <a:xfrm>
              <a:off x="3377616" y="1224366"/>
              <a:ext cx="1382320" cy="92023"/>
            </a:xfrm>
            <a:prstGeom prst="rightBrace">
              <a:avLst>
                <a:gd name="adj1" fmla="val 28881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562FD0F-90C0-0197-9655-244CBA1C44F6}"/>
              </a:ext>
            </a:extLst>
          </p:cNvPr>
          <p:cNvGrpSpPr/>
          <p:nvPr/>
        </p:nvGrpSpPr>
        <p:grpSpPr>
          <a:xfrm>
            <a:off x="3370334" y="1485101"/>
            <a:ext cx="3434944" cy="720871"/>
            <a:chOff x="4478285" y="713372"/>
            <a:chExt cx="3233195" cy="93190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6576AB-8FEB-85B5-6B77-052E0F8E5A88}"/>
                </a:ext>
              </a:extLst>
            </p:cNvPr>
            <p:cNvSpPr txBox="1"/>
            <p:nvPr/>
          </p:nvSpPr>
          <p:spPr>
            <a:xfrm>
              <a:off x="4706787" y="1050602"/>
              <a:ext cx="3004693" cy="4774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Function prototypes (this file)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" name="Right Brace 20">
              <a:extLst>
                <a:ext uri="{FF2B5EF4-FFF2-40B4-BE49-F238E27FC236}">
                  <a16:creationId xmlns:a16="http://schemas.microsoft.com/office/drawing/2014/main" id="{89A1C48B-F4EE-AC8A-0111-8BE082434405}"/>
                </a:ext>
              </a:extLst>
            </p:cNvPr>
            <p:cNvSpPr/>
            <p:nvPr/>
          </p:nvSpPr>
          <p:spPr bwMode="auto">
            <a:xfrm>
              <a:off x="4478285" y="713372"/>
              <a:ext cx="281651" cy="931909"/>
            </a:xfrm>
            <a:prstGeom prst="rightBrace">
              <a:avLst>
                <a:gd name="adj1" fmla="val 20662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0052F63-2BC7-E081-F20D-D3F16FD022D5}"/>
              </a:ext>
            </a:extLst>
          </p:cNvPr>
          <p:cNvGrpSpPr/>
          <p:nvPr/>
        </p:nvGrpSpPr>
        <p:grpSpPr>
          <a:xfrm>
            <a:off x="2588813" y="950324"/>
            <a:ext cx="6454035" cy="369332"/>
            <a:chOff x="4478286" y="1368537"/>
            <a:chExt cx="6454035" cy="3693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64DBFF-AB6C-3A5A-B18D-AEDD025200B2}"/>
                </a:ext>
              </a:extLst>
            </p:cNvPr>
            <p:cNvSpPr txBox="1"/>
            <p:nvPr/>
          </p:nvSpPr>
          <p:spPr>
            <a:xfrm>
              <a:off x="4759936" y="1368537"/>
              <a:ext cx="6172385" cy="36933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 Reader: program name, purpose, author, version 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" name="Right Brace 23">
              <a:extLst>
                <a:ext uri="{FF2B5EF4-FFF2-40B4-BE49-F238E27FC236}">
                  <a16:creationId xmlns:a16="http://schemas.microsoft.com/office/drawing/2014/main" id="{544071C8-1CA5-B056-243D-7CBC03E7E807}"/>
                </a:ext>
              </a:extLst>
            </p:cNvPr>
            <p:cNvSpPr/>
            <p:nvPr/>
          </p:nvSpPr>
          <p:spPr bwMode="auto">
            <a:xfrm>
              <a:off x="4478286" y="1368537"/>
              <a:ext cx="281651" cy="322453"/>
            </a:xfrm>
            <a:prstGeom prst="rightBrace">
              <a:avLst>
                <a:gd name="adj1" fmla="val 8333"/>
                <a:gd name="adj2" fmla="val 52465"/>
              </a:avLst>
            </a:prstGeom>
            <a:noFill/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C75558AD-976F-6457-1FB9-E460080BC945}"/>
              </a:ext>
            </a:extLst>
          </p:cNvPr>
          <p:cNvSpPr/>
          <p:nvPr/>
        </p:nvSpPr>
        <p:spPr bwMode="auto">
          <a:xfrm>
            <a:off x="3950679" y="3734475"/>
            <a:ext cx="4554049" cy="2555614"/>
          </a:xfrm>
          <a:prstGeom prst="wedgeRectCallout">
            <a:avLst>
              <a:gd name="adj1" fmla="val -110558"/>
              <a:gd name="adj2" fmla="val -132897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2400" dirty="0">
                <a:solidFill>
                  <a:schemeClr val="tx2"/>
                </a:solidFill>
              </a:rPr>
              <a:t>The prototype tells us the function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2400" dirty="0">
                <a:solidFill>
                  <a:schemeClr val="tx2"/>
                </a:solidFill>
              </a:rPr>
              <a:t>requires 2 addresses to be given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2400" dirty="0">
                <a:solidFill>
                  <a:schemeClr val="tx2"/>
                </a:solidFill>
              </a:rPr>
              <a:t>by the calling program. 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dirty="0">
              <a:solidFill>
                <a:schemeClr val="tx2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2400" dirty="0">
                <a:solidFill>
                  <a:schemeClr val="tx2"/>
                </a:solidFill>
              </a:rPr>
              <a:t>The function will prepare 2 pointers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2400" dirty="0">
                <a:solidFill>
                  <a:schemeClr val="tx2"/>
                </a:solidFill>
              </a:rPr>
              <a:t> to receive the addresses.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19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Pointer Code Analysis (Input)</a:t>
            </a:r>
            <a:endParaRPr lang="en-IN" dirty="0"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2DE4214-8EFB-40CC-8727-62DBEA0A05D0}"/>
              </a:ext>
            </a:extLst>
          </p:cNvPr>
          <p:cNvGrpSpPr/>
          <p:nvPr/>
        </p:nvGrpSpPr>
        <p:grpSpPr>
          <a:xfrm>
            <a:off x="5333810" y="963337"/>
            <a:ext cx="2003899" cy="1938992"/>
            <a:chOff x="5333810" y="963337"/>
            <a:chExt cx="2003899" cy="193899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5F2C71C-CFA7-44F2-85AE-BDADFC249844}"/>
                </a:ext>
              </a:extLst>
            </p:cNvPr>
            <p:cNvSpPr txBox="1"/>
            <p:nvPr/>
          </p:nvSpPr>
          <p:spPr>
            <a:xfrm>
              <a:off x="5876749" y="963337"/>
              <a:ext cx="1460960" cy="1938992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getXT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A506FEE-A62B-4009-85EF-204212947C70}"/>
                </a:ext>
              </a:extLst>
            </p:cNvPr>
            <p:cNvGrpSpPr/>
            <p:nvPr/>
          </p:nvGrpSpPr>
          <p:grpSpPr>
            <a:xfrm>
              <a:off x="5945942" y="1151971"/>
              <a:ext cx="1304081" cy="869966"/>
              <a:chOff x="7588093" y="2983889"/>
              <a:chExt cx="1304081" cy="869966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E4DEED5-C8C1-41B5-9BEC-6AA65197F5B9}"/>
                  </a:ext>
                </a:extLst>
              </p:cNvPr>
              <p:cNvSpPr/>
              <p:nvPr/>
            </p:nvSpPr>
            <p:spPr bwMode="auto">
              <a:xfrm>
                <a:off x="7588093" y="3403392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58B65EA-4075-42CF-9AA5-E4EA8B45FD1B}"/>
                  </a:ext>
                </a:extLst>
              </p:cNvPr>
              <p:cNvSpPr/>
              <p:nvPr/>
            </p:nvSpPr>
            <p:spPr>
              <a:xfrm>
                <a:off x="8062006" y="2983889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x</a:t>
                </a: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49132185-2C31-48A1-9ADB-27F5C73E118B}"/>
                  </a:ext>
                </a:extLst>
              </p:cNvPr>
              <p:cNvSpPr/>
              <p:nvPr/>
            </p:nvSpPr>
            <p:spPr bwMode="auto">
              <a:xfrm>
                <a:off x="7992153" y="3417875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09A4B35-3FC6-42A6-B885-5DEA177D6EB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33810" y="1822220"/>
              <a:ext cx="1232890" cy="6476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92ED18F-E64F-4023-913B-8CC93E4001BB}"/>
                </a:ext>
              </a:extLst>
            </p:cNvPr>
            <p:cNvGrpSpPr/>
            <p:nvPr/>
          </p:nvGrpSpPr>
          <p:grpSpPr>
            <a:xfrm>
              <a:off x="5964652" y="1879387"/>
              <a:ext cx="1304081" cy="869966"/>
              <a:chOff x="7588093" y="2983889"/>
              <a:chExt cx="1304081" cy="869966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A530BB9-51FF-4B00-ADDC-F9372AA52368}"/>
                  </a:ext>
                </a:extLst>
              </p:cNvPr>
              <p:cNvSpPr/>
              <p:nvPr/>
            </p:nvSpPr>
            <p:spPr bwMode="auto">
              <a:xfrm>
                <a:off x="7588093" y="3403392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27BB800-A889-4D9C-9ED6-03BAAA22AE0C}"/>
                  </a:ext>
                </a:extLst>
              </p:cNvPr>
              <p:cNvSpPr/>
              <p:nvPr/>
            </p:nvSpPr>
            <p:spPr>
              <a:xfrm>
                <a:off x="8096470" y="2983889"/>
                <a:ext cx="26962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t</a:t>
                </a: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8EC6D78-0626-41A9-8E30-080F692C1A4E}"/>
                  </a:ext>
                </a:extLst>
              </p:cNvPr>
              <p:cNvSpPr/>
              <p:nvPr/>
            </p:nvSpPr>
            <p:spPr bwMode="auto">
              <a:xfrm>
                <a:off x="7992153" y="3417875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8DA99B9-BE6F-4AF8-A3BC-35DDF48F4AE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52520" y="2549636"/>
              <a:ext cx="1232890" cy="6476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AF59BAE2-FCE8-4CD7-B48B-A0924F0C995A}"/>
              </a:ext>
            </a:extLst>
          </p:cNvPr>
          <p:cNvSpPr txBox="1"/>
          <p:nvPr/>
        </p:nvSpPr>
        <p:spPr>
          <a:xfrm>
            <a:off x="4041976" y="1566304"/>
            <a:ext cx="1290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0.425e2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1A52387-AC6A-4E38-BE9F-BC5A9E714FC2}"/>
              </a:ext>
            </a:extLst>
          </p:cNvPr>
          <p:cNvSpPr txBox="1"/>
          <p:nvPr/>
        </p:nvSpPr>
        <p:spPr>
          <a:xfrm>
            <a:off x="4041977" y="2334137"/>
            <a:ext cx="1290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2" name="Arrow: Down 71">
            <a:extLst>
              <a:ext uri="{FF2B5EF4-FFF2-40B4-BE49-F238E27FC236}">
                <a16:creationId xmlns:a16="http://schemas.microsoft.com/office/drawing/2014/main" id="{A142C39F-2E78-493B-98AA-2506B40C145A}"/>
              </a:ext>
            </a:extLst>
          </p:cNvPr>
          <p:cNvSpPr/>
          <p:nvPr/>
        </p:nvSpPr>
        <p:spPr bwMode="auto">
          <a:xfrm rot="16200000" flipV="1">
            <a:off x="3094589" y="2350383"/>
            <a:ext cx="297267" cy="526563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4" name="Arrow: Down 73">
            <a:extLst>
              <a:ext uri="{FF2B5EF4-FFF2-40B4-BE49-F238E27FC236}">
                <a16:creationId xmlns:a16="http://schemas.microsoft.com/office/drawing/2014/main" id="{5471D880-B9AE-4A90-8AB1-B45E758BBB60}"/>
              </a:ext>
            </a:extLst>
          </p:cNvPr>
          <p:cNvSpPr/>
          <p:nvPr/>
        </p:nvSpPr>
        <p:spPr bwMode="auto">
          <a:xfrm rot="16200000" flipV="1">
            <a:off x="3605155" y="4006952"/>
            <a:ext cx="297267" cy="341312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E8A37027-3A50-4C38-9328-F91FD31A620C}"/>
              </a:ext>
            </a:extLst>
          </p:cNvPr>
          <p:cNvSpPr/>
          <p:nvPr/>
        </p:nvSpPr>
        <p:spPr bwMode="auto">
          <a:xfrm rot="16200000">
            <a:off x="22402" y="4105253"/>
            <a:ext cx="297267" cy="474489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9" name="Arrow: Down 78">
            <a:extLst>
              <a:ext uri="{FF2B5EF4-FFF2-40B4-BE49-F238E27FC236}">
                <a16:creationId xmlns:a16="http://schemas.microsoft.com/office/drawing/2014/main" id="{41ACD87E-D1F3-492D-930A-2C8B0CAB322F}"/>
              </a:ext>
            </a:extLst>
          </p:cNvPr>
          <p:cNvSpPr/>
          <p:nvPr/>
        </p:nvSpPr>
        <p:spPr bwMode="auto">
          <a:xfrm rot="16200000">
            <a:off x="17652" y="4296381"/>
            <a:ext cx="297267" cy="49208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0" name="Arrow: Down 79">
            <a:extLst>
              <a:ext uri="{FF2B5EF4-FFF2-40B4-BE49-F238E27FC236}">
                <a16:creationId xmlns:a16="http://schemas.microsoft.com/office/drawing/2014/main" id="{5932BE70-B4DA-4A62-9B75-823300381889}"/>
              </a:ext>
            </a:extLst>
          </p:cNvPr>
          <p:cNvSpPr/>
          <p:nvPr/>
        </p:nvSpPr>
        <p:spPr bwMode="auto">
          <a:xfrm rot="16200000">
            <a:off x="2775" y="4464964"/>
            <a:ext cx="297267" cy="49474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C9476626-2866-01F3-DC26-3515CCCB71DE}"/>
              </a:ext>
            </a:extLst>
          </p:cNvPr>
          <p:cNvSpPr/>
          <p:nvPr/>
        </p:nvSpPr>
        <p:spPr bwMode="auto">
          <a:xfrm rot="16200000">
            <a:off x="-148633" y="2586814"/>
            <a:ext cx="297267" cy="492082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DE1171-E37D-3B3B-7D75-917CEC26014E}"/>
              </a:ext>
            </a:extLst>
          </p:cNvPr>
          <p:cNvSpPr txBox="1"/>
          <p:nvPr/>
        </p:nvSpPr>
        <p:spPr>
          <a:xfrm>
            <a:off x="3753789" y="6065314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Input (</a:t>
            </a:r>
            <a:r>
              <a:rPr lang="en-US" sz="1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x,t</a:t>
            </a:r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)&gt;</a:t>
            </a:r>
            <a:endParaRPr lang="en-IN" sz="1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8BD822-4E3B-C15C-0E00-99F827DF4D29}"/>
              </a:ext>
            </a:extLst>
          </p:cNvPr>
          <p:cNvSpPr txBox="1"/>
          <p:nvPr/>
        </p:nvSpPr>
        <p:spPr>
          <a:xfrm>
            <a:off x="3757608" y="6062777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Input (</a:t>
            </a:r>
            <a:r>
              <a:rPr lang="en-US" sz="1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x,t</a:t>
            </a:r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)&gt;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42.5,0</a:t>
            </a:r>
            <a:endParaRPr lang="en-IN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106" name="&quot;No&quot; Symbol 11">
            <a:extLst>
              <a:ext uri="{FF2B5EF4-FFF2-40B4-BE49-F238E27FC236}">
                <a16:creationId xmlns:a16="http://schemas.microsoft.com/office/drawing/2014/main" id="{6E65BD16-2BC1-4B40-9563-EEBC0044FFEC}"/>
              </a:ext>
            </a:extLst>
          </p:cNvPr>
          <p:cNvSpPr/>
          <p:nvPr/>
        </p:nvSpPr>
        <p:spPr bwMode="auto">
          <a:xfrm>
            <a:off x="8075444" y="3626078"/>
            <a:ext cx="164981" cy="150714"/>
          </a:xfrm>
          <a:prstGeom prst="noSmoking">
            <a:avLst>
              <a:gd name="adj" fmla="val 13748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712091-074D-4505-986B-A5FF55AA9AAF}"/>
              </a:ext>
            </a:extLst>
          </p:cNvPr>
          <p:cNvGrpSpPr/>
          <p:nvPr/>
        </p:nvGrpSpPr>
        <p:grpSpPr>
          <a:xfrm>
            <a:off x="7406902" y="955418"/>
            <a:ext cx="1744134" cy="2376187"/>
            <a:chOff x="7406902" y="955418"/>
            <a:chExt cx="1744134" cy="2376187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7D2C3FBB-4758-44B5-87A8-DBB98E5E8D8F}"/>
                </a:ext>
              </a:extLst>
            </p:cNvPr>
            <p:cNvGrpSpPr/>
            <p:nvPr/>
          </p:nvGrpSpPr>
          <p:grpSpPr>
            <a:xfrm>
              <a:off x="7406902" y="955418"/>
              <a:ext cx="1744134" cy="1877437"/>
              <a:chOff x="7406902" y="955418"/>
              <a:chExt cx="1744134" cy="1877437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E6B845FE-5075-65ED-5AA8-F652856F4D75}"/>
                  </a:ext>
                </a:extLst>
              </p:cNvPr>
              <p:cNvGrpSpPr/>
              <p:nvPr/>
            </p:nvGrpSpPr>
            <p:grpSpPr>
              <a:xfrm>
                <a:off x="7406902" y="955418"/>
                <a:ext cx="1238820" cy="1877437"/>
                <a:chOff x="7599382" y="963337"/>
                <a:chExt cx="1408383" cy="2214091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DB0DE16-3863-4073-8FDC-3871A7E3F03C}"/>
                    </a:ext>
                  </a:extLst>
                </p:cNvPr>
                <p:cNvSpPr txBox="1"/>
                <p:nvPr/>
              </p:nvSpPr>
              <p:spPr>
                <a:xfrm>
                  <a:off x="7599382" y="963337"/>
                  <a:ext cx="1408383" cy="2214091"/>
                </a:xfrm>
                <a:prstGeom prst="rect">
                  <a:avLst/>
                </a:prstGeom>
                <a:noFill/>
                <a:ln>
                  <a:solidFill>
                    <a:srgbClr val="0033CC"/>
                  </a:solidFill>
                  <a:prstDash val="sysDash"/>
                </a:ln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2000" dirty="0" err="1">
                      <a:solidFill>
                        <a:srgbClr val="0033CC"/>
                      </a:solidFill>
                    </a:rPr>
                    <a:t>fprintf</a:t>
                  </a:r>
                  <a:r>
                    <a:rPr lang="en-US" sz="2000" dirty="0">
                      <a:solidFill>
                        <a:srgbClr val="0033CC"/>
                      </a:solidFill>
                    </a:rPr>
                    <a:t>()</a:t>
                  </a:r>
                </a:p>
                <a:p>
                  <a:pPr algn="ctr"/>
                  <a:endParaRPr lang="en-US" sz="2400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</p:txBody>
            </p: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5F84472F-DF4B-4011-A43D-2B1769BF689B}"/>
                    </a:ext>
                  </a:extLst>
                </p:cNvPr>
                <p:cNvGrpSpPr/>
                <p:nvPr/>
              </p:nvGrpSpPr>
              <p:grpSpPr>
                <a:xfrm>
                  <a:off x="7634993" y="1151971"/>
                  <a:ext cx="1304081" cy="869966"/>
                  <a:chOff x="7588093" y="2983889"/>
                  <a:chExt cx="1304081" cy="869966"/>
                </a:xfrm>
              </p:grpSpPr>
              <p:sp>
                <p:nvSpPr>
                  <p:cNvPr id="42" name="Rectangle 41">
                    <a:extLst>
                      <a:ext uri="{FF2B5EF4-FFF2-40B4-BE49-F238E27FC236}">
                        <a16:creationId xmlns:a16="http://schemas.microsoft.com/office/drawing/2014/main" id="{8B27BC56-7E6F-4555-B858-47CDEDEA87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093" y="3403392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4D209EF4-82E5-4085-A8DE-C8713C98E1B2}"/>
                      </a:ext>
                    </a:extLst>
                  </p:cNvPr>
                  <p:cNvSpPr/>
                  <p:nvPr/>
                </p:nvSpPr>
                <p:spPr>
                  <a:xfrm>
                    <a:off x="8138918" y="2983889"/>
                    <a:ext cx="18473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54C9A8FD-900F-4FA0-A965-24305E2D63C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92153" y="3417875"/>
                    <a:ext cx="486309" cy="4359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97CAF528-1AD4-4CA7-BBA0-5F6A091DE585}"/>
                    </a:ext>
                  </a:extLst>
                </p:cNvPr>
                <p:cNvGrpSpPr/>
                <p:nvPr/>
              </p:nvGrpSpPr>
              <p:grpSpPr>
                <a:xfrm>
                  <a:off x="7653703" y="1879387"/>
                  <a:ext cx="1304081" cy="707193"/>
                  <a:chOff x="7588093" y="2983889"/>
                  <a:chExt cx="1304081" cy="707193"/>
                </a:xfrm>
              </p:grpSpPr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8BA5B86B-7FAC-4A1D-92A8-06FA4A82013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093" y="3240619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7" name="Rectangle 46">
                    <a:extLst>
                      <a:ext uri="{FF2B5EF4-FFF2-40B4-BE49-F238E27FC236}">
                        <a16:creationId xmlns:a16="http://schemas.microsoft.com/office/drawing/2014/main" id="{21A1F66A-67B6-4FA0-85A0-0A354A887EA6}"/>
                      </a:ext>
                    </a:extLst>
                  </p:cNvPr>
                  <p:cNvSpPr/>
                  <p:nvPr/>
                </p:nvSpPr>
                <p:spPr>
                  <a:xfrm>
                    <a:off x="8138918" y="2983889"/>
                    <a:ext cx="18473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48" name="Oval 47">
                    <a:extLst>
                      <a:ext uri="{FF2B5EF4-FFF2-40B4-BE49-F238E27FC236}">
                        <a16:creationId xmlns:a16="http://schemas.microsoft.com/office/drawing/2014/main" id="{4B728B57-E883-4AFE-8189-E5428B67F45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92153" y="3255102"/>
                    <a:ext cx="486309" cy="4359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49" name="&quot;Not Allowed&quot; Symbol 48">
                  <a:extLst>
                    <a:ext uri="{FF2B5EF4-FFF2-40B4-BE49-F238E27FC236}">
                      <a16:creationId xmlns:a16="http://schemas.microsoft.com/office/drawing/2014/main" id="{B4C5A168-A8B7-4975-BC9D-1EF170D7A5E0}"/>
                    </a:ext>
                  </a:extLst>
                </p:cNvPr>
                <p:cNvSpPr/>
                <p:nvPr/>
              </p:nvSpPr>
              <p:spPr bwMode="auto">
                <a:xfrm>
                  <a:off x="7684905" y="1082261"/>
                  <a:ext cx="253433" cy="254353"/>
                </a:xfrm>
                <a:prstGeom prst="noSmoking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43CB3319-1059-41D7-89CE-0E6DE4048718}"/>
                  </a:ext>
                </a:extLst>
              </p:cNvPr>
              <p:cNvCxnSpPr/>
              <p:nvPr/>
            </p:nvCxnSpPr>
            <p:spPr bwMode="auto">
              <a:xfrm>
                <a:off x="7866984" y="1668852"/>
                <a:ext cx="801340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100" name="Picture 2" descr="https://lh7-rt.googleusercontent.com/slidesz/AGV_vUfU39eUXGFEOi1KWw-Xqdd7J53505e8e0fcrjrWfQRI6v45TlcPcc1iH8pNHbLOcdkR0VlEVimxYUrBacc6rZYsjEfqsH8pIKNxgewnn0HfSGw8rUh2vlA6UKaVUpVP2zE2l8etocLlIzxBYHUL5Nw=s2048?key=J2SNyb2ktdNyqPAKa3e3D6Ha">
                <a:extLst>
                  <a:ext uri="{FF2B5EF4-FFF2-40B4-BE49-F238E27FC236}">
                    <a16:creationId xmlns:a16="http://schemas.microsoft.com/office/drawing/2014/main" id="{E6E73B5F-343B-4FB2-BB96-8E5F10AF05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57502" y="1466945"/>
                <a:ext cx="493534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BFB5EDE-3D2F-4A17-9359-3A2F306E7F40}"/>
                </a:ext>
              </a:extLst>
            </p:cNvPr>
            <p:cNvCxnSpPr>
              <a:cxnSpLocks/>
              <a:stCxn id="48" idx="4"/>
              <a:endCxn id="66" idx="0"/>
            </p:cNvCxnSpPr>
            <p:nvPr/>
          </p:nvCxnSpPr>
          <p:spPr bwMode="auto">
            <a:xfrm>
              <a:off x="8023976" y="2331846"/>
              <a:ext cx="3707" cy="563638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6F9DDD9-C822-4EF3-89B2-11C626FF18E5}"/>
                </a:ext>
              </a:extLst>
            </p:cNvPr>
            <p:cNvSpPr/>
            <p:nvPr/>
          </p:nvSpPr>
          <p:spPr bwMode="auto">
            <a:xfrm>
              <a:off x="7508007" y="2895484"/>
              <a:ext cx="1004377" cy="436121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AEC2B82-43A1-42D2-B238-1E20044497FC}"/>
                </a:ext>
              </a:extLst>
            </p:cNvPr>
            <p:cNvSpPr txBox="1"/>
            <p:nvPr/>
          </p:nvSpPr>
          <p:spPr>
            <a:xfrm>
              <a:off x="7445521" y="2895484"/>
              <a:ext cx="1164324" cy="369332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33CC"/>
                  </a:solidFill>
                </a:rPr>
                <a:t>Input </a:t>
              </a:r>
              <a:r>
                <a:rPr lang="en-US" dirty="0" err="1">
                  <a:solidFill>
                    <a:srgbClr val="0033CC"/>
                  </a:solidFill>
                </a:rPr>
                <a:t>x,t</a:t>
              </a:r>
              <a:r>
                <a:rPr lang="en-US" dirty="0">
                  <a:solidFill>
                    <a:srgbClr val="0033CC"/>
                  </a:solidFill>
                </a:rPr>
                <a:t>&gt;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C6A93F7-9DEA-4940-93FF-426A88F8060C}"/>
              </a:ext>
            </a:extLst>
          </p:cNvPr>
          <p:cNvGrpSpPr/>
          <p:nvPr/>
        </p:nvGrpSpPr>
        <p:grpSpPr>
          <a:xfrm>
            <a:off x="5691640" y="1803947"/>
            <a:ext cx="3499904" cy="4067309"/>
            <a:chOff x="5691640" y="1803947"/>
            <a:chExt cx="3499904" cy="4067309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5E24D4C0-AAAB-4CF4-8E40-B04EFB31893F}"/>
                </a:ext>
              </a:extLst>
            </p:cNvPr>
            <p:cNvGrpSpPr/>
            <p:nvPr/>
          </p:nvGrpSpPr>
          <p:grpSpPr>
            <a:xfrm>
              <a:off x="5691640" y="1803947"/>
              <a:ext cx="3499904" cy="4067309"/>
              <a:chOff x="5691640" y="1803947"/>
              <a:chExt cx="3499904" cy="4067309"/>
            </a:xfrm>
          </p:grpSpPr>
          <p:cxnSp>
            <p:nvCxnSpPr>
              <p:cNvPr id="127" name="Straight Arrow Connector 126">
                <a:extLst>
                  <a:ext uri="{FF2B5EF4-FFF2-40B4-BE49-F238E27FC236}">
                    <a16:creationId xmlns:a16="http://schemas.microsoft.com/office/drawing/2014/main" id="{10FDA101-710E-4D4B-BE3C-9217D581840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5876750" y="1803947"/>
                <a:ext cx="4993" cy="3238446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8" name="Straight Arrow Connector 127">
                <a:extLst>
                  <a:ext uri="{FF2B5EF4-FFF2-40B4-BE49-F238E27FC236}">
                    <a16:creationId xmlns:a16="http://schemas.microsoft.com/office/drawing/2014/main" id="{DA21684A-A396-4EF9-9E26-7EE82E7B206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5691640" y="2536065"/>
                <a:ext cx="14812" cy="3014442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BED285FF-285D-4F86-9674-32EEA578AD94}"/>
                  </a:ext>
                </a:extLst>
              </p:cNvPr>
              <p:cNvGrpSpPr/>
              <p:nvPr/>
            </p:nvGrpSpPr>
            <p:grpSpPr>
              <a:xfrm>
                <a:off x="5727940" y="3445029"/>
                <a:ext cx="3463604" cy="2426227"/>
                <a:chOff x="5154414" y="3268851"/>
                <a:chExt cx="3463604" cy="2426227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ECA9833D-2EA3-40D8-8C89-CCBB35E9FB22}"/>
                    </a:ext>
                  </a:extLst>
                </p:cNvPr>
                <p:cNvSpPr txBox="1"/>
                <p:nvPr/>
              </p:nvSpPr>
              <p:spPr>
                <a:xfrm>
                  <a:off x="6465180" y="3268851"/>
                  <a:ext cx="1173138" cy="461665"/>
                </a:xfrm>
                <a:prstGeom prst="rect">
                  <a:avLst/>
                </a:prstGeom>
                <a:noFill/>
                <a:ln>
                  <a:noFill/>
                  <a:prstDash val="sysDash"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err="1">
                      <a:solidFill>
                        <a:srgbClr val="0033CC"/>
                      </a:solidFill>
                    </a:rPr>
                    <a:t>fscanf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()</a:t>
                  </a:r>
                </a:p>
              </p:txBody>
            </p:sp>
            <p:cxnSp>
              <p:nvCxnSpPr>
                <p:cNvPr id="109" name="Straight Arrow Connector 108">
                  <a:extLst>
                    <a:ext uri="{FF2B5EF4-FFF2-40B4-BE49-F238E27FC236}">
                      <a16:creationId xmlns:a16="http://schemas.microsoft.com/office/drawing/2014/main" id="{633DBA79-22F7-45EE-B330-1CF4B2453E7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303223" y="4845900"/>
                  <a:ext cx="1581896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2C40E9A3-DA0B-4BD4-96DE-8BF293B1C580}"/>
                    </a:ext>
                  </a:extLst>
                </p:cNvPr>
                <p:cNvSpPr/>
                <p:nvPr/>
              </p:nvSpPr>
              <p:spPr bwMode="auto">
                <a:xfrm>
                  <a:off x="6537363" y="3680047"/>
                  <a:ext cx="1173139" cy="436121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BAFBFB63-0A1C-43EB-9D2B-B245C7E4F951}"/>
                    </a:ext>
                  </a:extLst>
                </p:cNvPr>
                <p:cNvSpPr/>
                <p:nvPr/>
              </p:nvSpPr>
              <p:spPr bwMode="auto">
                <a:xfrm>
                  <a:off x="6537363" y="4164101"/>
                  <a:ext cx="1173139" cy="436121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A19B8150-EB81-48C4-90AC-78A4146018FE}"/>
                    </a:ext>
                  </a:extLst>
                </p:cNvPr>
                <p:cNvSpPr/>
                <p:nvPr/>
              </p:nvSpPr>
              <p:spPr bwMode="auto">
                <a:xfrm>
                  <a:off x="6537363" y="4648155"/>
                  <a:ext cx="1173139" cy="436121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03BE6BAA-E577-4671-8BF4-F933508C6425}"/>
                    </a:ext>
                  </a:extLst>
                </p:cNvPr>
                <p:cNvSpPr/>
                <p:nvPr/>
              </p:nvSpPr>
              <p:spPr bwMode="auto">
                <a:xfrm>
                  <a:off x="6879563" y="4640002"/>
                  <a:ext cx="488739" cy="436121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505E3DA7-27A8-4045-8664-D289BC2A0518}"/>
                    </a:ext>
                  </a:extLst>
                </p:cNvPr>
                <p:cNvSpPr/>
                <p:nvPr/>
              </p:nvSpPr>
              <p:spPr bwMode="auto">
                <a:xfrm>
                  <a:off x="6495771" y="3333147"/>
                  <a:ext cx="1267684" cy="2361931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rgbClr val="0033CC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492D0E79-7950-4CC1-9D92-BD50A7DE1396}"/>
                    </a:ext>
                  </a:extLst>
                </p:cNvPr>
                <p:cNvSpPr/>
                <p:nvPr/>
              </p:nvSpPr>
              <p:spPr bwMode="auto">
                <a:xfrm>
                  <a:off x="6879562" y="3695832"/>
                  <a:ext cx="488739" cy="436121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F8880EAE-D36C-40B0-93D4-9533FBB8427E}"/>
                    </a:ext>
                  </a:extLst>
                </p:cNvPr>
                <p:cNvSpPr/>
                <p:nvPr/>
              </p:nvSpPr>
              <p:spPr bwMode="auto">
                <a:xfrm>
                  <a:off x="6879562" y="4159571"/>
                  <a:ext cx="488739" cy="436121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cxnSp>
              <p:nvCxnSpPr>
                <p:cNvPr id="119" name="Straight Arrow Connector 118">
                  <a:extLst>
                    <a:ext uri="{FF2B5EF4-FFF2-40B4-BE49-F238E27FC236}">
                      <a16:creationId xmlns:a16="http://schemas.microsoft.com/office/drawing/2014/main" id="{51F41F76-840B-4DF2-B4EF-76889BA2873F}"/>
                    </a:ext>
                  </a:extLst>
                </p:cNvPr>
                <p:cNvCxnSpPr/>
                <p:nvPr/>
              </p:nvCxnSpPr>
              <p:spPr bwMode="auto">
                <a:xfrm>
                  <a:off x="7309834" y="3913892"/>
                  <a:ext cx="801340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2BA4F7F0-3AA8-4738-9ED1-00D336FAC296}"/>
                    </a:ext>
                  </a:extLst>
                </p:cNvPr>
                <p:cNvSpPr txBox="1"/>
                <p:nvPr/>
              </p:nvSpPr>
              <p:spPr>
                <a:xfrm>
                  <a:off x="7953460" y="3605719"/>
                  <a:ext cx="664558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3200" b="0" i="0" dirty="0">
                      <a:solidFill>
                        <a:srgbClr val="001D35"/>
                      </a:solidFill>
                      <a:effectLst/>
                      <a:latin typeface="Google Sans"/>
                    </a:rPr>
                    <a:t>⌨</a:t>
                  </a:r>
                  <a:endParaRPr lang="en-US" sz="3200" dirty="0"/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0144C895-ACF6-44C2-A908-B47F62617EC4}"/>
                    </a:ext>
                  </a:extLst>
                </p:cNvPr>
                <p:cNvSpPr/>
                <p:nvPr/>
              </p:nvSpPr>
              <p:spPr bwMode="auto">
                <a:xfrm>
                  <a:off x="6543803" y="5146905"/>
                  <a:ext cx="1173139" cy="436121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508A7E2E-7760-41F8-8160-D79444360E8D}"/>
                    </a:ext>
                  </a:extLst>
                </p:cNvPr>
                <p:cNvSpPr/>
                <p:nvPr/>
              </p:nvSpPr>
              <p:spPr bwMode="auto">
                <a:xfrm>
                  <a:off x="6886003" y="5138752"/>
                  <a:ext cx="488739" cy="436121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cxnSp>
              <p:nvCxnSpPr>
                <p:cNvPr id="125" name="Straight Arrow Connector 124">
                  <a:extLst>
                    <a:ext uri="{FF2B5EF4-FFF2-40B4-BE49-F238E27FC236}">
                      <a16:creationId xmlns:a16="http://schemas.microsoft.com/office/drawing/2014/main" id="{F2D38514-B2C3-4FBA-B8B5-B9A7CD48AC8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54414" y="5351983"/>
                  <a:ext cx="1739720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1C9C2018-F5A6-4090-9C84-CCC43378CEBD}"/>
                </a:ext>
              </a:extLst>
            </p:cNvPr>
            <p:cNvCxnSpPr>
              <a:cxnSpLocks/>
              <a:stCxn id="116" idx="2"/>
            </p:cNvCxnSpPr>
            <p:nvPr/>
          </p:nvCxnSpPr>
          <p:spPr bwMode="auto">
            <a:xfrm flipH="1">
              <a:off x="6836311" y="4553810"/>
              <a:ext cx="616777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98B5A3F-0D18-41E9-9CC9-64B9077C32A2}"/>
                </a:ext>
              </a:extLst>
            </p:cNvPr>
            <p:cNvSpPr/>
            <p:nvPr/>
          </p:nvSpPr>
          <p:spPr bwMode="auto">
            <a:xfrm>
              <a:off x="5933780" y="4342498"/>
              <a:ext cx="929635" cy="436121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DCF36EC-14B3-4DA2-9C53-CCB111228D99}"/>
                </a:ext>
              </a:extLst>
            </p:cNvPr>
            <p:cNvSpPr txBox="1"/>
            <p:nvPr/>
          </p:nvSpPr>
          <p:spPr>
            <a:xfrm>
              <a:off x="5796552" y="4342498"/>
              <a:ext cx="1164324" cy="369332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33CC"/>
                  </a:solidFill>
                </a:rPr>
                <a:t>%</a:t>
              </a:r>
              <a:r>
                <a:rPr lang="en-US" dirty="0" err="1">
                  <a:solidFill>
                    <a:srgbClr val="0033CC"/>
                  </a:solidFill>
                </a:rPr>
                <a:t>lf</a:t>
              </a:r>
              <a:r>
                <a:rPr lang="en-US" dirty="0">
                  <a:solidFill>
                    <a:srgbClr val="0033CC"/>
                  </a:solidFill>
                </a:rPr>
                <a:t>,%</a:t>
              </a:r>
              <a:r>
                <a:rPr lang="en-US" dirty="0" err="1">
                  <a:solidFill>
                    <a:srgbClr val="0033CC"/>
                  </a:solidFill>
                </a:rPr>
                <a:t>lf</a:t>
              </a:r>
              <a:endParaRPr lang="en-US" dirty="0">
                <a:solidFill>
                  <a:srgbClr val="0033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21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2" grpId="1" animBg="1"/>
      <p:bldP spid="74" grpId="0" animBg="1"/>
      <p:bldP spid="74" grpId="1" animBg="1"/>
      <p:bldP spid="75" grpId="0" animBg="1"/>
      <p:bldP spid="75" grpId="1" animBg="1"/>
      <p:bldP spid="79" grpId="0" animBg="1"/>
      <p:bldP spid="79" grpId="1" animBg="1"/>
      <p:bldP spid="80" grpId="0" animBg="1"/>
      <p:bldP spid="3" grpId="0" animBg="1"/>
      <p:bldP spid="4" grpId="0"/>
      <p:bldP spid="8" grpId="0"/>
      <p:bldP spid="10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Pointer Code Analysis (Input 2)</a:t>
            </a:r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28D7F4-BB24-865C-BEAE-FEFA668DDE65}"/>
              </a:ext>
            </a:extLst>
          </p:cNvPr>
          <p:cNvGrpSpPr/>
          <p:nvPr/>
        </p:nvGrpSpPr>
        <p:grpSpPr>
          <a:xfrm>
            <a:off x="5356242" y="963337"/>
            <a:ext cx="1981467" cy="3190605"/>
            <a:chOff x="5356242" y="963337"/>
            <a:chExt cx="1981467" cy="319060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5F2C71C-CFA7-44F2-85AE-BDADFC249844}"/>
                </a:ext>
              </a:extLst>
            </p:cNvPr>
            <p:cNvSpPr txBox="1"/>
            <p:nvPr/>
          </p:nvSpPr>
          <p:spPr>
            <a:xfrm>
              <a:off x="5876749" y="963337"/>
              <a:ext cx="1460960" cy="1938992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getXT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A506FEE-A62B-4009-85EF-204212947C70}"/>
                </a:ext>
              </a:extLst>
            </p:cNvPr>
            <p:cNvGrpSpPr/>
            <p:nvPr/>
          </p:nvGrpSpPr>
          <p:grpSpPr>
            <a:xfrm>
              <a:off x="5945942" y="1151971"/>
              <a:ext cx="1304081" cy="869966"/>
              <a:chOff x="7588093" y="2983889"/>
              <a:chExt cx="1304081" cy="869966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E4DEED5-C8C1-41B5-9BEC-6AA65197F5B9}"/>
                  </a:ext>
                </a:extLst>
              </p:cNvPr>
              <p:cNvSpPr/>
              <p:nvPr/>
            </p:nvSpPr>
            <p:spPr bwMode="auto">
              <a:xfrm>
                <a:off x="7588093" y="3403392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58B65EA-4075-42CF-9AA5-E4EA8B45FD1B}"/>
                  </a:ext>
                </a:extLst>
              </p:cNvPr>
              <p:cNvSpPr/>
              <p:nvPr/>
            </p:nvSpPr>
            <p:spPr>
              <a:xfrm>
                <a:off x="8062006" y="2983889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x</a:t>
                </a: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49132185-2C31-48A1-9ADB-27F5C73E118B}"/>
                  </a:ext>
                </a:extLst>
              </p:cNvPr>
              <p:cNvSpPr/>
              <p:nvPr/>
            </p:nvSpPr>
            <p:spPr bwMode="auto">
              <a:xfrm>
                <a:off x="7992153" y="3417875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09A4B35-3FC6-42A6-B885-5DEA177D6EB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698961" y="1822220"/>
              <a:ext cx="867739" cy="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92ED18F-E64F-4023-913B-8CC93E4001BB}"/>
                </a:ext>
              </a:extLst>
            </p:cNvPr>
            <p:cNvGrpSpPr/>
            <p:nvPr/>
          </p:nvGrpSpPr>
          <p:grpSpPr>
            <a:xfrm>
              <a:off x="5964652" y="1879387"/>
              <a:ext cx="1304081" cy="869966"/>
              <a:chOff x="7588093" y="2983889"/>
              <a:chExt cx="1304081" cy="869966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A530BB9-51FF-4B00-ADDC-F9372AA52368}"/>
                  </a:ext>
                </a:extLst>
              </p:cNvPr>
              <p:cNvSpPr/>
              <p:nvPr/>
            </p:nvSpPr>
            <p:spPr bwMode="auto">
              <a:xfrm>
                <a:off x="7588093" y="3403392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27BB800-A889-4D9C-9ED6-03BAAA22AE0C}"/>
                  </a:ext>
                </a:extLst>
              </p:cNvPr>
              <p:cNvSpPr/>
              <p:nvPr/>
            </p:nvSpPr>
            <p:spPr>
              <a:xfrm>
                <a:off x="8096470" y="2983889"/>
                <a:ext cx="26962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t</a:t>
                </a: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8EC6D78-0626-41A9-8E30-080F692C1A4E}"/>
                  </a:ext>
                </a:extLst>
              </p:cNvPr>
              <p:cNvSpPr/>
              <p:nvPr/>
            </p:nvSpPr>
            <p:spPr bwMode="auto">
              <a:xfrm>
                <a:off x="7992153" y="3417875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8DA99B9-BE6F-4AF8-A3BC-35DDF48F4AEC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356242" y="4113155"/>
              <a:ext cx="1250987" cy="4456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75DAA63-9FE2-8E86-05B7-AF624BEB82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16277" y="2632488"/>
              <a:ext cx="15748" cy="1521454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74B45CC9-4FEC-65E1-72B7-223FA3FD136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56242" y="3310397"/>
              <a:ext cx="385633" cy="323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A221BDA9-2DF2-1604-2105-9E071A83FBC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4255" y="1812794"/>
              <a:ext cx="15748" cy="1521454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AF59BAE2-FCE8-4CD7-B48B-A0924F0C995A}"/>
              </a:ext>
            </a:extLst>
          </p:cNvPr>
          <p:cNvSpPr txBox="1"/>
          <p:nvPr/>
        </p:nvSpPr>
        <p:spPr>
          <a:xfrm>
            <a:off x="4041976" y="1566304"/>
            <a:ext cx="1290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0.425e2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1A52387-AC6A-4E38-BE9F-BC5A9E714FC2}"/>
              </a:ext>
            </a:extLst>
          </p:cNvPr>
          <p:cNvSpPr txBox="1"/>
          <p:nvPr/>
        </p:nvSpPr>
        <p:spPr>
          <a:xfrm>
            <a:off x="4041977" y="2334137"/>
            <a:ext cx="1290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4" name="Arrow: Down 73">
            <a:extLst>
              <a:ext uri="{FF2B5EF4-FFF2-40B4-BE49-F238E27FC236}">
                <a16:creationId xmlns:a16="http://schemas.microsoft.com/office/drawing/2014/main" id="{5471D880-B9AE-4A90-8AB1-B45E758BBB60}"/>
              </a:ext>
            </a:extLst>
          </p:cNvPr>
          <p:cNvSpPr/>
          <p:nvPr/>
        </p:nvSpPr>
        <p:spPr bwMode="auto">
          <a:xfrm rot="16200000" flipV="1">
            <a:off x="3583772" y="4013540"/>
            <a:ext cx="297267" cy="32813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E8A37027-3A50-4C38-9328-F91FD31A620C}"/>
              </a:ext>
            </a:extLst>
          </p:cNvPr>
          <p:cNvSpPr/>
          <p:nvPr/>
        </p:nvSpPr>
        <p:spPr bwMode="auto">
          <a:xfrm rot="16200000">
            <a:off x="21874" y="4118587"/>
            <a:ext cx="297267" cy="44415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9" name="Arrow: Down 78">
            <a:extLst>
              <a:ext uri="{FF2B5EF4-FFF2-40B4-BE49-F238E27FC236}">
                <a16:creationId xmlns:a16="http://schemas.microsoft.com/office/drawing/2014/main" id="{41ACD87E-D1F3-492D-930A-2C8B0CAB322F}"/>
              </a:ext>
            </a:extLst>
          </p:cNvPr>
          <p:cNvSpPr/>
          <p:nvPr/>
        </p:nvSpPr>
        <p:spPr bwMode="auto">
          <a:xfrm rot="16200000">
            <a:off x="1955" y="4294545"/>
            <a:ext cx="297267" cy="49208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8BD822-4E3B-C15C-0E00-99F827DF4D29}"/>
              </a:ext>
            </a:extLst>
          </p:cNvPr>
          <p:cNvSpPr txBox="1"/>
          <p:nvPr/>
        </p:nvSpPr>
        <p:spPr>
          <a:xfrm>
            <a:off x="5148627" y="634209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39.5,0.78</a:t>
            </a:r>
            <a:endParaRPr lang="en-IN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80" name="Arrow: Down 79">
            <a:extLst>
              <a:ext uri="{FF2B5EF4-FFF2-40B4-BE49-F238E27FC236}">
                <a16:creationId xmlns:a16="http://schemas.microsoft.com/office/drawing/2014/main" id="{5932BE70-B4DA-4A62-9B75-823300381889}"/>
              </a:ext>
            </a:extLst>
          </p:cNvPr>
          <p:cNvSpPr/>
          <p:nvPr/>
        </p:nvSpPr>
        <p:spPr bwMode="auto">
          <a:xfrm rot="16200000">
            <a:off x="1954" y="4478005"/>
            <a:ext cx="297267" cy="46498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C9476626-2866-01F3-DC26-3515CCCB71DE}"/>
              </a:ext>
            </a:extLst>
          </p:cNvPr>
          <p:cNvSpPr/>
          <p:nvPr/>
        </p:nvSpPr>
        <p:spPr bwMode="auto">
          <a:xfrm rot="16200000">
            <a:off x="-145066" y="2751679"/>
            <a:ext cx="297267" cy="50414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DE1171-E37D-3B3B-7D75-917CEC26014E}"/>
              </a:ext>
            </a:extLst>
          </p:cNvPr>
          <p:cNvSpPr txBox="1"/>
          <p:nvPr/>
        </p:nvSpPr>
        <p:spPr>
          <a:xfrm>
            <a:off x="3755409" y="63330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Input </a:t>
            </a:r>
            <a:r>
              <a:rPr lang="en-US" sz="1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x,t</a:t>
            </a:r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&gt;</a:t>
            </a:r>
            <a:endParaRPr lang="en-IN" sz="1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80EF6523-E5C1-C939-9292-BD8AAEFEA9D9}"/>
              </a:ext>
            </a:extLst>
          </p:cNvPr>
          <p:cNvCxnSpPr/>
          <p:nvPr/>
        </p:nvCxnSpPr>
        <p:spPr bwMode="auto">
          <a:xfrm flipH="1">
            <a:off x="6548506" y="4903773"/>
            <a:ext cx="795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D88E5FC2-6AEB-E2E5-78C5-B233EDCAC39A}"/>
              </a:ext>
            </a:extLst>
          </p:cNvPr>
          <p:cNvSpPr txBox="1"/>
          <p:nvPr/>
        </p:nvSpPr>
        <p:spPr>
          <a:xfrm>
            <a:off x="3757608" y="6062777"/>
            <a:ext cx="233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Input </a:t>
            </a:r>
            <a:r>
              <a:rPr lang="en-US" sz="1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x,t</a:t>
            </a:r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&gt;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42.5,0</a:t>
            </a:r>
            <a:endParaRPr lang="en-IN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88A9A82-A058-4A0C-B774-B2FABFA9F9B6}"/>
              </a:ext>
            </a:extLst>
          </p:cNvPr>
          <p:cNvGrpSpPr/>
          <p:nvPr/>
        </p:nvGrpSpPr>
        <p:grpSpPr>
          <a:xfrm>
            <a:off x="4041976" y="3101970"/>
            <a:ext cx="1326100" cy="1191061"/>
            <a:chOff x="4041976" y="3101970"/>
            <a:chExt cx="1326100" cy="119106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3CFED4E-41E5-3146-8969-D19FE0E81960}"/>
                </a:ext>
              </a:extLst>
            </p:cNvPr>
            <p:cNvSpPr txBox="1"/>
            <p:nvPr/>
          </p:nvSpPr>
          <p:spPr>
            <a:xfrm>
              <a:off x="4077687" y="3101970"/>
              <a:ext cx="129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0.395e2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A44D3C0-353E-42F8-984E-0B4EC2313BB2}"/>
                </a:ext>
              </a:extLst>
            </p:cNvPr>
            <p:cNvSpPr txBox="1"/>
            <p:nvPr/>
          </p:nvSpPr>
          <p:spPr>
            <a:xfrm>
              <a:off x="4041976" y="3831366"/>
              <a:ext cx="1290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0.78e0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7405EB3-E39A-4F86-8F16-A678CB13CD03}"/>
              </a:ext>
            </a:extLst>
          </p:cNvPr>
          <p:cNvGrpSpPr/>
          <p:nvPr/>
        </p:nvGrpSpPr>
        <p:grpSpPr>
          <a:xfrm>
            <a:off x="5522723" y="3310397"/>
            <a:ext cx="3705188" cy="2553852"/>
            <a:chOff x="5486356" y="3317404"/>
            <a:chExt cx="3705188" cy="2553852"/>
          </a:xfrm>
        </p:grpSpPr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6AF20677-15A4-4C2A-AE2E-4AB774C264B4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712684" y="3317404"/>
              <a:ext cx="656028" cy="1704674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72FCA5E5-6207-48DC-9421-B26E8BA6FDB8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632025" y="4117611"/>
              <a:ext cx="329493" cy="141055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BD0CC373-1746-462D-B6EF-079019CB47F2}"/>
                </a:ext>
              </a:extLst>
            </p:cNvPr>
            <p:cNvGrpSpPr/>
            <p:nvPr/>
          </p:nvGrpSpPr>
          <p:grpSpPr>
            <a:xfrm>
              <a:off x="5486356" y="3445029"/>
              <a:ext cx="3705188" cy="2426227"/>
              <a:chOff x="4912830" y="3268851"/>
              <a:chExt cx="3705188" cy="2426227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FBA99AB-C27B-49E2-8E80-87A99E424818}"/>
                  </a:ext>
                </a:extLst>
              </p:cNvPr>
              <p:cNvSpPr txBox="1"/>
              <p:nvPr/>
            </p:nvSpPr>
            <p:spPr>
              <a:xfrm>
                <a:off x="6465179" y="3268851"/>
                <a:ext cx="1193703" cy="46181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0033CC"/>
                    </a:solidFill>
                  </a:rPr>
                  <a:t>fscanf</a:t>
                </a:r>
                <a:r>
                  <a:rPr lang="en-US" sz="2400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746F38A0-46B7-498C-BD56-AAA467B337C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774856" y="4845900"/>
                <a:ext cx="1110263" cy="0"/>
              </a:xfrm>
              <a:prstGeom prst="straightConnector1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2291D189-9BAF-4DCD-A9FC-D430CD0A4A21}"/>
                  </a:ext>
                </a:extLst>
              </p:cNvPr>
              <p:cNvSpPr/>
              <p:nvPr/>
            </p:nvSpPr>
            <p:spPr bwMode="auto">
              <a:xfrm>
                <a:off x="6537363" y="3680047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901B0858-F27D-42F0-891A-6CF451EA90A3}"/>
                  </a:ext>
                </a:extLst>
              </p:cNvPr>
              <p:cNvSpPr/>
              <p:nvPr/>
            </p:nvSpPr>
            <p:spPr bwMode="auto">
              <a:xfrm>
                <a:off x="6537363" y="4164101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9BB6D91E-8C05-4E29-B473-E099A43E1DE8}"/>
                  </a:ext>
                </a:extLst>
              </p:cNvPr>
              <p:cNvSpPr/>
              <p:nvPr/>
            </p:nvSpPr>
            <p:spPr bwMode="auto">
              <a:xfrm>
                <a:off x="6537363" y="4648155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49F0D13B-844E-4716-87AB-0529D1D7CD69}"/>
                  </a:ext>
                </a:extLst>
              </p:cNvPr>
              <p:cNvSpPr/>
              <p:nvPr/>
            </p:nvSpPr>
            <p:spPr bwMode="auto">
              <a:xfrm>
                <a:off x="6879563" y="464000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ADAF9F00-6040-4C64-BE2C-DE600086592C}"/>
                  </a:ext>
                </a:extLst>
              </p:cNvPr>
              <p:cNvSpPr/>
              <p:nvPr/>
            </p:nvSpPr>
            <p:spPr bwMode="auto">
              <a:xfrm>
                <a:off x="6495771" y="3333147"/>
                <a:ext cx="1267684" cy="2361931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132A6EEA-E2AA-44CA-8D02-828EF3756A6F}"/>
                  </a:ext>
                </a:extLst>
              </p:cNvPr>
              <p:cNvSpPr/>
              <p:nvPr/>
            </p:nvSpPr>
            <p:spPr bwMode="auto">
              <a:xfrm>
                <a:off x="6879562" y="369583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9DDD101F-810B-4CD9-B609-F0A281DDE40F}"/>
                  </a:ext>
                </a:extLst>
              </p:cNvPr>
              <p:cNvSpPr/>
              <p:nvPr/>
            </p:nvSpPr>
            <p:spPr bwMode="auto">
              <a:xfrm>
                <a:off x="6879562" y="4159571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41BFFAED-01E5-4410-9EE4-E4E6BFEA78F7}"/>
                  </a:ext>
                </a:extLst>
              </p:cNvPr>
              <p:cNvCxnSpPr/>
              <p:nvPr/>
            </p:nvCxnSpPr>
            <p:spPr bwMode="auto">
              <a:xfrm>
                <a:off x="7309834" y="3913892"/>
                <a:ext cx="801340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050C1210-8C38-41C2-96DB-660124807D60}"/>
                  </a:ext>
                </a:extLst>
              </p:cNvPr>
              <p:cNvSpPr txBox="1"/>
              <p:nvPr/>
            </p:nvSpPr>
            <p:spPr>
              <a:xfrm>
                <a:off x="7953460" y="3605719"/>
                <a:ext cx="6645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0" i="0" dirty="0">
                    <a:solidFill>
                      <a:srgbClr val="001D35"/>
                    </a:solidFill>
                    <a:effectLst/>
                    <a:latin typeface="Google Sans"/>
                  </a:rPr>
                  <a:t>⌨</a:t>
                </a:r>
                <a:endParaRPr lang="en-US" sz="3200" dirty="0"/>
              </a:p>
            </p:txBody>
          </p: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52E1EB09-B46B-4930-9A83-E31DFAA2AB77}"/>
                  </a:ext>
                </a:extLst>
              </p:cNvPr>
              <p:cNvCxnSpPr>
                <a:cxnSpLocks/>
                <a:stCxn id="112" idx="2"/>
                <a:endCxn id="119" idx="3"/>
              </p:cNvCxnSpPr>
              <p:nvPr/>
            </p:nvCxnSpPr>
            <p:spPr bwMode="auto">
              <a:xfrm flipH="1">
                <a:off x="5894666" y="4377632"/>
                <a:ext cx="984896" cy="1037498"/>
              </a:xfrm>
              <a:prstGeom prst="straightConnector1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4154F7C1-4529-455D-8240-4F992D55F34C}"/>
                  </a:ext>
                </a:extLst>
              </p:cNvPr>
              <p:cNvSpPr/>
              <p:nvPr/>
            </p:nvSpPr>
            <p:spPr bwMode="auto">
              <a:xfrm>
                <a:off x="6543803" y="5146905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532630D3-194D-43A0-9177-12B9C63E6034}"/>
                  </a:ext>
                </a:extLst>
              </p:cNvPr>
              <p:cNvSpPr/>
              <p:nvPr/>
            </p:nvSpPr>
            <p:spPr bwMode="auto">
              <a:xfrm>
                <a:off x="6886003" y="513875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18" name="Straight Arrow Connector 117">
                <a:extLst>
                  <a:ext uri="{FF2B5EF4-FFF2-40B4-BE49-F238E27FC236}">
                    <a16:creationId xmlns:a16="http://schemas.microsoft.com/office/drawing/2014/main" id="{E562138B-F3E2-4128-A4B4-29398AD5DD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387991" y="5351983"/>
                <a:ext cx="506143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7CDB4584-2E27-4F6A-B004-7F09E988CAAA}"/>
                  </a:ext>
                </a:extLst>
              </p:cNvPr>
              <p:cNvSpPr/>
              <p:nvPr/>
            </p:nvSpPr>
            <p:spPr bwMode="auto">
              <a:xfrm>
                <a:off x="4965031" y="5197069"/>
                <a:ext cx="929635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0FD1152C-CF25-40A4-AB76-19223D68B6C7}"/>
                  </a:ext>
                </a:extLst>
              </p:cNvPr>
              <p:cNvSpPr txBox="1"/>
              <p:nvPr/>
            </p:nvSpPr>
            <p:spPr>
              <a:xfrm>
                <a:off x="4912830" y="5236988"/>
                <a:ext cx="1022134" cy="400110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0033CC"/>
                    </a:solidFill>
                  </a:rPr>
                  <a:t>%</a:t>
                </a:r>
                <a:r>
                  <a:rPr lang="en-US" sz="2000" dirty="0" err="1">
                    <a:solidFill>
                      <a:srgbClr val="0033CC"/>
                    </a:solidFill>
                  </a:rPr>
                  <a:t>lf</a:t>
                </a:r>
                <a:r>
                  <a:rPr lang="en-US" sz="2000" dirty="0">
                    <a:solidFill>
                      <a:srgbClr val="0033CC"/>
                    </a:solidFill>
                  </a:rPr>
                  <a:t>,%</a:t>
                </a:r>
                <a:r>
                  <a:rPr lang="en-US" sz="2000" dirty="0" err="1">
                    <a:solidFill>
                      <a:srgbClr val="0033CC"/>
                    </a:solidFill>
                  </a:rPr>
                  <a:t>lf</a:t>
                </a:r>
                <a:endParaRPr lang="en-US" sz="2000" dirty="0">
                  <a:solidFill>
                    <a:srgbClr val="0033CC"/>
                  </a:solidFill>
                </a:endParaRPr>
              </a:p>
            </p:txBody>
          </p:sp>
        </p:grpSp>
      </p:grpSp>
      <p:sp>
        <p:nvSpPr>
          <p:cNvPr id="121" name="&quot;Not Allowed&quot; Symbol 120">
            <a:extLst>
              <a:ext uri="{FF2B5EF4-FFF2-40B4-BE49-F238E27FC236}">
                <a16:creationId xmlns:a16="http://schemas.microsoft.com/office/drawing/2014/main" id="{098DC095-CFF5-45C5-9B24-139F6002E694}"/>
              </a:ext>
            </a:extLst>
          </p:cNvPr>
          <p:cNvSpPr/>
          <p:nvPr/>
        </p:nvSpPr>
        <p:spPr bwMode="auto">
          <a:xfrm>
            <a:off x="8067547" y="3536157"/>
            <a:ext cx="222921" cy="215678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6DB49AD-54DF-4630-A68E-9313201AA4AE}"/>
              </a:ext>
            </a:extLst>
          </p:cNvPr>
          <p:cNvGrpSpPr/>
          <p:nvPr/>
        </p:nvGrpSpPr>
        <p:grpSpPr>
          <a:xfrm>
            <a:off x="7406902" y="955418"/>
            <a:ext cx="1744134" cy="2376187"/>
            <a:chOff x="7406902" y="955418"/>
            <a:chExt cx="1744134" cy="2376187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8F28D83-241D-4375-853E-FEE8CE84CB6F}"/>
                </a:ext>
              </a:extLst>
            </p:cNvPr>
            <p:cNvGrpSpPr/>
            <p:nvPr/>
          </p:nvGrpSpPr>
          <p:grpSpPr>
            <a:xfrm>
              <a:off x="7406902" y="955418"/>
              <a:ext cx="1744134" cy="1877437"/>
              <a:chOff x="7406902" y="955418"/>
              <a:chExt cx="1744134" cy="1877437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3CA71F66-7687-4A66-AB19-CDE2937319AE}"/>
                  </a:ext>
                </a:extLst>
              </p:cNvPr>
              <p:cNvGrpSpPr/>
              <p:nvPr/>
            </p:nvGrpSpPr>
            <p:grpSpPr>
              <a:xfrm>
                <a:off x="7406902" y="955418"/>
                <a:ext cx="1238820" cy="1877437"/>
                <a:chOff x="7599382" y="963337"/>
                <a:chExt cx="1408383" cy="2214091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3C84FEF7-5C78-4BEB-B7C1-C4429F1B9D07}"/>
                    </a:ext>
                  </a:extLst>
                </p:cNvPr>
                <p:cNvSpPr txBox="1"/>
                <p:nvPr/>
              </p:nvSpPr>
              <p:spPr>
                <a:xfrm>
                  <a:off x="7599382" y="963337"/>
                  <a:ext cx="1408383" cy="2214091"/>
                </a:xfrm>
                <a:prstGeom prst="rect">
                  <a:avLst/>
                </a:prstGeom>
                <a:noFill/>
                <a:ln>
                  <a:solidFill>
                    <a:srgbClr val="0033CC"/>
                  </a:solidFill>
                  <a:prstDash val="sysDash"/>
                </a:ln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2000" dirty="0" err="1">
                      <a:solidFill>
                        <a:srgbClr val="0033CC"/>
                      </a:solidFill>
                    </a:rPr>
                    <a:t>fprintf</a:t>
                  </a:r>
                  <a:r>
                    <a:rPr lang="en-US" sz="2000" dirty="0">
                      <a:solidFill>
                        <a:srgbClr val="0033CC"/>
                      </a:solidFill>
                    </a:rPr>
                    <a:t>()</a:t>
                  </a:r>
                </a:p>
                <a:p>
                  <a:pPr algn="ctr"/>
                  <a:endParaRPr lang="en-US" sz="2400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  <a:p>
                  <a:pPr algn="ctr"/>
                  <a:endParaRPr lang="en-US" dirty="0">
                    <a:solidFill>
                      <a:srgbClr val="0033CC"/>
                    </a:solidFill>
                  </a:endParaRPr>
                </a:p>
              </p:txBody>
            </p: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EDB8F0B6-6552-4366-AB44-C414F34FC577}"/>
                    </a:ext>
                  </a:extLst>
                </p:cNvPr>
                <p:cNvGrpSpPr/>
                <p:nvPr/>
              </p:nvGrpSpPr>
              <p:grpSpPr>
                <a:xfrm>
                  <a:off x="7634993" y="1151971"/>
                  <a:ext cx="1304081" cy="869966"/>
                  <a:chOff x="7588093" y="2983889"/>
                  <a:chExt cx="1304081" cy="869966"/>
                </a:xfrm>
              </p:grpSpPr>
              <p:sp>
                <p:nvSpPr>
                  <p:cNvPr id="93" name="Rectangle 92">
                    <a:extLst>
                      <a:ext uri="{FF2B5EF4-FFF2-40B4-BE49-F238E27FC236}">
                        <a16:creationId xmlns:a16="http://schemas.microsoft.com/office/drawing/2014/main" id="{7A0CC94C-8DD1-43B9-BBB0-EB9F4F14668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093" y="3403392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4" name="Rectangle 93">
                    <a:extLst>
                      <a:ext uri="{FF2B5EF4-FFF2-40B4-BE49-F238E27FC236}">
                        <a16:creationId xmlns:a16="http://schemas.microsoft.com/office/drawing/2014/main" id="{067593DD-EBD3-4077-977F-C0744D6C7F64}"/>
                      </a:ext>
                    </a:extLst>
                  </p:cNvPr>
                  <p:cNvSpPr/>
                  <p:nvPr/>
                </p:nvSpPr>
                <p:spPr>
                  <a:xfrm>
                    <a:off x="8138918" y="2983889"/>
                    <a:ext cx="18473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481F0F35-854A-412C-9DB0-4C806C176E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92153" y="3417875"/>
                    <a:ext cx="486309" cy="4359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FFE234D5-B92D-401D-84C8-9ED2EB2D8811}"/>
                    </a:ext>
                  </a:extLst>
                </p:cNvPr>
                <p:cNvGrpSpPr/>
                <p:nvPr/>
              </p:nvGrpSpPr>
              <p:grpSpPr>
                <a:xfrm>
                  <a:off x="7653703" y="1879387"/>
                  <a:ext cx="1304081" cy="697020"/>
                  <a:chOff x="7588093" y="2983889"/>
                  <a:chExt cx="1304081" cy="697020"/>
                </a:xfrm>
              </p:grpSpPr>
              <p:sp>
                <p:nvSpPr>
                  <p:cNvPr id="90" name="Rectangle 89">
                    <a:extLst>
                      <a:ext uri="{FF2B5EF4-FFF2-40B4-BE49-F238E27FC236}">
                        <a16:creationId xmlns:a16="http://schemas.microsoft.com/office/drawing/2014/main" id="{16546ACF-3C0A-4126-82B8-238A264FD06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093" y="3230447"/>
                    <a:ext cx="1304081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1" name="Rectangle 90">
                    <a:extLst>
                      <a:ext uri="{FF2B5EF4-FFF2-40B4-BE49-F238E27FC236}">
                        <a16:creationId xmlns:a16="http://schemas.microsoft.com/office/drawing/2014/main" id="{FD49D5AF-7E13-44D9-BA45-737AF7288031}"/>
                      </a:ext>
                    </a:extLst>
                  </p:cNvPr>
                  <p:cNvSpPr/>
                  <p:nvPr/>
                </p:nvSpPr>
                <p:spPr>
                  <a:xfrm>
                    <a:off x="8138918" y="2983889"/>
                    <a:ext cx="18473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5082E213-E597-4F9E-B9DD-8B9374B3E8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92153" y="3244929"/>
                    <a:ext cx="486309" cy="4359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89" name="&quot;Not Allowed&quot; Symbol 88">
                  <a:extLst>
                    <a:ext uri="{FF2B5EF4-FFF2-40B4-BE49-F238E27FC236}">
                      <a16:creationId xmlns:a16="http://schemas.microsoft.com/office/drawing/2014/main" id="{5C2286E6-147E-48C2-BCF7-28A0ED1C9881}"/>
                    </a:ext>
                  </a:extLst>
                </p:cNvPr>
                <p:cNvSpPr/>
                <p:nvPr/>
              </p:nvSpPr>
              <p:spPr bwMode="auto">
                <a:xfrm>
                  <a:off x="7684905" y="1082261"/>
                  <a:ext cx="253433" cy="254353"/>
                </a:xfrm>
                <a:prstGeom prst="noSmoking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633C2015-ADE0-42EC-946C-DE33E173648E}"/>
                  </a:ext>
                </a:extLst>
              </p:cNvPr>
              <p:cNvCxnSpPr/>
              <p:nvPr/>
            </p:nvCxnSpPr>
            <p:spPr bwMode="auto">
              <a:xfrm>
                <a:off x="7866984" y="1668852"/>
                <a:ext cx="801340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73" name="Picture 2" descr="https://lh7-rt.googleusercontent.com/slidesz/AGV_vUfU39eUXGFEOi1KWw-Xqdd7J53505e8e0fcrjrWfQRI6v45TlcPcc1iH8pNHbLOcdkR0VlEVimxYUrBacc6rZYsjEfqsH8pIKNxgewnn0HfSGw8rUh2vlA6UKaVUpVP2zE2l8etocLlIzxBYHUL5Nw=s2048?key=J2SNyb2ktdNyqPAKa3e3D6Ha">
                <a:extLst>
                  <a:ext uri="{FF2B5EF4-FFF2-40B4-BE49-F238E27FC236}">
                    <a16:creationId xmlns:a16="http://schemas.microsoft.com/office/drawing/2014/main" id="{CB913D8D-3FB5-41E5-956D-925792ED8E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57502" y="1466945"/>
                <a:ext cx="493534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38839904-AF3E-45B6-976E-624B6FC1FF12}"/>
                </a:ext>
              </a:extLst>
            </p:cNvPr>
            <p:cNvCxnSpPr>
              <a:cxnSpLocks/>
              <a:endCxn id="124" idx="0"/>
            </p:cNvCxnSpPr>
            <p:nvPr/>
          </p:nvCxnSpPr>
          <p:spPr bwMode="auto">
            <a:xfrm>
              <a:off x="8023976" y="2331846"/>
              <a:ext cx="3707" cy="563638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A1446C10-1A8D-4FDF-8F6A-29DEF8AF3F9E}"/>
                </a:ext>
              </a:extLst>
            </p:cNvPr>
            <p:cNvSpPr/>
            <p:nvPr/>
          </p:nvSpPr>
          <p:spPr bwMode="auto">
            <a:xfrm>
              <a:off x="7506427" y="2895484"/>
              <a:ext cx="1005957" cy="436121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A797882-ACA5-496A-BD97-F4DBE9BCF7B2}"/>
                </a:ext>
              </a:extLst>
            </p:cNvPr>
            <p:cNvSpPr txBox="1"/>
            <p:nvPr/>
          </p:nvSpPr>
          <p:spPr>
            <a:xfrm>
              <a:off x="7445521" y="2895484"/>
              <a:ext cx="1164324" cy="369332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33CC"/>
                  </a:solidFill>
                </a:rPr>
                <a:t>Input </a:t>
              </a:r>
              <a:r>
                <a:rPr lang="en-US" dirty="0" err="1">
                  <a:solidFill>
                    <a:srgbClr val="0033CC"/>
                  </a:solidFill>
                </a:rPr>
                <a:t>x,t</a:t>
              </a:r>
              <a:r>
                <a:rPr lang="en-US" dirty="0">
                  <a:solidFill>
                    <a:srgbClr val="0033CC"/>
                  </a:solidFill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854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4" grpId="1" animBg="1"/>
      <p:bldP spid="75" grpId="0" animBg="1"/>
      <p:bldP spid="75" grpId="1" animBg="1"/>
      <p:bldP spid="79" grpId="0" animBg="1"/>
      <p:bldP spid="79" grpId="1" animBg="1"/>
      <p:bldP spid="8" grpId="0"/>
      <p:bldP spid="80" grpId="0" animBg="1"/>
      <p:bldP spid="3" grpId="0" animBg="1"/>
      <p:bldP spid="4" grpId="0"/>
      <p:bldP spid="121" grpId="0" animBg="1"/>
      <p:bldP spid="12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Pointer Code Analysis (Calculations)</a:t>
            </a:r>
            <a:endParaRPr lang="en-IN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F59BAE2-FCE8-4CD7-B48B-A0924F0C995A}"/>
              </a:ext>
            </a:extLst>
          </p:cNvPr>
          <p:cNvSpPr txBox="1"/>
          <p:nvPr/>
        </p:nvSpPr>
        <p:spPr>
          <a:xfrm>
            <a:off x="4041976" y="1566304"/>
            <a:ext cx="1290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0.425e2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1A52387-AC6A-4E38-BE9F-BC5A9E714FC2}"/>
              </a:ext>
            </a:extLst>
          </p:cNvPr>
          <p:cNvSpPr txBox="1"/>
          <p:nvPr/>
        </p:nvSpPr>
        <p:spPr>
          <a:xfrm>
            <a:off x="4041977" y="2334137"/>
            <a:ext cx="1290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C9476626-2866-01F3-DC26-3515CCCB71DE}"/>
              </a:ext>
            </a:extLst>
          </p:cNvPr>
          <p:cNvSpPr/>
          <p:nvPr/>
        </p:nvSpPr>
        <p:spPr bwMode="auto">
          <a:xfrm rot="16200000">
            <a:off x="-144887" y="2973574"/>
            <a:ext cx="297267" cy="46431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8BD822-4E3B-C15C-0E00-99F827DF4D29}"/>
              </a:ext>
            </a:extLst>
          </p:cNvPr>
          <p:cNvSpPr txBox="1"/>
          <p:nvPr/>
        </p:nvSpPr>
        <p:spPr>
          <a:xfrm>
            <a:off x="3755409" y="6039212"/>
            <a:ext cx="297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Input (</a:t>
            </a:r>
            <a:r>
              <a:rPr lang="en-US" sz="18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x,t</a:t>
            </a:r>
            <a:r>
              <a:rPr lang="en-US" sz="1800" b="1" dirty="0">
                <a:solidFill>
                  <a:schemeClr val="tx2"/>
                </a:solidFill>
                <a:latin typeface="Consolas" panose="020B0609020204030204" pitchFamily="49" charset="0"/>
              </a:rPr>
              <a:t>)&gt;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39.5,0.78</a:t>
            </a:r>
            <a:endParaRPr lang="en-IN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88A9A82-A058-4A0C-B774-B2FABFA9F9B6}"/>
              </a:ext>
            </a:extLst>
          </p:cNvPr>
          <p:cNvGrpSpPr/>
          <p:nvPr/>
        </p:nvGrpSpPr>
        <p:grpSpPr>
          <a:xfrm>
            <a:off x="4041976" y="3101970"/>
            <a:ext cx="1326100" cy="1191061"/>
            <a:chOff x="4041976" y="3101970"/>
            <a:chExt cx="1326100" cy="119106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3CFED4E-41E5-3146-8969-D19FE0E81960}"/>
                </a:ext>
              </a:extLst>
            </p:cNvPr>
            <p:cNvSpPr txBox="1"/>
            <p:nvPr/>
          </p:nvSpPr>
          <p:spPr>
            <a:xfrm>
              <a:off x="4077687" y="3101970"/>
              <a:ext cx="129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0.395e2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A44D3C0-353E-42F8-984E-0B4EC2313BB2}"/>
                </a:ext>
              </a:extLst>
            </p:cNvPr>
            <p:cNvSpPr txBox="1"/>
            <p:nvPr/>
          </p:nvSpPr>
          <p:spPr>
            <a:xfrm>
              <a:off x="4041976" y="3831366"/>
              <a:ext cx="1290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0.78e0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88F1B0B-2F98-E195-21E2-17DE3635C3AC}"/>
              </a:ext>
            </a:extLst>
          </p:cNvPr>
          <p:cNvSpPr txBox="1"/>
          <p:nvPr/>
        </p:nvSpPr>
        <p:spPr>
          <a:xfrm>
            <a:off x="4050924" y="5373422"/>
            <a:ext cx="12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4271E4-A2CC-D0DD-98DB-14AA33378E09}"/>
              </a:ext>
            </a:extLst>
          </p:cNvPr>
          <p:cNvSpPr txBox="1"/>
          <p:nvPr/>
        </p:nvSpPr>
        <p:spPr>
          <a:xfrm>
            <a:off x="4062463" y="4583256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-0.385e1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CB1A38EE-5994-6AC0-24F3-4C3AE0DCB97E}"/>
              </a:ext>
            </a:extLst>
          </p:cNvPr>
          <p:cNvSpPr/>
          <p:nvPr/>
        </p:nvSpPr>
        <p:spPr bwMode="auto">
          <a:xfrm rot="16200000">
            <a:off x="-144887" y="3156712"/>
            <a:ext cx="297267" cy="464308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E251CA60-FCCB-8F35-D72F-577206E5D852}"/>
              </a:ext>
            </a:extLst>
          </p:cNvPr>
          <p:cNvSpPr/>
          <p:nvPr/>
        </p:nvSpPr>
        <p:spPr bwMode="auto">
          <a:xfrm rot="16200000">
            <a:off x="-163768" y="3356546"/>
            <a:ext cx="297267" cy="426544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A5F550-10BC-4BF1-01FD-667FF0359BD5}"/>
              </a:ext>
            </a:extLst>
          </p:cNvPr>
          <p:cNvSpPr/>
          <p:nvPr/>
        </p:nvSpPr>
        <p:spPr>
          <a:xfrm>
            <a:off x="3755409" y="6302256"/>
            <a:ext cx="25402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-3.85000,0.390000</a:t>
            </a:r>
            <a:endParaRPr lang="en-IN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F4C988E-696F-49A3-9C00-930A8F8FBFC3}"/>
              </a:ext>
            </a:extLst>
          </p:cNvPr>
          <p:cNvGrpSpPr/>
          <p:nvPr/>
        </p:nvGrpSpPr>
        <p:grpSpPr>
          <a:xfrm>
            <a:off x="7545926" y="5492105"/>
            <a:ext cx="1293547" cy="434303"/>
            <a:chOff x="219760" y="3017310"/>
            <a:chExt cx="1293547" cy="4343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A5970BC-AEE0-4F85-ACD1-B85221C78FCE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F59D2C6-9610-4029-A7F7-1D61FD58649B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&quot;No&quot; Symbol 11">
              <a:extLst>
                <a:ext uri="{FF2B5EF4-FFF2-40B4-BE49-F238E27FC236}">
                  <a16:creationId xmlns:a16="http://schemas.microsoft.com/office/drawing/2014/main" id="{1F64BE73-4C96-4F37-8FBF-E3BDB4675915}"/>
                </a:ext>
              </a:extLst>
            </p:cNvPr>
            <p:cNvSpPr/>
            <p:nvPr/>
          </p:nvSpPr>
          <p:spPr bwMode="auto">
            <a:xfrm>
              <a:off x="1288276" y="3122276"/>
              <a:ext cx="179795" cy="17235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8FB2802-2477-46B7-AA57-82454B1875D1}"/>
              </a:ext>
            </a:extLst>
          </p:cNvPr>
          <p:cNvSpPr txBox="1"/>
          <p:nvPr/>
        </p:nvSpPr>
        <p:spPr>
          <a:xfrm>
            <a:off x="7365661" y="4893078"/>
            <a:ext cx="1473812" cy="461620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cMean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61713F-3914-43E8-ABC3-FC8E00C07494}"/>
              </a:ext>
            </a:extLst>
          </p:cNvPr>
          <p:cNvSpPr txBox="1"/>
          <p:nvPr/>
        </p:nvSpPr>
        <p:spPr>
          <a:xfrm>
            <a:off x="5816859" y="4896971"/>
            <a:ext cx="1473812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cDydt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  <a:endParaRPr lang="en-US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17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/>
      <p:bldP spid="10" grpId="0"/>
      <p:bldP spid="11" grpId="0" animBg="1"/>
      <p:bldP spid="11" grpId="1" animBg="1"/>
      <p:bldP spid="12" grpId="1" animBg="1"/>
      <p:bldP spid="13" grpId="0" animBg="1"/>
      <p:bldP spid="20" grpId="0" animBg="1"/>
      <p:bldP spid="20" grpId="1" animBg="1"/>
      <p:bldP spid="21" grpId="0" animBg="1"/>
      <p:bldP spid="2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71BDBB-ED26-0E45-0633-9D9D55567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More Elegant Input Function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03E944-B14C-C814-90C2-4D52121357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8" y="936834"/>
            <a:ext cx="4740252" cy="5726958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A1CE3C3F-2A82-1B73-3546-75600C990938}"/>
              </a:ext>
            </a:extLst>
          </p:cNvPr>
          <p:cNvSpPr/>
          <p:nvPr/>
        </p:nvSpPr>
        <p:spPr bwMode="auto">
          <a:xfrm>
            <a:off x="5174857" y="2306230"/>
            <a:ext cx="1861168" cy="1232012"/>
          </a:xfrm>
          <a:prstGeom prst="wedgeRectCallout">
            <a:avLst>
              <a:gd name="adj1" fmla="val -99311"/>
              <a:gd name="adj2" fmla="val -100357"/>
            </a:avLst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Using an array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of  type char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(called string)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212356A5-D0E7-A2D1-9BC7-B02870CD32B0}"/>
              </a:ext>
            </a:extLst>
          </p:cNvPr>
          <p:cNvSpPr/>
          <p:nvPr/>
        </p:nvSpPr>
        <p:spPr bwMode="auto">
          <a:xfrm>
            <a:off x="5174857" y="2306230"/>
            <a:ext cx="1861168" cy="1232012"/>
          </a:xfrm>
          <a:prstGeom prst="wedgeRectCallout">
            <a:avLst>
              <a:gd name="adj1" fmla="val -194746"/>
              <a:gd name="adj2" fmla="val -20882"/>
            </a:avLst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Using an array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of  type char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(called string)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B102F8F6-44A3-152E-78A9-59DFD2C345A0}"/>
              </a:ext>
            </a:extLst>
          </p:cNvPr>
          <p:cNvSpPr/>
          <p:nvPr/>
        </p:nvSpPr>
        <p:spPr bwMode="auto">
          <a:xfrm>
            <a:off x="5178904" y="2306230"/>
            <a:ext cx="1861168" cy="1232012"/>
          </a:xfrm>
          <a:prstGeom prst="wedgeRectCallout">
            <a:avLst>
              <a:gd name="adj1" fmla="val -181050"/>
              <a:gd name="adj2" fmla="val 93404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Using an array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of  type char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(called string)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8419219-5822-F0EF-96A8-8CA6040AB29E}"/>
              </a:ext>
            </a:extLst>
          </p:cNvPr>
          <p:cNvSpPr/>
          <p:nvPr/>
        </p:nvSpPr>
        <p:spPr bwMode="auto">
          <a:xfrm>
            <a:off x="6105441" y="1292551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3ECA8A-8097-D27A-E01C-5F14B22F58EA}"/>
              </a:ext>
            </a:extLst>
          </p:cNvPr>
          <p:cNvSpPr/>
          <p:nvPr/>
        </p:nvSpPr>
        <p:spPr>
          <a:xfrm>
            <a:off x="6589949" y="936834"/>
            <a:ext cx="162489" cy="3914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0E91F9A-0B60-A130-FD4D-82AF857F7571}"/>
              </a:ext>
            </a:extLst>
          </p:cNvPr>
          <p:cNvSpPr/>
          <p:nvPr/>
        </p:nvSpPr>
        <p:spPr bwMode="auto">
          <a:xfrm>
            <a:off x="6460854" y="1304832"/>
            <a:ext cx="427760" cy="369689"/>
          </a:xfrm>
          <a:prstGeom prst="ellips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3FC84BE-0511-ECC8-E08A-DFF478BC2B1E}"/>
              </a:ext>
            </a:extLst>
          </p:cNvPr>
          <p:cNvCxnSpPr>
            <a:endCxn id="28" idx="1"/>
          </p:cNvCxnSpPr>
          <p:nvPr/>
        </p:nvCxnSpPr>
        <p:spPr bwMode="auto">
          <a:xfrm>
            <a:off x="6881533" y="1468286"/>
            <a:ext cx="1063481" cy="424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AC9E08A-934F-3CE8-A4BB-37BB00D2A19C}"/>
              </a:ext>
            </a:extLst>
          </p:cNvPr>
          <p:cNvSpPr/>
          <p:nvPr/>
        </p:nvSpPr>
        <p:spPr bwMode="auto">
          <a:xfrm>
            <a:off x="7945014" y="1287689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191E69-CDEE-C21D-75C3-370225476802}"/>
              </a:ext>
            </a:extLst>
          </p:cNvPr>
          <p:cNvSpPr/>
          <p:nvPr/>
        </p:nvSpPr>
        <p:spPr bwMode="auto">
          <a:xfrm>
            <a:off x="7945014" y="1657378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626CE68-14F3-C751-5690-FE07DC9C8838}"/>
              </a:ext>
            </a:extLst>
          </p:cNvPr>
          <p:cNvSpPr/>
          <p:nvPr/>
        </p:nvSpPr>
        <p:spPr bwMode="auto">
          <a:xfrm>
            <a:off x="7945014" y="2027067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26E315-5CBD-3526-21FC-2A0086D13C93}"/>
              </a:ext>
            </a:extLst>
          </p:cNvPr>
          <p:cNvSpPr/>
          <p:nvPr/>
        </p:nvSpPr>
        <p:spPr bwMode="auto">
          <a:xfrm>
            <a:off x="7945014" y="2396756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F2E731F-0476-EF60-1E9D-9519774733C1}"/>
              </a:ext>
            </a:extLst>
          </p:cNvPr>
          <p:cNvSpPr/>
          <p:nvPr/>
        </p:nvSpPr>
        <p:spPr bwMode="auto">
          <a:xfrm>
            <a:off x="7945014" y="2766445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C175E84-B524-B0CB-1C5B-73F64A0D11AE}"/>
              </a:ext>
            </a:extLst>
          </p:cNvPr>
          <p:cNvSpPr/>
          <p:nvPr/>
        </p:nvSpPr>
        <p:spPr bwMode="auto">
          <a:xfrm>
            <a:off x="7945014" y="3136134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12C54E0-BB6A-75CE-CB03-B49587518329}"/>
              </a:ext>
            </a:extLst>
          </p:cNvPr>
          <p:cNvSpPr/>
          <p:nvPr/>
        </p:nvSpPr>
        <p:spPr bwMode="auto">
          <a:xfrm>
            <a:off x="7945014" y="3505823"/>
            <a:ext cx="1147076" cy="36968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E9C218B-8520-F38E-5178-8FD29BA1FEA9}"/>
              </a:ext>
            </a:extLst>
          </p:cNvPr>
          <p:cNvSpPr txBox="1"/>
          <p:nvPr/>
        </p:nvSpPr>
        <p:spPr>
          <a:xfrm>
            <a:off x="6061162" y="841065"/>
            <a:ext cx="1220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prompt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CB38F6D-847B-2C8E-1BB3-B79225BF6641}"/>
              </a:ext>
            </a:extLst>
          </p:cNvPr>
          <p:cNvSpPr txBox="1"/>
          <p:nvPr/>
        </p:nvSpPr>
        <p:spPr>
          <a:xfrm>
            <a:off x="7985592" y="1242772"/>
            <a:ext cx="10634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0033CC"/>
                </a:solidFill>
              </a:rPr>
              <a:t>y</a:t>
            </a:r>
          </a:p>
          <a:p>
            <a:pPr algn="ctr"/>
            <a:r>
              <a:rPr lang="en-US" sz="2400" b="1" dirty="0">
                <a:solidFill>
                  <a:srgbClr val="0033CC"/>
                </a:solidFill>
              </a:rPr>
              <a:t>1</a:t>
            </a:r>
          </a:p>
          <a:p>
            <a:pPr algn="ctr"/>
            <a:r>
              <a:rPr lang="en-US" sz="2400" b="1" dirty="0">
                <a:solidFill>
                  <a:srgbClr val="0033CC"/>
                </a:solidFill>
              </a:rPr>
              <a:t>,</a:t>
            </a:r>
          </a:p>
          <a:p>
            <a:pPr algn="ctr"/>
            <a:r>
              <a:rPr lang="en-US" sz="2400" b="1" dirty="0">
                <a:solidFill>
                  <a:srgbClr val="0033CC"/>
                </a:solidFill>
              </a:rPr>
              <a:t>t</a:t>
            </a:r>
          </a:p>
          <a:p>
            <a:pPr algn="ctr"/>
            <a:r>
              <a:rPr lang="en-US" sz="2400" b="1" dirty="0">
                <a:solidFill>
                  <a:srgbClr val="0033CC"/>
                </a:solidFill>
              </a:rPr>
              <a:t>1</a:t>
            </a:r>
          </a:p>
          <a:p>
            <a:pPr algn="ctr"/>
            <a:r>
              <a:rPr lang="en-US" sz="2400" b="1" dirty="0">
                <a:solidFill>
                  <a:srgbClr val="0033CC"/>
                </a:solidFill>
              </a:rPr>
              <a:t>&gt;</a:t>
            </a:r>
          </a:p>
          <a:p>
            <a:pPr algn="ctr"/>
            <a:r>
              <a:rPr lang="en-US" sz="2400" b="1" dirty="0">
                <a:solidFill>
                  <a:srgbClr val="0033CC"/>
                </a:solidFill>
              </a:rPr>
              <a:t>/0</a:t>
            </a:r>
            <a:endParaRPr lang="en-CA" sz="2400" b="1" dirty="0">
              <a:solidFill>
                <a:srgbClr val="0033CC"/>
              </a:solidFill>
            </a:endParaRPr>
          </a:p>
        </p:txBody>
      </p:sp>
      <p:sp>
        <p:nvSpPr>
          <p:cNvPr id="4" name="Rectangle: Rounded Corners 3">
            <a:hlinkClick r:id="rId3"/>
            <a:extLst>
              <a:ext uri="{FF2B5EF4-FFF2-40B4-BE49-F238E27FC236}">
                <a16:creationId xmlns:a16="http://schemas.microsoft.com/office/drawing/2014/main" id="{EFB92DE0-B588-C06C-B692-B327949D01DB}"/>
              </a:ext>
            </a:extLst>
          </p:cNvPr>
          <p:cNvSpPr/>
          <p:nvPr/>
        </p:nvSpPr>
        <p:spPr bwMode="auto">
          <a:xfrm>
            <a:off x="7323333" y="5850558"/>
            <a:ext cx="1671469" cy="565895"/>
          </a:xfrm>
          <a:prstGeom prst="roundRect">
            <a:avLst>
              <a:gd name="adj" fmla="val 48873"/>
            </a:avLst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</a:rPr>
              <a:t>Get the Code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</a:rPr>
              <a:t>g6ptr_prompt.c</a:t>
            </a:r>
          </a:p>
        </p:txBody>
      </p:sp>
    </p:spTree>
    <p:extLst>
      <p:ext uri="{BB962C8B-B14F-4D97-AF65-F5344CB8AC3E}">
        <p14:creationId xmlns:p14="http://schemas.microsoft.com/office/powerpoint/2010/main" val="359443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4" grpId="0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10826</TotalTime>
  <Words>397</Words>
  <Application>Microsoft Office PowerPoint</Application>
  <PresentationFormat>On-screen Show (4:3)</PresentationFormat>
  <Paragraphs>117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Google Sans</vt:lpstr>
      <vt:lpstr>Aharoni</vt:lpstr>
      <vt:lpstr>Arial</vt:lpstr>
      <vt:lpstr>Calibri</vt:lpstr>
      <vt:lpstr>Consolas</vt:lpstr>
      <vt:lpstr>Times New Roman</vt:lpstr>
      <vt:lpstr>Wingdings</vt:lpstr>
      <vt:lpstr>ecp1026</vt:lpstr>
      <vt:lpstr>Falling Objects</vt:lpstr>
      <vt:lpstr>Falling Objects</vt:lpstr>
      <vt:lpstr>Create One’s Own Input Functions</vt:lpstr>
      <vt:lpstr>Create One’s Own Input Functions</vt:lpstr>
      <vt:lpstr>Run the Code</vt:lpstr>
      <vt:lpstr>Pointer Code Analysis (Head)</vt:lpstr>
      <vt:lpstr>Pointer Code Analysis (Input)</vt:lpstr>
      <vt:lpstr>Pointer Code Analysis (Input 2)</vt:lpstr>
      <vt:lpstr>Pointer Code Analysis (Calculations)</vt:lpstr>
      <vt:lpstr>More Elegant Input Function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490</cp:revision>
  <dcterms:created xsi:type="dcterms:W3CDTF">2021-11-11T14:49:04Z</dcterms:created>
  <dcterms:modified xsi:type="dcterms:W3CDTF">2025-05-12T11:08:27Z</dcterms:modified>
  <cp:category>course</cp:category>
</cp:coreProperties>
</file>