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handoutMasterIdLst>
    <p:handoutMasterId r:id="rId12"/>
  </p:handoutMasterIdLst>
  <p:sldIdLst>
    <p:sldId id="256" r:id="rId2"/>
    <p:sldId id="434" r:id="rId3"/>
    <p:sldId id="314" r:id="rId4"/>
    <p:sldId id="315" r:id="rId5"/>
    <p:sldId id="318" r:id="rId6"/>
    <p:sldId id="316" r:id="rId7"/>
    <p:sldId id="379" r:id="rId8"/>
    <p:sldId id="380" r:id="rId9"/>
    <p:sldId id="40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256"/>
            <p14:sldId id="434"/>
            <p14:sldId id="314"/>
            <p14:sldId id="315"/>
            <p14:sldId id="318"/>
            <p14:sldId id="316"/>
            <p14:sldId id="379"/>
            <p14:sldId id="380"/>
            <p14:sldId id="4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4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717171"/>
    <a:srgbClr val="E2E2E2"/>
    <a:srgbClr val="A8A8A8"/>
    <a:srgbClr val="F3F3F3"/>
    <a:srgbClr val="F4F4F4"/>
    <a:srgbClr val="FBFBFB"/>
    <a:srgbClr val="E6E6E6"/>
    <a:srgbClr val="E0E0E0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07" autoAdjust="0"/>
    <p:restoredTop sz="94660" autoAdjust="0"/>
  </p:normalViewPr>
  <p:slideViewPr>
    <p:cSldViewPr snapToGrid="0">
      <p:cViewPr varScale="1">
        <p:scale>
          <a:sx n="157" d="100"/>
          <a:sy n="157" d="100"/>
        </p:scale>
        <p:origin x="1796" y="100"/>
      </p:cViewPr>
      <p:guideLst>
        <p:guide orient="horz" pos="2047"/>
        <p:guide pos="2880"/>
      </p:guideLst>
    </p:cSldViewPr>
  </p:slideViewPr>
  <p:outlineViewPr>
    <p:cViewPr>
      <p:scale>
        <a:sx n="33" d="100"/>
        <a:sy n="33" d="100"/>
      </p:scale>
      <p:origin x="0" y="-185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0CDC1B0-0F01-407D-971F-0980412FEC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E32AFC-44A0-4CB9-B2AB-66D48A82F5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89D8F-5E32-4D5F-B1AB-DB232A60B2D0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42FE7-81DF-4302-86D5-F052F1AF45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260E65-DF09-407D-A184-D378AD2F58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15B30-F384-4762-A194-094DDC77C6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38146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2025-03-24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947633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3635" y="3843403"/>
            <a:ext cx="8712984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46666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dirty="0">
                <a:solidFill>
                  <a:srgbClr val="FF0000"/>
                </a:solidFill>
              </a:rPr>
              <a:t>Data Processing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1flo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0B978DA-4905-41BF-AAB5-A5B0120C3E9D}"/>
              </a:ext>
            </a:extLst>
          </p:cNvPr>
          <p:cNvCxnSpPr/>
          <p:nvPr userDrawn="1"/>
        </p:nvCxnSpPr>
        <p:spPr bwMode="auto">
          <a:xfrm>
            <a:off x="-28197" y="5600072"/>
            <a:ext cx="917219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E20E6A-F8B7-4366-9C92-B6F291600C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6448"/>
            <a:ext cx="3898634" cy="567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96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1floa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0B978DA-4905-41BF-AAB5-A5B0120C3E9D}"/>
              </a:ext>
            </a:extLst>
          </p:cNvPr>
          <p:cNvCxnSpPr/>
          <p:nvPr userDrawn="1"/>
        </p:nvCxnSpPr>
        <p:spPr bwMode="auto">
          <a:xfrm>
            <a:off x="-28197" y="5600072"/>
            <a:ext cx="917219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E20E6A-F8B7-4366-9C92-B6F291600C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6448"/>
            <a:ext cx="3898634" cy="567890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D9BBB03-D941-B4FE-23DA-8B7F67B4E22F}"/>
              </a:ext>
            </a:extLst>
          </p:cNvPr>
          <p:cNvGrpSpPr/>
          <p:nvPr userDrawn="1"/>
        </p:nvGrpSpPr>
        <p:grpSpPr>
          <a:xfrm>
            <a:off x="3908324" y="920211"/>
            <a:ext cx="4429306" cy="2031333"/>
            <a:chOff x="5891877" y="3335462"/>
            <a:chExt cx="1257904" cy="285673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F909780-20F4-4EA9-6E91-BF13E6EDA22A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CD6386C-8347-E2E5-38D0-1B01A136305C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6F36B31-3EF6-4804-7A90-CA87BC95A411}"/>
              </a:ext>
            </a:extLst>
          </p:cNvPr>
          <p:cNvGrpSpPr/>
          <p:nvPr userDrawn="1"/>
        </p:nvGrpSpPr>
        <p:grpSpPr>
          <a:xfrm>
            <a:off x="3988346" y="2016377"/>
            <a:ext cx="1167307" cy="741191"/>
            <a:chOff x="6877748" y="1850550"/>
            <a:chExt cx="1167307" cy="74119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63A27B7-F1E4-768D-A81E-C831AE68B1A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8BCC47F-20BC-929F-CA59-62BE55F449A8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t1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47347F6-2EB0-7ACE-2A8D-1CB88C8775D1}"/>
              </a:ext>
            </a:extLst>
          </p:cNvPr>
          <p:cNvGrpSpPr/>
          <p:nvPr userDrawn="1"/>
        </p:nvGrpSpPr>
        <p:grpSpPr>
          <a:xfrm>
            <a:off x="3988346" y="1208877"/>
            <a:ext cx="1167307" cy="814494"/>
            <a:chOff x="6877748" y="1777247"/>
            <a:chExt cx="1167307" cy="81449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A862365-EB6D-7413-E43D-87560D73DED6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96556C0-D290-42D9-48BA-D1247B62FF25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y1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4C36B6C-6B02-5170-C9C8-7BA09F719BE3}"/>
              </a:ext>
            </a:extLst>
          </p:cNvPr>
          <p:cNvGrpSpPr/>
          <p:nvPr userDrawn="1"/>
        </p:nvGrpSpPr>
        <p:grpSpPr>
          <a:xfrm>
            <a:off x="5390804" y="2014452"/>
            <a:ext cx="1167307" cy="741191"/>
            <a:chOff x="6877748" y="1850550"/>
            <a:chExt cx="1167307" cy="74119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4D25F84-A10B-C8FE-51DF-2F6C69E9DA5E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D9A8D35-1A60-1DFC-D135-4E0EBB8754AB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t2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4047C65-104A-5C58-CE8A-7B2964559A91}"/>
              </a:ext>
            </a:extLst>
          </p:cNvPr>
          <p:cNvGrpSpPr/>
          <p:nvPr userDrawn="1"/>
        </p:nvGrpSpPr>
        <p:grpSpPr>
          <a:xfrm>
            <a:off x="5390804" y="1206952"/>
            <a:ext cx="1167307" cy="814494"/>
            <a:chOff x="6877748" y="1777247"/>
            <a:chExt cx="1167307" cy="81449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94BE4E3-4A43-6E5F-5509-029477DD8D4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E0EF634-CD44-265B-DA9D-A49D84FC785A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y2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686C9FA-1F53-52D0-A7D0-6EFFC2756B16}"/>
              </a:ext>
            </a:extLst>
          </p:cNvPr>
          <p:cNvGrpSpPr/>
          <p:nvPr userDrawn="1"/>
        </p:nvGrpSpPr>
        <p:grpSpPr>
          <a:xfrm>
            <a:off x="6793259" y="2016384"/>
            <a:ext cx="1167307" cy="741191"/>
            <a:chOff x="6877748" y="1850550"/>
            <a:chExt cx="1167307" cy="74119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20A80D9-647A-111E-699F-E959DE4DFECB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F485940-8B23-2477-02DC-3B5C61E86F62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t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956C92F-297B-1B44-897C-0DCC37705422}"/>
              </a:ext>
            </a:extLst>
          </p:cNvPr>
          <p:cNvGrpSpPr/>
          <p:nvPr userDrawn="1"/>
        </p:nvGrpSpPr>
        <p:grpSpPr>
          <a:xfrm>
            <a:off x="6793259" y="1208884"/>
            <a:ext cx="1167307" cy="814494"/>
            <a:chOff x="6877748" y="1777247"/>
            <a:chExt cx="1167307" cy="81449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0E3E623-C72B-2F0A-DBF8-24C26CFBB66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29BE4F-8920-3CAD-A2B5-0A372B9E600C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dydt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EC0F5D93-8412-9CD3-87EF-3EC0F842CEA6}"/>
              </a:ext>
            </a:extLst>
          </p:cNvPr>
          <p:cNvSpPr txBox="1"/>
          <p:nvPr userDrawn="1"/>
        </p:nvSpPr>
        <p:spPr>
          <a:xfrm>
            <a:off x="3991625" y="1564070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0.425e2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3A73B15-7F61-771D-362F-8FAD0B2510BD}"/>
              </a:ext>
            </a:extLst>
          </p:cNvPr>
          <p:cNvSpPr txBox="1"/>
          <p:nvPr userDrawn="1"/>
        </p:nvSpPr>
        <p:spPr>
          <a:xfrm>
            <a:off x="5394449" y="1573425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0.395e2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0E72AFF-70ED-A3EC-6C64-E365D850E552}"/>
              </a:ext>
            </a:extLst>
          </p:cNvPr>
          <p:cNvSpPr txBox="1"/>
          <p:nvPr userDrawn="1"/>
        </p:nvSpPr>
        <p:spPr>
          <a:xfrm>
            <a:off x="3898634" y="2310481"/>
            <a:ext cx="1301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0.000e-9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513ADB6-C7DA-7D77-1E36-3A3E4DB1812B}"/>
              </a:ext>
            </a:extLst>
          </p:cNvPr>
          <p:cNvSpPr txBox="1"/>
          <p:nvPr userDrawn="1"/>
        </p:nvSpPr>
        <p:spPr>
          <a:xfrm>
            <a:off x="5387157" y="2310481"/>
            <a:ext cx="116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0.780e0</a:t>
            </a:r>
            <a:endParaRPr lang="en-IN" sz="2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460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DA32A3-15A1-483D-BA4A-80D88A2DD368}"/>
              </a:ext>
            </a:extLst>
          </p:cNvPr>
          <p:cNvCxnSpPr/>
          <p:nvPr userDrawn="1"/>
        </p:nvCxnSpPr>
        <p:spPr bwMode="auto">
          <a:xfrm>
            <a:off x="3794166" y="6056416"/>
            <a:ext cx="530233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DA9202C9-21AA-4F53-B672-6804343F1CC1}"/>
              </a:ext>
            </a:extLst>
          </p:cNvPr>
          <p:cNvGrpSpPr/>
          <p:nvPr userDrawn="1"/>
        </p:nvGrpSpPr>
        <p:grpSpPr>
          <a:xfrm>
            <a:off x="3856688" y="845540"/>
            <a:ext cx="1680506" cy="5115274"/>
            <a:chOff x="5891877" y="3335462"/>
            <a:chExt cx="1257904" cy="285673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C01D030-E6E9-4D08-A9A7-B51F72434C85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F91C4B9-7896-4CA3-909F-4640D39F7A27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C69BBD69-755B-4FA8-A5AC-CFD0A71466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931136"/>
            <a:ext cx="3791041" cy="5155938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E58E31-9AB6-AAB3-138B-A628B1DBE68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79733158"/>
              </p:ext>
            </p:extLst>
          </p:nvPr>
        </p:nvGraphicFramePr>
        <p:xfrm>
          <a:off x="7190631" y="931136"/>
          <a:ext cx="1953369" cy="1981200"/>
        </p:xfrm>
        <a:graphic>
          <a:graphicData uri="http://schemas.openxmlformats.org/drawingml/2006/table">
            <a:tbl>
              <a:tblPr/>
              <a:tblGrid>
                <a:gridCol w="499496">
                  <a:extLst>
                    <a:ext uri="{9D8B030D-6E8A-4147-A177-3AD203B41FA5}">
                      <a16:colId xmlns:a16="http://schemas.microsoft.com/office/drawing/2014/main" val="3678028472"/>
                    </a:ext>
                  </a:extLst>
                </a:gridCol>
                <a:gridCol w="772996">
                  <a:extLst>
                    <a:ext uri="{9D8B030D-6E8A-4147-A177-3AD203B41FA5}">
                      <a16:colId xmlns:a16="http://schemas.microsoft.com/office/drawing/2014/main" val="2611351562"/>
                    </a:ext>
                  </a:extLst>
                </a:gridCol>
                <a:gridCol w="680877">
                  <a:extLst>
                    <a:ext uri="{9D8B030D-6E8A-4147-A177-3AD203B41FA5}">
                      <a16:colId xmlns:a16="http://schemas.microsoft.com/office/drawing/2014/main" val="919199657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h[m]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t[s]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232742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42.5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31074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0.78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571165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33.5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1.36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46516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e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1678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851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ts2c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hyperlink" Target="https://www.sdba.info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26782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©2024, J. D. White. “From Problem Definition to Solution with UML and ANSI-C”,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7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8"/>
              </a:rPr>
              <a:t>https://www.bits2c.com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endParaRPr lang="en-US" altLang="zh-TW" sz="900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CA" altLang="en-US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</a:t>
            </a:r>
            <a:r>
              <a:rPr lang="en-US" altLang="en-US" sz="2000" dirty="0">
                <a:solidFill>
                  <a:schemeClr val="tx2"/>
                </a:solidFill>
                <a:ea typeface="新細明體" panose="02020500000000000000" pitchFamily="18" charset="-120"/>
              </a:rPr>
              <a:t>: Falling Objects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77" r:id="rId2"/>
    <p:sldLayoutId id="2147483789" r:id="rId3"/>
    <p:sldLayoutId id="2147483781" r:id="rId4"/>
    <p:sldLayoutId id="2147483676" r:id="rId5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Falling Objects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6FB98-6707-47F9-9C38-17F849B5A2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From Problem Definition to Solution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B55B2-584C-2C91-5A42-1AB36F1144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Falling Object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161974-F7FB-6758-4411-EAE98343D5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Implementing in ANSI-C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518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0A875-3BE9-1DBC-DFD2-5A5B2BC8B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Pseudo-Code to ANSI-C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2A103C4-42CB-479B-B7BE-6650970F926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4791"/>
            <a:ext cx="4572000" cy="5693267"/>
          </a:xfrm>
        </p:spPr>
        <p:txBody>
          <a:bodyPr/>
          <a:lstStyle/>
          <a:p>
            <a:r>
              <a:rPr lang="en-US" dirty="0"/>
              <a:t>Observe how to convert Pseudo-Code to C-code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E9B188-C90E-4666-858E-DA48262A4ABA}"/>
              </a:ext>
            </a:extLst>
          </p:cNvPr>
          <p:cNvSpPr txBox="1"/>
          <p:nvPr/>
        </p:nvSpPr>
        <p:spPr>
          <a:xfrm>
            <a:off x="4746129" y="5969816"/>
            <a:ext cx="3734115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US" sz="3200" dirty="0">
                <a:solidFill>
                  <a:schemeClr val="bg1"/>
                </a:solidFill>
              </a:rPr>
              <a:t>Write ANSI-C</a:t>
            </a:r>
            <a:endParaRPr lang="en-IN" sz="3200" dirty="0">
              <a:solidFill>
                <a:schemeClr val="bg1"/>
              </a:solidFill>
            </a:endParaRP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7E33E517-70D3-4923-AB85-AB5B6AEA9B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34791"/>
            <a:ext cx="4572000" cy="569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941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F29396D-F869-BC20-8728-3561536D7E4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/>
          <a:stretch>
            <a:fillRect/>
          </a:stretch>
        </p:blipFill>
        <p:spPr>
          <a:xfrm>
            <a:off x="4903377" y="935038"/>
            <a:ext cx="3909245" cy="56943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00A875-3BE9-1DBC-DFD2-5A5B2BC8B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Pseudo-Code to ANSI-C</a:t>
            </a:r>
            <a:endParaRPr lang="en-US" dirty="0"/>
          </a:p>
        </p:txBody>
      </p:sp>
      <p:pic>
        <p:nvPicPr>
          <p:cNvPr id="7" name="Content Placeholder 14">
            <a:extLst>
              <a:ext uri="{FF2B5EF4-FFF2-40B4-BE49-F238E27FC236}">
                <a16:creationId xmlns:a16="http://schemas.microsoft.com/office/drawing/2014/main" id="{7C1C4940-9061-4870-883F-F15355B62B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934791"/>
            <a:ext cx="4572000" cy="5693267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BF7518A-BE15-45D0-B813-ACF5C83508A8}"/>
              </a:ext>
            </a:extLst>
          </p:cNvPr>
          <p:cNvCxnSpPr>
            <a:cxnSpLocks/>
          </p:cNvCxnSpPr>
          <p:nvPr/>
        </p:nvCxnSpPr>
        <p:spPr bwMode="auto">
          <a:xfrm>
            <a:off x="4220901" y="3913438"/>
            <a:ext cx="905092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02633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A0222-456D-4E2D-8F89-227B13AF1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 the Code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326FD9-1F2C-4700-BAEE-19238D4C40E5}"/>
              </a:ext>
            </a:extLst>
          </p:cNvPr>
          <p:cNvSpPr txBox="1"/>
          <p:nvPr/>
        </p:nvSpPr>
        <p:spPr>
          <a:xfrm>
            <a:off x="3943218" y="3295517"/>
            <a:ext cx="5176506" cy="120032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gcc</a:t>
            </a:r>
            <a:r>
              <a:rPr lang="en-US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 –c –Wall -g </a:t>
            </a:r>
            <a:r>
              <a:rPr lang="en-US" sz="2400" dirty="0" err="1">
                <a:solidFill>
                  <a:schemeClr val="tx2"/>
                </a:solidFill>
                <a:latin typeface="Consolas" panose="020B0609020204030204" pitchFamily="49" charset="0"/>
              </a:rPr>
              <a:t>xxx</a:t>
            </a:r>
            <a:r>
              <a:rPr lang="en-US" sz="24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.c</a:t>
            </a:r>
            <a:endParaRPr lang="en-US" sz="2400" b="1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r>
              <a:rPr lang="en-US" sz="24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gcc</a:t>
            </a:r>
            <a:r>
              <a:rPr lang="en-US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 –o </a:t>
            </a:r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y</a:t>
            </a:r>
            <a:r>
              <a:rPr lang="en-US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.exe </a:t>
            </a:r>
            <a:r>
              <a:rPr lang="en-US" sz="2400" dirty="0" err="1">
                <a:solidFill>
                  <a:schemeClr val="tx2"/>
                </a:solidFill>
                <a:latin typeface="Consolas" panose="020B0609020204030204" pitchFamily="49" charset="0"/>
              </a:rPr>
              <a:t>xxx</a:t>
            </a:r>
            <a:r>
              <a:rPr lang="en-US" sz="24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.o</a:t>
            </a:r>
            <a:r>
              <a:rPr lang="en-US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Consolas" panose="020B0609020204030204" pitchFamily="49" charset="0"/>
              </a:rPr>
              <a:t>jinlib</a:t>
            </a:r>
            <a:r>
              <a:rPr lang="en-US" sz="24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.o</a:t>
            </a:r>
            <a:endParaRPr lang="en-US" sz="2400" b="1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y</a:t>
            </a:r>
            <a:endParaRPr lang="en-IN" sz="24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F1B4BA-9847-4503-A944-3AEEBF30C766}"/>
              </a:ext>
            </a:extLst>
          </p:cNvPr>
          <p:cNvSpPr txBox="1"/>
          <p:nvPr/>
        </p:nvSpPr>
        <p:spPr>
          <a:xfrm>
            <a:off x="2469372" y="6025998"/>
            <a:ext cx="4205255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Run Code (</a:t>
            </a:r>
            <a:r>
              <a:rPr lang="en-US" sz="3200" dirty="0" err="1">
                <a:solidFill>
                  <a:schemeClr val="bg1"/>
                </a:solidFill>
              </a:rPr>
              <a:t>gdb</a:t>
            </a:r>
            <a:r>
              <a:rPr lang="en-US" sz="3200" dirty="0">
                <a:solidFill>
                  <a:schemeClr val="bg1"/>
                </a:solidFill>
              </a:rPr>
              <a:t>?)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975EFC-9F80-DE2D-7A2C-865DA1F52588}"/>
              </a:ext>
            </a:extLst>
          </p:cNvPr>
          <p:cNvSpPr txBox="1"/>
          <p:nvPr/>
        </p:nvSpPr>
        <p:spPr>
          <a:xfrm>
            <a:off x="7273092" y="4412022"/>
            <a:ext cx="1846632" cy="120032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gdb</a:t>
            </a:r>
            <a:r>
              <a:rPr lang="en-US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 </a:t>
            </a:r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y.</a:t>
            </a:r>
            <a:r>
              <a:rPr lang="en-US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exe</a:t>
            </a:r>
          </a:p>
          <a:p>
            <a:r>
              <a:rPr lang="en-US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b main</a:t>
            </a:r>
          </a:p>
          <a:p>
            <a:r>
              <a:rPr lang="en-US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r</a:t>
            </a:r>
            <a:endParaRPr lang="en-IN" sz="24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33BD5DF-28AB-C30B-D4D1-1989A63C86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217873"/>
              </p:ext>
            </p:extLst>
          </p:nvPr>
        </p:nvGraphicFramePr>
        <p:xfrm>
          <a:off x="7166355" y="1360012"/>
          <a:ext cx="1953369" cy="1981200"/>
        </p:xfrm>
        <a:graphic>
          <a:graphicData uri="http://schemas.openxmlformats.org/drawingml/2006/table">
            <a:tbl>
              <a:tblPr/>
              <a:tblGrid>
                <a:gridCol w="499496">
                  <a:extLst>
                    <a:ext uri="{9D8B030D-6E8A-4147-A177-3AD203B41FA5}">
                      <a16:colId xmlns:a16="http://schemas.microsoft.com/office/drawing/2014/main" val="3678028472"/>
                    </a:ext>
                  </a:extLst>
                </a:gridCol>
                <a:gridCol w="772996">
                  <a:extLst>
                    <a:ext uri="{9D8B030D-6E8A-4147-A177-3AD203B41FA5}">
                      <a16:colId xmlns:a16="http://schemas.microsoft.com/office/drawing/2014/main" val="2611351562"/>
                    </a:ext>
                  </a:extLst>
                </a:gridCol>
                <a:gridCol w="680877">
                  <a:extLst>
                    <a:ext uri="{9D8B030D-6E8A-4147-A177-3AD203B41FA5}">
                      <a16:colId xmlns:a16="http://schemas.microsoft.com/office/drawing/2014/main" val="919199657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h[m]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t[s]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232742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42.5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31074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0.78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571165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33.5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1.36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46516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e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1678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7173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Code Analysis – Part 1 (main)</a:t>
            </a:r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0BA24A4-8639-4B25-9192-7BD51A8FB599}"/>
              </a:ext>
            </a:extLst>
          </p:cNvPr>
          <p:cNvGrpSpPr/>
          <p:nvPr/>
        </p:nvGrpSpPr>
        <p:grpSpPr>
          <a:xfrm>
            <a:off x="1997738" y="1368276"/>
            <a:ext cx="3734478" cy="646331"/>
            <a:chOff x="3532038" y="1235301"/>
            <a:chExt cx="3210983" cy="65536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8108B48-806B-44DA-975A-285F5F84FCBB}"/>
                </a:ext>
              </a:extLst>
            </p:cNvPr>
            <p:cNvSpPr txBox="1"/>
            <p:nvPr/>
          </p:nvSpPr>
          <p:spPr>
            <a:xfrm>
              <a:off x="4978759" y="1235301"/>
              <a:ext cx="1764262" cy="655366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To Pre-processor: </a:t>
              </a:r>
            </a:p>
            <a:p>
              <a:r>
                <a:rPr lang="en-US" dirty="0">
                  <a:solidFill>
                    <a:schemeClr val="bg1"/>
                  </a:solidFill>
                </a:rPr>
                <a:t>Function prototypes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02D2D27D-8C2F-4AF6-BCDE-3F38AB12678A}"/>
                </a:ext>
              </a:extLst>
            </p:cNvPr>
            <p:cNvSpPr/>
            <p:nvPr/>
          </p:nvSpPr>
          <p:spPr bwMode="auto">
            <a:xfrm>
              <a:off x="3532038" y="1272721"/>
              <a:ext cx="281651" cy="289126"/>
            </a:xfrm>
            <a:prstGeom prst="rightBrace">
              <a:avLst>
                <a:gd name="adj1" fmla="val 28881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C5BBE01-8679-482D-8ED0-AE6041E639CC}"/>
              </a:ext>
            </a:extLst>
          </p:cNvPr>
          <p:cNvGrpSpPr/>
          <p:nvPr/>
        </p:nvGrpSpPr>
        <p:grpSpPr>
          <a:xfrm>
            <a:off x="3317957" y="1791723"/>
            <a:ext cx="3233195" cy="606422"/>
            <a:chOff x="4478285" y="1147851"/>
            <a:chExt cx="3233195" cy="64782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5C0B03C-998D-4C7E-95DC-9BD7A867F4E7}"/>
                </a:ext>
              </a:extLst>
            </p:cNvPr>
            <p:cNvSpPr txBox="1"/>
            <p:nvPr/>
          </p:nvSpPr>
          <p:spPr>
            <a:xfrm>
              <a:off x="4759936" y="1426340"/>
              <a:ext cx="2951544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Function prototypes (this file)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8" name="Right Brace 7">
              <a:extLst>
                <a:ext uri="{FF2B5EF4-FFF2-40B4-BE49-F238E27FC236}">
                  <a16:creationId xmlns:a16="http://schemas.microsoft.com/office/drawing/2014/main" id="{3F43F8DE-EDAD-4148-AB65-E9FF87F0A0BE}"/>
                </a:ext>
              </a:extLst>
            </p:cNvPr>
            <p:cNvSpPr/>
            <p:nvPr/>
          </p:nvSpPr>
          <p:spPr bwMode="auto">
            <a:xfrm>
              <a:off x="4478285" y="1147851"/>
              <a:ext cx="281651" cy="555362"/>
            </a:xfrm>
            <a:prstGeom prst="rightBrace">
              <a:avLst>
                <a:gd name="adj1" fmla="val 20662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F769B71-7025-4B5E-A52A-DC4520A2F51E}"/>
              </a:ext>
            </a:extLst>
          </p:cNvPr>
          <p:cNvGrpSpPr/>
          <p:nvPr/>
        </p:nvGrpSpPr>
        <p:grpSpPr>
          <a:xfrm>
            <a:off x="2467433" y="946278"/>
            <a:ext cx="6454035" cy="369332"/>
            <a:chOff x="4478286" y="1368537"/>
            <a:chExt cx="6454035" cy="36933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119F834-0850-44CB-BDF4-CE96B39D9E3A}"/>
                </a:ext>
              </a:extLst>
            </p:cNvPr>
            <p:cNvSpPr txBox="1"/>
            <p:nvPr/>
          </p:nvSpPr>
          <p:spPr>
            <a:xfrm>
              <a:off x="4759936" y="1368537"/>
              <a:ext cx="6172385" cy="36933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for Human Reader: program name, purpose, author, version 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1" name="Right Brace 10">
              <a:extLst>
                <a:ext uri="{FF2B5EF4-FFF2-40B4-BE49-F238E27FC236}">
                  <a16:creationId xmlns:a16="http://schemas.microsoft.com/office/drawing/2014/main" id="{C58355EF-2CC2-427A-8422-9B8A2DAE088C}"/>
                </a:ext>
              </a:extLst>
            </p:cNvPr>
            <p:cNvSpPr/>
            <p:nvPr/>
          </p:nvSpPr>
          <p:spPr bwMode="auto">
            <a:xfrm>
              <a:off x="4478286" y="1368537"/>
              <a:ext cx="281651" cy="322453"/>
            </a:xfrm>
            <a:prstGeom prst="rightBrace">
              <a:avLst>
                <a:gd name="adj1" fmla="val 8333"/>
                <a:gd name="adj2" fmla="val 52465"/>
              </a:avLst>
            </a:prstGeom>
            <a:noFill/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13" name="Arrow: Down 12">
            <a:extLst>
              <a:ext uri="{FF2B5EF4-FFF2-40B4-BE49-F238E27FC236}">
                <a16:creationId xmlns:a16="http://schemas.microsoft.com/office/drawing/2014/main" id="{68523996-B10B-4EB7-A08D-0348A88FD709}"/>
              </a:ext>
            </a:extLst>
          </p:cNvPr>
          <p:cNvSpPr/>
          <p:nvPr/>
        </p:nvSpPr>
        <p:spPr bwMode="auto">
          <a:xfrm rot="16200000" flipV="1">
            <a:off x="1799379" y="2164153"/>
            <a:ext cx="297267" cy="526563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6857A29-137E-992D-CEE8-C713129E3A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92864"/>
              </p:ext>
            </p:extLst>
          </p:nvPr>
        </p:nvGraphicFramePr>
        <p:xfrm>
          <a:off x="7166355" y="1360012"/>
          <a:ext cx="1953369" cy="1981200"/>
        </p:xfrm>
        <a:graphic>
          <a:graphicData uri="http://schemas.openxmlformats.org/drawingml/2006/table">
            <a:tbl>
              <a:tblPr/>
              <a:tblGrid>
                <a:gridCol w="499496">
                  <a:extLst>
                    <a:ext uri="{9D8B030D-6E8A-4147-A177-3AD203B41FA5}">
                      <a16:colId xmlns:a16="http://schemas.microsoft.com/office/drawing/2014/main" val="3678028472"/>
                    </a:ext>
                  </a:extLst>
                </a:gridCol>
                <a:gridCol w="772996">
                  <a:extLst>
                    <a:ext uri="{9D8B030D-6E8A-4147-A177-3AD203B41FA5}">
                      <a16:colId xmlns:a16="http://schemas.microsoft.com/office/drawing/2014/main" val="2611351562"/>
                    </a:ext>
                  </a:extLst>
                </a:gridCol>
                <a:gridCol w="680877">
                  <a:extLst>
                    <a:ext uri="{9D8B030D-6E8A-4147-A177-3AD203B41FA5}">
                      <a16:colId xmlns:a16="http://schemas.microsoft.com/office/drawing/2014/main" val="919199657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h[m]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t[s]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232742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42.5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31074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0.78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571165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33.5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1.36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46516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e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1678562"/>
                  </a:ext>
                </a:extLst>
              </a:tr>
            </a:tbl>
          </a:graphicData>
        </a:graphic>
      </p:graphicFrame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F94C28-E448-A656-821E-74B82F472622}"/>
              </a:ext>
            </a:extLst>
          </p:cNvPr>
          <p:cNvCxnSpPr>
            <a:endCxn id="5" idx="1"/>
          </p:cNvCxnSpPr>
          <p:nvPr/>
        </p:nvCxnSpPr>
        <p:spPr bwMode="auto">
          <a:xfrm flipH="1">
            <a:off x="2325307" y="1541533"/>
            <a:ext cx="1355015" cy="1324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63707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Code Analysis – Part 2 (</a:t>
            </a:r>
            <a:r>
              <a:rPr lang="en-US" dirty="0" err="1"/>
              <a:t>cDydt</a:t>
            </a:r>
            <a:r>
              <a:rPr lang="en-US" dirty="0"/>
              <a:t>)</a:t>
            </a:r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5279718-2788-485F-8927-6C4ADCEEAEAD}"/>
              </a:ext>
            </a:extLst>
          </p:cNvPr>
          <p:cNvGrpSpPr/>
          <p:nvPr/>
        </p:nvGrpSpPr>
        <p:grpSpPr>
          <a:xfrm>
            <a:off x="3908324" y="920211"/>
            <a:ext cx="4429306" cy="2031333"/>
            <a:chOff x="5891877" y="3335462"/>
            <a:chExt cx="1257904" cy="28567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EBB4D1B-2371-4687-B690-2E51CE895C5C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11BA8F2-749F-4FF0-BD6E-0F96009D4473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5A9440D-011A-46A6-A827-3C67771D9C34}"/>
              </a:ext>
            </a:extLst>
          </p:cNvPr>
          <p:cNvGrpSpPr/>
          <p:nvPr/>
        </p:nvGrpSpPr>
        <p:grpSpPr>
          <a:xfrm>
            <a:off x="3988346" y="2016377"/>
            <a:ext cx="1167307" cy="741191"/>
            <a:chOff x="6877748" y="1850550"/>
            <a:chExt cx="1167307" cy="741191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50B140F-0F95-4654-8BE3-FC6DE544FA79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CA5857E-231F-4C1E-9E4B-1479B3B223B9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t1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E1C66F4-D4D4-40DF-9B91-AB1757D6208A}"/>
              </a:ext>
            </a:extLst>
          </p:cNvPr>
          <p:cNvGrpSpPr/>
          <p:nvPr/>
        </p:nvGrpSpPr>
        <p:grpSpPr>
          <a:xfrm>
            <a:off x="3988346" y="1208877"/>
            <a:ext cx="1167307" cy="814494"/>
            <a:chOff x="6877748" y="1777247"/>
            <a:chExt cx="1167307" cy="81449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29C08EF-CD15-4068-B43C-67B41BB7787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BA27821-E9E9-43ED-A8EA-BA7E85FA55EF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y1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4E430C1-C700-4D0B-8ED5-289DEF332CCE}"/>
              </a:ext>
            </a:extLst>
          </p:cNvPr>
          <p:cNvGrpSpPr/>
          <p:nvPr/>
        </p:nvGrpSpPr>
        <p:grpSpPr>
          <a:xfrm>
            <a:off x="5390804" y="2014452"/>
            <a:ext cx="1167307" cy="741191"/>
            <a:chOff x="6877748" y="1850550"/>
            <a:chExt cx="1167307" cy="74119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A101905-1C46-463E-A087-B9A8A73B15F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4C7D058-0DC0-4E5E-9DB7-8327ABC46812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t2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E337513-1B88-43B6-857B-66AD2D287B3C}"/>
              </a:ext>
            </a:extLst>
          </p:cNvPr>
          <p:cNvGrpSpPr/>
          <p:nvPr/>
        </p:nvGrpSpPr>
        <p:grpSpPr>
          <a:xfrm>
            <a:off x="5390804" y="1206952"/>
            <a:ext cx="1167307" cy="814494"/>
            <a:chOff x="6877748" y="1777247"/>
            <a:chExt cx="1167307" cy="81449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BDEA41D-7859-4E74-8D82-433EFB6B9851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5C82F3D-67E7-4883-A4C5-AEA6F5A6FA34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y2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E0F2CC2-BF50-468B-B34B-087601FC5755}"/>
              </a:ext>
            </a:extLst>
          </p:cNvPr>
          <p:cNvGrpSpPr/>
          <p:nvPr/>
        </p:nvGrpSpPr>
        <p:grpSpPr>
          <a:xfrm>
            <a:off x="6793259" y="2016384"/>
            <a:ext cx="1167307" cy="741191"/>
            <a:chOff x="6877748" y="1850550"/>
            <a:chExt cx="1167307" cy="741191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D4B6136-A742-4A9C-9053-03C9E45F279B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09BD103-028E-424B-8907-88D4A5B688E9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t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5362E89-8BB9-4509-BD29-A972E0452C56}"/>
              </a:ext>
            </a:extLst>
          </p:cNvPr>
          <p:cNvGrpSpPr/>
          <p:nvPr/>
        </p:nvGrpSpPr>
        <p:grpSpPr>
          <a:xfrm>
            <a:off x="6793259" y="1208884"/>
            <a:ext cx="1167307" cy="814494"/>
            <a:chOff x="6877748" y="1777247"/>
            <a:chExt cx="1167307" cy="81449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B9CD467-BBC4-47B9-9AAA-86F13121FA2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906FC76-3FE9-4C44-9CB5-3BFDFDAD348D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dydt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97F5964-2A12-46D8-B185-DA12762E0725}"/>
              </a:ext>
            </a:extLst>
          </p:cNvPr>
          <p:cNvGrpSpPr/>
          <p:nvPr/>
        </p:nvGrpSpPr>
        <p:grpSpPr>
          <a:xfrm>
            <a:off x="6452717" y="5116923"/>
            <a:ext cx="2584103" cy="416448"/>
            <a:chOff x="6247089" y="2425625"/>
            <a:chExt cx="2584103" cy="46166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C7C6B0D-8D27-4E59-BFED-2EC2481C8762}"/>
                </a:ext>
              </a:extLst>
            </p:cNvPr>
            <p:cNvSpPr txBox="1"/>
            <p:nvPr/>
          </p:nvSpPr>
          <p:spPr>
            <a:xfrm>
              <a:off x="6247089" y="2425625"/>
              <a:ext cx="2584103" cy="461665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getFloatPrompt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36" name="&quot;No&quot; Symbol 11">
              <a:extLst>
                <a:ext uri="{FF2B5EF4-FFF2-40B4-BE49-F238E27FC236}">
                  <a16:creationId xmlns:a16="http://schemas.microsoft.com/office/drawing/2014/main" id="{5EC1F9E6-5840-4C38-B8E3-9C6FAC6B2F75}"/>
                </a:ext>
              </a:extLst>
            </p:cNvPr>
            <p:cNvSpPr/>
            <p:nvPr/>
          </p:nvSpPr>
          <p:spPr bwMode="auto">
            <a:xfrm>
              <a:off x="8465838" y="2542205"/>
              <a:ext cx="295021" cy="301463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F380F9D3-CA0F-485B-B155-B69C9AED1D0B}"/>
              </a:ext>
            </a:extLst>
          </p:cNvPr>
          <p:cNvSpPr txBox="1"/>
          <p:nvPr/>
        </p:nvSpPr>
        <p:spPr>
          <a:xfrm>
            <a:off x="3991625" y="1564070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0.425e2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C39B192-39E7-40FD-AE3B-EF77287630A2}"/>
              </a:ext>
            </a:extLst>
          </p:cNvPr>
          <p:cNvSpPr txBox="1"/>
          <p:nvPr/>
        </p:nvSpPr>
        <p:spPr>
          <a:xfrm>
            <a:off x="5394449" y="1573425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0.395e2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ACB568E-FBCB-4F0D-B01C-74D66FDB8812}"/>
              </a:ext>
            </a:extLst>
          </p:cNvPr>
          <p:cNvSpPr txBox="1"/>
          <p:nvPr/>
        </p:nvSpPr>
        <p:spPr>
          <a:xfrm>
            <a:off x="3931852" y="2310481"/>
            <a:ext cx="127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0.000e-9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7317C33-D948-4ADC-9688-9CF87736CABB}"/>
              </a:ext>
            </a:extLst>
          </p:cNvPr>
          <p:cNvSpPr txBox="1"/>
          <p:nvPr/>
        </p:nvSpPr>
        <p:spPr>
          <a:xfrm>
            <a:off x="5385105" y="2310481"/>
            <a:ext cx="116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0.780e0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5640D82-2486-4E5F-BC3F-CED251141C37}"/>
              </a:ext>
            </a:extLst>
          </p:cNvPr>
          <p:cNvGrpSpPr/>
          <p:nvPr/>
        </p:nvGrpSpPr>
        <p:grpSpPr>
          <a:xfrm>
            <a:off x="3908324" y="3031942"/>
            <a:ext cx="4429306" cy="2031333"/>
            <a:chOff x="5891877" y="3335462"/>
            <a:chExt cx="1257904" cy="2856735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7F2F302-EA20-4D04-98C6-C0A21451FB9F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0FB19A8-9510-4C78-80D8-0E19F0D154AB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649256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</a:rPr>
                <a:t>cDydt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4787780-52BF-443D-8DDB-52A52CE502C1}"/>
              </a:ext>
            </a:extLst>
          </p:cNvPr>
          <p:cNvGrpSpPr/>
          <p:nvPr/>
        </p:nvGrpSpPr>
        <p:grpSpPr>
          <a:xfrm>
            <a:off x="3986419" y="4178255"/>
            <a:ext cx="1167307" cy="741191"/>
            <a:chOff x="6877748" y="1850550"/>
            <a:chExt cx="1167307" cy="741191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AD8B158-3ED9-4C94-86F6-3ABE5395F92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E52EAFC-1C9E-4B76-B537-56DACDB045D3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t1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4A2460C-2FDC-4075-81C9-409D36CDAC8D}"/>
              </a:ext>
            </a:extLst>
          </p:cNvPr>
          <p:cNvGrpSpPr/>
          <p:nvPr/>
        </p:nvGrpSpPr>
        <p:grpSpPr>
          <a:xfrm>
            <a:off x="3986419" y="3370755"/>
            <a:ext cx="1167307" cy="814494"/>
            <a:chOff x="6877748" y="1777247"/>
            <a:chExt cx="1167307" cy="814494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7B8F03E-9E8E-4BDC-833B-90F361A9A752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B3A872EA-8082-4352-A83A-27D509B0CA3E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y1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931B3DC-7675-421F-B35E-6FB3072D7A53}"/>
              </a:ext>
            </a:extLst>
          </p:cNvPr>
          <p:cNvGrpSpPr/>
          <p:nvPr/>
        </p:nvGrpSpPr>
        <p:grpSpPr>
          <a:xfrm>
            <a:off x="5388877" y="4176330"/>
            <a:ext cx="1167307" cy="741191"/>
            <a:chOff x="6877748" y="1850550"/>
            <a:chExt cx="1167307" cy="741191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5AEA3A9-E3BD-4ECC-BD18-025FCB7F0F3D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7418CD8-9FA1-4517-B1A9-E521DB638B88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t2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3EB93AD-E5BB-490D-BF1A-980E8F5CCA7C}"/>
              </a:ext>
            </a:extLst>
          </p:cNvPr>
          <p:cNvGrpSpPr/>
          <p:nvPr/>
        </p:nvGrpSpPr>
        <p:grpSpPr>
          <a:xfrm>
            <a:off x="5388877" y="3368830"/>
            <a:ext cx="1167307" cy="814494"/>
            <a:chOff x="6877748" y="1777247"/>
            <a:chExt cx="1167307" cy="814494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FA37370-20D9-4D82-B21A-E93880E3E1A1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1BC4F95-F068-4C31-842F-79197E97F592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y2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DAF3B4F2-0C8D-4FA2-A96E-EF07DC36439C}"/>
              </a:ext>
            </a:extLst>
          </p:cNvPr>
          <p:cNvSpPr txBox="1"/>
          <p:nvPr/>
        </p:nvSpPr>
        <p:spPr>
          <a:xfrm>
            <a:off x="3946164" y="3732766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0.425e2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6791FD1-752F-483F-9605-5F2B53FBDA1A}"/>
              </a:ext>
            </a:extLst>
          </p:cNvPr>
          <p:cNvSpPr txBox="1"/>
          <p:nvPr/>
        </p:nvSpPr>
        <p:spPr>
          <a:xfrm>
            <a:off x="5407073" y="3738162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0.395e2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431D487-F7E9-4A57-9C72-9EEE3EEE35D3}"/>
              </a:ext>
            </a:extLst>
          </p:cNvPr>
          <p:cNvSpPr txBox="1"/>
          <p:nvPr/>
        </p:nvSpPr>
        <p:spPr>
          <a:xfrm>
            <a:off x="3935122" y="4453035"/>
            <a:ext cx="1269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0.000e-9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C57CCBB-47BE-491C-A183-28068933EA6F}"/>
              </a:ext>
            </a:extLst>
          </p:cNvPr>
          <p:cNvSpPr txBox="1"/>
          <p:nvPr/>
        </p:nvSpPr>
        <p:spPr>
          <a:xfrm>
            <a:off x="5385104" y="4475860"/>
            <a:ext cx="116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0.780e0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DACB3D1-8E0D-4729-80AD-38ABF55C6715}"/>
              </a:ext>
            </a:extLst>
          </p:cNvPr>
          <p:cNvGrpSpPr/>
          <p:nvPr/>
        </p:nvGrpSpPr>
        <p:grpSpPr>
          <a:xfrm>
            <a:off x="6837629" y="3368830"/>
            <a:ext cx="1167307" cy="814494"/>
            <a:chOff x="6877748" y="1777247"/>
            <a:chExt cx="1167307" cy="814494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4A5F968-296E-4C7C-BCCB-44F84000B3BD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16F11A43-96D0-471E-BE85-C648F16EDD90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deriv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B35105AC-B905-46FE-8FE4-7447375FEB60}"/>
              </a:ext>
            </a:extLst>
          </p:cNvPr>
          <p:cNvSpPr txBox="1"/>
          <p:nvPr/>
        </p:nvSpPr>
        <p:spPr>
          <a:xfrm>
            <a:off x="6791488" y="3718298"/>
            <a:ext cx="1269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-0.385e1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D8BF61-78FD-440A-92E9-60FF03D0A5B1}"/>
              </a:ext>
            </a:extLst>
          </p:cNvPr>
          <p:cNvSpPr txBox="1"/>
          <p:nvPr/>
        </p:nvSpPr>
        <p:spPr>
          <a:xfrm>
            <a:off x="6741962" y="1564069"/>
            <a:ext cx="1269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-0.385e1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6" name="Arrow: Down 65">
            <a:extLst>
              <a:ext uri="{FF2B5EF4-FFF2-40B4-BE49-F238E27FC236}">
                <a16:creationId xmlns:a16="http://schemas.microsoft.com/office/drawing/2014/main" id="{3B67B4EB-9BE8-4FAF-AEC9-59CDC88A2907}"/>
              </a:ext>
            </a:extLst>
          </p:cNvPr>
          <p:cNvSpPr/>
          <p:nvPr/>
        </p:nvSpPr>
        <p:spPr bwMode="auto">
          <a:xfrm rot="16200000" flipV="1">
            <a:off x="1799379" y="2164153"/>
            <a:ext cx="297267" cy="526563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7" name="Arrow: Down 66">
            <a:extLst>
              <a:ext uri="{FF2B5EF4-FFF2-40B4-BE49-F238E27FC236}">
                <a16:creationId xmlns:a16="http://schemas.microsoft.com/office/drawing/2014/main" id="{B3FB9272-19F8-4B77-A513-F40AA46D2601}"/>
              </a:ext>
            </a:extLst>
          </p:cNvPr>
          <p:cNvSpPr/>
          <p:nvPr/>
        </p:nvSpPr>
        <p:spPr bwMode="auto">
          <a:xfrm rot="16200000">
            <a:off x="100941" y="2342259"/>
            <a:ext cx="297267" cy="499145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8" name="Arrow: Down 67">
            <a:extLst>
              <a:ext uri="{FF2B5EF4-FFF2-40B4-BE49-F238E27FC236}">
                <a16:creationId xmlns:a16="http://schemas.microsoft.com/office/drawing/2014/main" id="{A263C4E5-AA5A-43F7-94DA-7C0E3F9A31A4}"/>
              </a:ext>
            </a:extLst>
          </p:cNvPr>
          <p:cNvSpPr/>
          <p:nvPr/>
        </p:nvSpPr>
        <p:spPr bwMode="auto">
          <a:xfrm rot="16200000">
            <a:off x="108499" y="2550129"/>
            <a:ext cx="297267" cy="514264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9" name="Arrow: Down 68">
            <a:extLst>
              <a:ext uri="{FF2B5EF4-FFF2-40B4-BE49-F238E27FC236}">
                <a16:creationId xmlns:a16="http://schemas.microsoft.com/office/drawing/2014/main" id="{96BFDA31-10D1-4249-B201-506A0C6E9B4B}"/>
              </a:ext>
            </a:extLst>
          </p:cNvPr>
          <p:cNvSpPr/>
          <p:nvPr/>
        </p:nvSpPr>
        <p:spPr bwMode="auto">
          <a:xfrm rot="16200000">
            <a:off x="100941" y="2732836"/>
            <a:ext cx="297267" cy="499145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0" name="Arrow: Down 69">
            <a:extLst>
              <a:ext uri="{FF2B5EF4-FFF2-40B4-BE49-F238E27FC236}">
                <a16:creationId xmlns:a16="http://schemas.microsoft.com/office/drawing/2014/main" id="{FE07BB95-72DA-4000-AD05-B014E0DDADAF}"/>
              </a:ext>
            </a:extLst>
          </p:cNvPr>
          <p:cNvSpPr/>
          <p:nvPr/>
        </p:nvSpPr>
        <p:spPr bwMode="auto">
          <a:xfrm rot="16200000">
            <a:off x="106554" y="2930350"/>
            <a:ext cx="297267" cy="534973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1" name="Arrow: Down 70">
            <a:extLst>
              <a:ext uri="{FF2B5EF4-FFF2-40B4-BE49-F238E27FC236}">
                <a16:creationId xmlns:a16="http://schemas.microsoft.com/office/drawing/2014/main" id="{C8C3CDF0-61C6-4116-BC8B-FC1AA29F8841}"/>
              </a:ext>
            </a:extLst>
          </p:cNvPr>
          <p:cNvSpPr/>
          <p:nvPr/>
        </p:nvSpPr>
        <p:spPr bwMode="auto">
          <a:xfrm rot="5400000" flipV="1">
            <a:off x="114648" y="3111727"/>
            <a:ext cx="297267" cy="526563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2" name="Arrow: Down 71">
            <a:extLst>
              <a:ext uri="{FF2B5EF4-FFF2-40B4-BE49-F238E27FC236}">
                <a16:creationId xmlns:a16="http://schemas.microsoft.com/office/drawing/2014/main" id="{42A81418-27E6-477B-9C19-004CA619F612}"/>
              </a:ext>
            </a:extLst>
          </p:cNvPr>
          <p:cNvSpPr/>
          <p:nvPr/>
        </p:nvSpPr>
        <p:spPr bwMode="auto">
          <a:xfrm rot="5400000" flipV="1">
            <a:off x="102349" y="3314352"/>
            <a:ext cx="297267" cy="526563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3" name="Arrow: Down 72">
            <a:extLst>
              <a:ext uri="{FF2B5EF4-FFF2-40B4-BE49-F238E27FC236}">
                <a16:creationId xmlns:a16="http://schemas.microsoft.com/office/drawing/2014/main" id="{5A005908-34BF-4EAE-B803-13B5E727E5BE}"/>
              </a:ext>
            </a:extLst>
          </p:cNvPr>
          <p:cNvSpPr/>
          <p:nvPr/>
        </p:nvSpPr>
        <p:spPr bwMode="auto">
          <a:xfrm rot="16200000" flipV="1">
            <a:off x="3439593" y="4315363"/>
            <a:ext cx="297267" cy="526563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4" name="Arrow: Down 73">
            <a:extLst>
              <a:ext uri="{FF2B5EF4-FFF2-40B4-BE49-F238E27FC236}">
                <a16:creationId xmlns:a16="http://schemas.microsoft.com/office/drawing/2014/main" id="{9B4048F1-9262-4218-92CE-A9B58C1B1CB3}"/>
              </a:ext>
            </a:extLst>
          </p:cNvPr>
          <p:cNvSpPr/>
          <p:nvPr/>
        </p:nvSpPr>
        <p:spPr bwMode="auto">
          <a:xfrm rot="5400000" flipV="1">
            <a:off x="87232" y="4653967"/>
            <a:ext cx="297267" cy="526563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5" name="Arrow: Down 74">
            <a:extLst>
              <a:ext uri="{FF2B5EF4-FFF2-40B4-BE49-F238E27FC236}">
                <a16:creationId xmlns:a16="http://schemas.microsoft.com/office/drawing/2014/main" id="{E0E86654-98F4-4FCE-9D13-C926231619B9}"/>
              </a:ext>
            </a:extLst>
          </p:cNvPr>
          <p:cNvSpPr/>
          <p:nvPr/>
        </p:nvSpPr>
        <p:spPr bwMode="auto">
          <a:xfrm rot="5400000" flipV="1">
            <a:off x="87232" y="4875863"/>
            <a:ext cx="297267" cy="526563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4C71B194-0869-7DFC-2314-6810D78DC022}"/>
              </a:ext>
            </a:extLst>
          </p:cNvPr>
          <p:cNvSpPr/>
          <p:nvPr/>
        </p:nvSpPr>
        <p:spPr bwMode="auto">
          <a:xfrm rot="5400000" flipV="1">
            <a:off x="87231" y="5056373"/>
            <a:ext cx="297267" cy="526563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B296D6-A009-97B5-90F4-C1AB04EB4664}"/>
              </a:ext>
            </a:extLst>
          </p:cNvPr>
          <p:cNvSpPr txBox="1"/>
          <p:nvPr/>
        </p:nvSpPr>
        <p:spPr>
          <a:xfrm>
            <a:off x="4022304" y="5492261"/>
            <a:ext cx="1973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solidFill>
                  <a:schemeClr val="tx2"/>
                </a:solidFill>
                <a:latin typeface="Consolas" panose="020B0609020204030204" pitchFamily="49" charset="0"/>
              </a:rPr>
              <a:t>y1&gt; 42.5</a:t>
            </a:r>
            <a:endParaRPr lang="en-US" sz="20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1C4065-A7B6-AF7A-F264-F9EE86ADF3CE}"/>
              </a:ext>
            </a:extLst>
          </p:cNvPr>
          <p:cNvSpPr txBox="1"/>
          <p:nvPr/>
        </p:nvSpPr>
        <p:spPr>
          <a:xfrm>
            <a:off x="4018531" y="5824143"/>
            <a:ext cx="1366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solidFill>
                  <a:schemeClr val="tx2"/>
                </a:solidFill>
                <a:latin typeface="Consolas" panose="020B0609020204030204" pitchFamily="49" charset="0"/>
              </a:rPr>
              <a:t>t1&gt; 0</a:t>
            </a:r>
            <a:endParaRPr lang="en-US" sz="20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3B5057-A953-43C4-B3A5-9CDBE50AAE11}"/>
              </a:ext>
            </a:extLst>
          </p:cNvPr>
          <p:cNvSpPr txBox="1"/>
          <p:nvPr/>
        </p:nvSpPr>
        <p:spPr>
          <a:xfrm>
            <a:off x="4018531" y="6122200"/>
            <a:ext cx="1763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solidFill>
                  <a:schemeClr val="tx2"/>
                </a:solidFill>
                <a:latin typeface="Consolas" panose="020B0609020204030204" pitchFamily="49" charset="0"/>
              </a:rPr>
              <a:t>y2&gt; 39.5</a:t>
            </a:r>
            <a:endParaRPr lang="en-US" sz="20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318C8E-C638-481D-17FC-499FD555866F}"/>
              </a:ext>
            </a:extLst>
          </p:cNvPr>
          <p:cNvSpPr txBox="1"/>
          <p:nvPr/>
        </p:nvSpPr>
        <p:spPr>
          <a:xfrm>
            <a:off x="4018531" y="6428859"/>
            <a:ext cx="1763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solidFill>
                  <a:schemeClr val="tx2"/>
                </a:solidFill>
                <a:latin typeface="Consolas" panose="020B0609020204030204" pitchFamily="49" charset="0"/>
              </a:rPr>
              <a:t>t2&gt; 0.78</a:t>
            </a:r>
            <a:endParaRPr lang="en-US" sz="20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85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00"/>
                            </p:stCondLst>
                            <p:childTnLst>
                              <p:par>
                                <p:cTn id="1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56" grpId="0"/>
      <p:bldP spid="57" grpId="0"/>
      <p:bldP spid="58" grpId="0"/>
      <p:bldP spid="59" grpId="0"/>
      <p:bldP spid="63" grpId="0"/>
      <p:bldP spid="64" grpId="0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3" grpId="0" animBg="1"/>
      <p:bldP spid="4" grpId="0"/>
      <p:bldP spid="5" grpId="0"/>
      <p:bldP spid="9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Code Analysis –Part 3 (Mean)</a:t>
            </a:r>
            <a:endParaRPr lang="en-IN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BDEA41D-7859-4E74-8D82-433EFB6B9851}"/>
              </a:ext>
            </a:extLst>
          </p:cNvPr>
          <p:cNvSpPr/>
          <p:nvPr/>
        </p:nvSpPr>
        <p:spPr bwMode="auto">
          <a:xfrm>
            <a:off x="5390804" y="1585466"/>
            <a:ext cx="1167307" cy="43598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5640D82-2486-4E5F-BC3F-CED251141C37}"/>
              </a:ext>
            </a:extLst>
          </p:cNvPr>
          <p:cNvGrpSpPr/>
          <p:nvPr/>
        </p:nvGrpSpPr>
        <p:grpSpPr>
          <a:xfrm>
            <a:off x="3908324" y="3129046"/>
            <a:ext cx="4429306" cy="1215319"/>
            <a:chOff x="5891877" y="3335462"/>
            <a:chExt cx="1257904" cy="2856735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7F2F302-EA20-4D04-98C6-C0A21451FB9F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0FB19A8-9510-4C78-80D8-0E19F0D154AB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1085192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</a:rPr>
                <a:t>cMean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4787780-52BF-443D-8DDB-52A52CE502C1}"/>
              </a:ext>
            </a:extLst>
          </p:cNvPr>
          <p:cNvGrpSpPr/>
          <p:nvPr/>
        </p:nvGrpSpPr>
        <p:grpSpPr>
          <a:xfrm>
            <a:off x="3986419" y="3468993"/>
            <a:ext cx="1167307" cy="741191"/>
            <a:chOff x="6877748" y="1850550"/>
            <a:chExt cx="1167307" cy="741191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AD8B158-3ED9-4C94-86F6-3ABE5395F92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E52EAFC-1C9E-4B76-B537-56DACDB045D3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a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931B3DC-7675-421F-B35E-6FB3072D7A53}"/>
              </a:ext>
            </a:extLst>
          </p:cNvPr>
          <p:cNvGrpSpPr/>
          <p:nvPr/>
        </p:nvGrpSpPr>
        <p:grpSpPr>
          <a:xfrm>
            <a:off x="5388877" y="3467068"/>
            <a:ext cx="1167307" cy="741191"/>
            <a:chOff x="6877748" y="1850550"/>
            <a:chExt cx="1167307" cy="741191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5AEA3A9-E3BD-4ECC-BD18-025FCB7F0F3D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7418CD8-9FA1-4517-B1A9-E521DB638B88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b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5431D487-F7E9-4A57-9C72-9EEE3EEE35D3}"/>
              </a:ext>
            </a:extLst>
          </p:cNvPr>
          <p:cNvSpPr txBox="1"/>
          <p:nvPr/>
        </p:nvSpPr>
        <p:spPr>
          <a:xfrm>
            <a:off x="3908324" y="3731417"/>
            <a:ext cx="1315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0.000e-9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C57CCBB-47BE-491C-A183-28068933EA6F}"/>
              </a:ext>
            </a:extLst>
          </p:cNvPr>
          <p:cNvSpPr txBox="1"/>
          <p:nvPr/>
        </p:nvSpPr>
        <p:spPr>
          <a:xfrm>
            <a:off x="5388874" y="3722480"/>
            <a:ext cx="1217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0.780e0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33CD50B-B41E-4241-B137-6A0B6C9A8F42}"/>
              </a:ext>
            </a:extLst>
          </p:cNvPr>
          <p:cNvGrpSpPr/>
          <p:nvPr/>
        </p:nvGrpSpPr>
        <p:grpSpPr>
          <a:xfrm>
            <a:off x="6837629" y="3452747"/>
            <a:ext cx="1167307" cy="741191"/>
            <a:chOff x="6877748" y="1850550"/>
            <a:chExt cx="1167307" cy="741191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460A6B6-6D36-45DC-A3FE-DB6F63E49EAB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29BB288F-4606-4A99-9703-3C3B00541589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x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8A654D83-2F06-432E-B402-B38CB6F508C9}"/>
              </a:ext>
            </a:extLst>
          </p:cNvPr>
          <p:cNvSpPr txBox="1"/>
          <p:nvPr/>
        </p:nvSpPr>
        <p:spPr>
          <a:xfrm>
            <a:off x="6817090" y="3740571"/>
            <a:ext cx="116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0.390e0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EE098BE-40AC-43A1-A83A-012A68E1118B}"/>
              </a:ext>
            </a:extLst>
          </p:cNvPr>
          <p:cNvSpPr txBox="1"/>
          <p:nvPr/>
        </p:nvSpPr>
        <p:spPr>
          <a:xfrm>
            <a:off x="6765794" y="2288799"/>
            <a:ext cx="1218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0.390e0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71" name="Arrow: Down 70">
            <a:extLst>
              <a:ext uri="{FF2B5EF4-FFF2-40B4-BE49-F238E27FC236}">
                <a16:creationId xmlns:a16="http://schemas.microsoft.com/office/drawing/2014/main" id="{6818F23C-626D-40AD-B562-2EB4DE6C34C5}"/>
              </a:ext>
            </a:extLst>
          </p:cNvPr>
          <p:cNvSpPr/>
          <p:nvPr/>
        </p:nvSpPr>
        <p:spPr bwMode="auto">
          <a:xfrm rot="16200000" flipV="1">
            <a:off x="3365349" y="546348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2" name="Arrow: Down 71">
            <a:extLst>
              <a:ext uri="{FF2B5EF4-FFF2-40B4-BE49-F238E27FC236}">
                <a16:creationId xmlns:a16="http://schemas.microsoft.com/office/drawing/2014/main" id="{348C2C92-BB19-48DD-A390-7A950AFD272B}"/>
              </a:ext>
            </a:extLst>
          </p:cNvPr>
          <p:cNvSpPr/>
          <p:nvPr/>
        </p:nvSpPr>
        <p:spPr bwMode="auto">
          <a:xfrm rot="5400000" flipV="1">
            <a:off x="72864" y="567572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3" name="Arrow: Down 72">
            <a:extLst>
              <a:ext uri="{FF2B5EF4-FFF2-40B4-BE49-F238E27FC236}">
                <a16:creationId xmlns:a16="http://schemas.microsoft.com/office/drawing/2014/main" id="{085A5058-037F-4A9B-A841-F5BB3CC9B4B6}"/>
              </a:ext>
            </a:extLst>
          </p:cNvPr>
          <p:cNvSpPr/>
          <p:nvPr/>
        </p:nvSpPr>
        <p:spPr bwMode="auto">
          <a:xfrm rot="5400000" flipV="1">
            <a:off x="72863" y="586942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4" name="Arrow: Down 73">
            <a:extLst>
              <a:ext uri="{FF2B5EF4-FFF2-40B4-BE49-F238E27FC236}">
                <a16:creationId xmlns:a16="http://schemas.microsoft.com/office/drawing/2014/main" id="{FED925BB-3DF3-428B-A260-B1185C302DB4}"/>
              </a:ext>
            </a:extLst>
          </p:cNvPr>
          <p:cNvSpPr/>
          <p:nvPr/>
        </p:nvSpPr>
        <p:spPr bwMode="auto">
          <a:xfrm rot="5400000" flipV="1">
            <a:off x="70854" y="606312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3" name="Arrow: Down 52">
            <a:extLst>
              <a:ext uri="{FF2B5EF4-FFF2-40B4-BE49-F238E27FC236}">
                <a16:creationId xmlns:a16="http://schemas.microsoft.com/office/drawing/2014/main" id="{1E381D25-6D45-4ACC-881A-BAACF261DA84}"/>
              </a:ext>
            </a:extLst>
          </p:cNvPr>
          <p:cNvSpPr/>
          <p:nvPr/>
        </p:nvSpPr>
        <p:spPr bwMode="auto">
          <a:xfrm rot="5400000" flipV="1">
            <a:off x="72866" y="3501148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E55F7F-8D42-3FA2-723B-3A4A9D9699BC}"/>
              </a:ext>
            </a:extLst>
          </p:cNvPr>
          <p:cNvSpPr txBox="1"/>
          <p:nvPr/>
        </p:nvSpPr>
        <p:spPr>
          <a:xfrm>
            <a:off x="6741962" y="1564069"/>
            <a:ext cx="1269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-0.385e1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034DF4-2C26-EED9-3B15-7DA815507794}"/>
              </a:ext>
            </a:extLst>
          </p:cNvPr>
          <p:cNvSpPr txBox="1"/>
          <p:nvPr/>
        </p:nvSpPr>
        <p:spPr>
          <a:xfrm>
            <a:off x="4022304" y="5492261"/>
            <a:ext cx="1973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solidFill>
                  <a:schemeClr val="tx2"/>
                </a:solidFill>
                <a:latin typeface="Consolas" panose="020B0609020204030204" pitchFamily="49" charset="0"/>
              </a:rPr>
              <a:t>y1&gt; 42.5</a:t>
            </a:r>
            <a:endParaRPr lang="en-US" sz="20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311DFA-6D39-1A49-11D4-F437F0C009E1}"/>
              </a:ext>
            </a:extLst>
          </p:cNvPr>
          <p:cNvSpPr txBox="1"/>
          <p:nvPr/>
        </p:nvSpPr>
        <p:spPr>
          <a:xfrm>
            <a:off x="4018531" y="5824143"/>
            <a:ext cx="1366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solidFill>
                  <a:schemeClr val="tx2"/>
                </a:solidFill>
                <a:latin typeface="Consolas" panose="020B0609020204030204" pitchFamily="49" charset="0"/>
              </a:rPr>
              <a:t>t1&gt; 0</a:t>
            </a:r>
            <a:endParaRPr lang="en-US" sz="20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E0CA7C-734A-AC90-8A6A-54C2B0D44AB6}"/>
              </a:ext>
            </a:extLst>
          </p:cNvPr>
          <p:cNvSpPr txBox="1"/>
          <p:nvPr/>
        </p:nvSpPr>
        <p:spPr>
          <a:xfrm>
            <a:off x="4018531" y="6122200"/>
            <a:ext cx="1763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solidFill>
                  <a:schemeClr val="tx2"/>
                </a:solidFill>
                <a:latin typeface="Consolas" panose="020B0609020204030204" pitchFamily="49" charset="0"/>
              </a:rPr>
              <a:t>y2&gt; 39.5</a:t>
            </a:r>
            <a:endParaRPr lang="en-US" sz="20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E04654-468B-62F0-86F4-9A09F636649A}"/>
              </a:ext>
            </a:extLst>
          </p:cNvPr>
          <p:cNvSpPr txBox="1"/>
          <p:nvPr/>
        </p:nvSpPr>
        <p:spPr>
          <a:xfrm>
            <a:off x="4018531" y="6428859"/>
            <a:ext cx="1763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solidFill>
                  <a:schemeClr val="tx2"/>
                </a:solidFill>
                <a:latin typeface="Consolas" panose="020B0609020204030204" pitchFamily="49" charset="0"/>
              </a:rPr>
              <a:t>t2&gt; 0.78</a:t>
            </a:r>
            <a:endParaRPr lang="en-US" sz="20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1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53" grpId="0" animBg="1"/>
      <p:bldP spid="5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Code Analysis –Part 4 (End)</a:t>
            </a:r>
            <a:endParaRPr lang="en-IN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4999682-EC86-4467-BA49-32DF6F42EC45}"/>
              </a:ext>
            </a:extLst>
          </p:cNvPr>
          <p:cNvSpPr/>
          <p:nvPr/>
        </p:nvSpPr>
        <p:spPr>
          <a:xfrm>
            <a:off x="3817070" y="6116324"/>
            <a:ext cx="40087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-3.85000 (0.390000)</a:t>
            </a:r>
            <a:endParaRPr lang="en-IN" sz="20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75" name="Arrow: Down 74">
            <a:extLst>
              <a:ext uri="{FF2B5EF4-FFF2-40B4-BE49-F238E27FC236}">
                <a16:creationId xmlns:a16="http://schemas.microsoft.com/office/drawing/2014/main" id="{B91BD67A-2EE3-49BA-B80C-49294D49BBB0}"/>
              </a:ext>
            </a:extLst>
          </p:cNvPr>
          <p:cNvSpPr/>
          <p:nvPr/>
        </p:nvSpPr>
        <p:spPr bwMode="auto">
          <a:xfrm rot="5400000" flipV="1">
            <a:off x="72864" y="371390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4" name="Arrow: Down 53">
            <a:extLst>
              <a:ext uri="{FF2B5EF4-FFF2-40B4-BE49-F238E27FC236}">
                <a16:creationId xmlns:a16="http://schemas.microsoft.com/office/drawing/2014/main" id="{C378D899-222A-4440-89CE-308A292B42BA}"/>
              </a:ext>
            </a:extLst>
          </p:cNvPr>
          <p:cNvSpPr/>
          <p:nvPr/>
        </p:nvSpPr>
        <p:spPr bwMode="auto">
          <a:xfrm rot="5400000" flipV="1">
            <a:off x="72865" y="390760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75A3BF-6F6D-A118-3A30-A3F4B3D1737F}"/>
              </a:ext>
            </a:extLst>
          </p:cNvPr>
          <p:cNvSpPr txBox="1"/>
          <p:nvPr/>
        </p:nvSpPr>
        <p:spPr>
          <a:xfrm>
            <a:off x="6791751" y="2282451"/>
            <a:ext cx="1170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0.390e0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7C5887-8672-3B76-7CF5-41F0BB80EFB9}"/>
              </a:ext>
            </a:extLst>
          </p:cNvPr>
          <p:cNvSpPr txBox="1"/>
          <p:nvPr/>
        </p:nvSpPr>
        <p:spPr>
          <a:xfrm>
            <a:off x="6741962" y="1564069"/>
            <a:ext cx="1269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-0.385e1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CBCB11-4F93-A590-4D04-1D4DA0EF59E8}"/>
              </a:ext>
            </a:extLst>
          </p:cNvPr>
          <p:cNvSpPr txBox="1"/>
          <p:nvPr/>
        </p:nvSpPr>
        <p:spPr>
          <a:xfrm>
            <a:off x="3929519" y="5481908"/>
            <a:ext cx="1763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solidFill>
                  <a:schemeClr val="tx2"/>
                </a:solidFill>
                <a:latin typeface="Consolas" panose="020B0609020204030204" pitchFamily="49" charset="0"/>
              </a:rPr>
              <a:t>y2&gt; 39.5</a:t>
            </a:r>
            <a:endParaRPr lang="en-US" sz="20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D65CEF-255B-42B7-E16B-13F893A63156}"/>
              </a:ext>
            </a:extLst>
          </p:cNvPr>
          <p:cNvSpPr txBox="1"/>
          <p:nvPr/>
        </p:nvSpPr>
        <p:spPr>
          <a:xfrm>
            <a:off x="3929519" y="5808798"/>
            <a:ext cx="1763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solidFill>
                  <a:schemeClr val="tx2"/>
                </a:solidFill>
                <a:latin typeface="Consolas" panose="020B0609020204030204" pitchFamily="49" charset="0"/>
              </a:rPr>
              <a:t>t2&gt; 0.78</a:t>
            </a:r>
            <a:endParaRPr lang="en-US" sz="20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7294BFF-A109-40F4-AC63-4686D25F3E4D}"/>
              </a:ext>
            </a:extLst>
          </p:cNvPr>
          <p:cNvGrpSpPr/>
          <p:nvPr/>
        </p:nvGrpSpPr>
        <p:grpSpPr>
          <a:xfrm>
            <a:off x="7421281" y="5020243"/>
            <a:ext cx="1626710" cy="461665"/>
            <a:chOff x="4639504" y="4828884"/>
            <a:chExt cx="1626710" cy="46166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A643496-8F5B-4A58-A6CA-0DEFF5AC4B9B}"/>
                </a:ext>
              </a:extLst>
            </p:cNvPr>
            <p:cNvSpPr txBox="1"/>
            <p:nvPr/>
          </p:nvSpPr>
          <p:spPr>
            <a:xfrm>
              <a:off x="4639504" y="4828884"/>
              <a:ext cx="1626710" cy="461665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13" name="&quot;No&quot; Symbol 11">
              <a:extLst>
                <a:ext uri="{FF2B5EF4-FFF2-40B4-BE49-F238E27FC236}">
                  <a16:creationId xmlns:a16="http://schemas.microsoft.com/office/drawing/2014/main" id="{48CAB762-ADDF-4872-8255-2554875B3164}"/>
                </a:ext>
              </a:extLst>
            </p:cNvPr>
            <p:cNvSpPr/>
            <p:nvPr/>
          </p:nvSpPr>
          <p:spPr bwMode="auto">
            <a:xfrm>
              <a:off x="5746324" y="4855639"/>
              <a:ext cx="395210" cy="408154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591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5" grpId="1" animBg="1"/>
      <p:bldP spid="75" grpId="2" animBg="1"/>
      <p:bldP spid="54" grpId="0" animBg="1"/>
    </p:bld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10571</TotalTime>
  <Words>247</Words>
  <Application>Microsoft Office PowerPoint</Application>
  <PresentationFormat>On-screen Show (4:3)</PresentationFormat>
  <Paragraphs>99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Aharoni</vt:lpstr>
      <vt:lpstr>Arial</vt:lpstr>
      <vt:lpstr>Calibri</vt:lpstr>
      <vt:lpstr>Consolas</vt:lpstr>
      <vt:lpstr>Liberation Sans</vt:lpstr>
      <vt:lpstr>Times New Roman</vt:lpstr>
      <vt:lpstr>Wingdings</vt:lpstr>
      <vt:lpstr>ecp1026</vt:lpstr>
      <vt:lpstr>Falling Objects</vt:lpstr>
      <vt:lpstr>Falling Object</vt:lpstr>
      <vt:lpstr>Pseudo-Code to ANSI-C</vt:lpstr>
      <vt:lpstr>Pseudo-Code to ANSI-C</vt:lpstr>
      <vt:lpstr>Run the Code</vt:lpstr>
      <vt:lpstr>Code Analysis – Part 1 (main)</vt:lpstr>
      <vt:lpstr>Code Analysis – Part 2 (cDydt)</vt:lpstr>
      <vt:lpstr>Code Analysis –Part 3 (Mean)</vt:lpstr>
      <vt:lpstr>Code Analysis –Part 4 (End)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445</cp:revision>
  <dcterms:created xsi:type="dcterms:W3CDTF">2021-11-11T14:49:04Z</dcterms:created>
  <dcterms:modified xsi:type="dcterms:W3CDTF">2025-03-24T05:12:54Z</dcterms:modified>
  <cp:category>course</cp:category>
</cp:coreProperties>
</file>