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49" r:id="rId1"/>
    <p:sldMasterId id="2147483737" r:id="rId2"/>
  </p:sldMasterIdLst>
  <p:notesMasterIdLst>
    <p:notesMasterId r:id="rId18"/>
  </p:notesMasterIdLst>
  <p:handoutMasterIdLst>
    <p:handoutMasterId r:id="rId19"/>
  </p:handoutMasterIdLst>
  <p:sldIdLst>
    <p:sldId id="256" r:id="rId3"/>
    <p:sldId id="259" r:id="rId4"/>
    <p:sldId id="260" r:id="rId5"/>
    <p:sldId id="263" r:id="rId6"/>
    <p:sldId id="261" r:id="rId7"/>
    <p:sldId id="262" r:id="rId8"/>
    <p:sldId id="312" r:id="rId9"/>
    <p:sldId id="298" r:id="rId10"/>
    <p:sldId id="311" r:id="rId11"/>
    <p:sldId id="314" r:id="rId12"/>
    <p:sldId id="267" r:id="rId13"/>
    <p:sldId id="264" r:id="rId14"/>
    <p:sldId id="265" r:id="rId15"/>
    <p:sldId id="266" r:id="rId16"/>
    <p:sldId id="313" r:id="rId17"/>
  </p:sldIdLst>
  <p:sldSz cx="9144000" cy="6858000" type="screen4x3"/>
  <p:notesSz cx="6661150" cy="9871075"/>
  <p:embeddedFontLst>
    <p:embeddedFont>
      <p:font typeface="SimHei" panose="02010609060101010101" pitchFamily="49" charset="-122"/>
      <p:regular r:id="rId20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2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9">
          <p15:clr>
            <a:srgbClr val="A4A3A4"/>
          </p15:clr>
        </p15:guide>
        <p15:guide id="2" pos="209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0066"/>
    <a:srgbClr val="0000CC"/>
    <a:srgbClr val="CC6600"/>
    <a:srgbClr val="FF5050"/>
    <a:srgbClr val="EAEAEA"/>
    <a:srgbClr val="DDDDDD"/>
    <a:srgbClr val="FF0000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0" autoAdjust="0"/>
    <p:restoredTop sz="61825" autoAdjust="0"/>
  </p:normalViewPr>
  <p:slideViewPr>
    <p:cSldViewPr>
      <p:cViewPr varScale="1">
        <p:scale>
          <a:sx n="53" d="100"/>
          <a:sy n="53" d="100"/>
        </p:scale>
        <p:origin x="56" y="288"/>
      </p:cViewPr>
      <p:guideLst>
        <p:guide orient="horz" pos="2112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1242" y="-96"/>
      </p:cViewPr>
      <p:guideLst>
        <p:guide orient="horz" pos="3109"/>
        <p:guide pos="209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Learning to Communicate</a:t>
            </a:r>
            <a:endParaRPr lang="en-US" altLang="zh-TW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5075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84604A4-F794-4213-9BF9-1B9ABE71C1DB}" type="datetime2">
              <a:rPr lang="zh-TW" altLang="en-US"/>
              <a:pPr>
                <a:defRPr/>
              </a:pPr>
              <a:t>2022年1月14日</a:t>
            </a:fld>
            <a:endParaRPr lang="en-US" altLang="zh-TW"/>
          </a:p>
        </p:txBody>
      </p:sp>
      <p:sp>
        <p:nvSpPr>
          <p:cNvPr id="542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/>
          </a:p>
        </p:txBody>
      </p:sp>
      <p:sp>
        <p:nvSpPr>
          <p:cNvPr id="542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5075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86639CA-3788-4F41-9E77-A924F6AED4B2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Learning to Communicate</a:t>
            </a:r>
            <a:endParaRPr lang="en-US" altLang="zh-TW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5075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42FB1F8-1746-41EE-A975-1F29B5E72B1B}" type="datetime2">
              <a:rPr lang="zh-TW" altLang="en-US"/>
              <a:pPr>
                <a:defRPr/>
              </a:pPr>
              <a:t>2022年1月14日</a:t>
            </a:fld>
            <a:endParaRPr lang="en-US" altLang="zh-TW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62013" y="739775"/>
            <a:ext cx="4937125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7413" y="4689475"/>
            <a:ext cx="4886325" cy="444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/>
              <a:t>Click to edit Master text styles</a:t>
            </a:r>
          </a:p>
          <a:p>
            <a:pPr lvl="1"/>
            <a:r>
              <a:rPr lang="en-US" altLang="zh-TW" noProof="0"/>
              <a:t>Second level</a:t>
            </a:r>
          </a:p>
          <a:p>
            <a:pPr lvl="2"/>
            <a:r>
              <a:rPr lang="en-US" altLang="zh-TW" noProof="0"/>
              <a:t>Third level</a:t>
            </a:r>
          </a:p>
          <a:p>
            <a:pPr lvl="3"/>
            <a:r>
              <a:rPr lang="en-US" altLang="zh-TW" noProof="0"/>
              <a:t>Fourth level</a:t>
            </a:r>
          </a:p>
          <a:p>
            <a:pPr lvl="4"/>
            <a:r>
              <a:rPr lang="en-US" altLang="zh-TW" noProof="0"/>
              <a:t>Fifth level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5075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DD5B5E1-65E6-4872-9E71-03C397DBA712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zh-TW" altLang="en-US" sz="1200"/>
              <a:t>Learning to Communicate</a:t>
            </a:r>
            <a:endParaRPr lang="en-US" altLang="zh-TW" sz="120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586E15B-D918-4C37-81F9-931B1CB599B8}" type="datetime2">
              <a:rPr lang="zh-TW" altLang="en-US" sz="1200" smtClean="0"/>
              <a:pPr/>
              <a:t>2022年1月14日</a:t>
            </a:fld>
            <a:endParaRPr lang="en-US" altLang="zh-TW" sz="1200"/>
          </a:p>
        </p:txBody>
      </p:sp>
      <p:sp>
        <p:nvSpPr>
          <p:cNvPr id="614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zh-TW" altLang="en-US" sz="1200"/>
              <a:t>(c)2009, Jonathon David White http://rc.xiaotu.com</a:t>
            </a:r>
            <a:endParaRPr lang="en-US" altLang="zh-TW" sz="1200"/>
          </a:p>
        </p:txBody>
      </p:sp>
      <p:sp>
        <p:nvSpPr>
          <p:cNvPr id="61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54E4D9DF-E372-492D-AF14-AF459D1AB862}" type="slidenum">
              <a:rPr lang="zh-TW" altLang="en-US" sz="1200" smtClean="0"/>
              <a:pPr/>
              <a:t>1</a:t>
            </a:fld>
            <a:endParaRPr lang="en-US" altLang="zh-TW" sz="1200"/>
          </a:p>
        </p:txBody>
      </p:sp>
      <p:sp>
        <p:nvSpPr>
          <p:cNvPr id="61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5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Learning to Communicate</a:t>
            </a:r>
            <a:endParaRPr lang="en-US" altLang="zh-TW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D42FB1F8-1746-41EE-A975-1F29B5E72B1B}" type="datetime2">
              <a:rPr lang="zh-TW" altLang="en-US" smtClean="0"/>
              <a:pPr>
                <a:defRPr/>
              </a:pPr>
              <a:t>2022年1月14日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DD5B5E1-65E6-4872-9E71-03C397DBA712}" type="slidenum">
              <a:rPr lang="zh-TW" altLang="en-US" smtClean="0"/>
              <a:pPr>
                <a:defRPr/>
              </a:pPr>
              <a:t>7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447556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Moses taught basis of relationships: 2 families</a:t>
            </a:r>
          </a:p>
          <a:p>
            <a:r>
              <a:rPr lang="en-CA" dirty="0"/>
              <a:t> --- God love and we have filial piety</a:t>
            </a:r>
          </a:p>
          <a:p>
            <a:r>
              <a:rPr lang="en-CA" dirty="0"/>
              <a:t>-- the family is the image of the relationship with God.</a:t>
            </a:r>
          </a:p>
          <a:p>
            <a:endParaRPr lang="en-CA" dirty="0"/>
          </a:p>
          <a:p>
            <a:r>
              <a:rPr lang="en-CA" dirty="0"/>
              <a:t>Forgiveness and religion. (last class)</a:t>
            </a:r>
          </a:p>
          <a:p>
            <a:endParaRPr lang="en-CA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CA" dirty="0"/>
              <a:t>But people forgot that the Key in relationships is LOVE  </a:t>
            </a:r>
          </a:p>
          <a:p>
            <a:r>
              <a:rPr lang="en-CA" dirty="0"/>
              <a:t>And both Hebrews and Chinese (</a:t>
            </a:r>
            <a:r>
              <a:rPr lang="en-CA" dirty="0" err="1"/>
              <a:t>Confucious</a:t>
            </a:r>
            <a:r>
              <a:rPr lang="en-CA" dirty="0"/>
              <a:t>) only remembered the outward act of filial piety but forgot the basis:  LOVE</a:t>
            </a:r>
          </a:p>
          <a:p>
            <a:r>
              <a:rPr lang="en-CA" dirty="0"/>
              <a:t>LOVE Jesus called people to repent.  Reminding them that the basis of filial piety is love.  He told them God would forgive </a:t>
            </a:r>
          </a:p>
          <a:p>
            <a:endParaRPr lang="en-CA" dirty="0"/>
          </a:p>
          <a:p>
            <a:r>
              <a:rPr lang="en-CA" dirty="0"/>
              <a:t>But what does love involve (Bible)?</a:t>
            </a:r>
          </a:p>
          <a:p>
            <a:pPr marL="171450" indent="-171450">
              <a:buFontTx/>
              <a:buChar char="-"/>
            </a:pPr>
            <a:r>
              <a:rPr lang="en-CA" dirty="0"/>
              <a:t>Freedom to choose  </a:t>
            </a:r>
          </a:p>
          <a:p>
            <a:pPr marL="171450" indent="-171450">
              <a:buFontTx/>
              <a:buChar char="-"/>
            </a:pPr>
            <a:r>
              <a:rPr lang="en-CA" dirty="0"/>
              <a:t>Jealousy  </a:t>
            </a:r>
          </a:p>
          <a:p>
            <a:pPr marL="171450" indent="-171450">
              <a:buFontTx/>
              <a:buChar char="-"/>
            </a:pPr>
            <a:r>
              <a:rPr lang="en-CA" dirty="0"/>
              <a:t>Forgiveness  </a:t>
            </a:r>
          </a:p>
          <a:p>
            <a:pPr marL="0" indent="0">
              <a:buFontTx/>
              <a:buNone/>
            </a:pPr>
            <a:r>
              <a:rPr lang="en-CA" dirty="0"/>
              <a:t>E.g. boy-girlfriend</a:t>
            </a:r>
          </a:p>
          <a:p>
            <a:pPr marL="0" indent="0">
              <a:buFontTx/>
              <a:buNone/>
            </a:pPr>
            <a:endParaRPr lang="en-CA" dirty="0"/>
          </a:p>
          <a:p>
            <a:pPr marL="0" indent="0">
              <a:buFontTx/>
              <a:buNone/>
            </a:pPr>
            <a:r>
              <a:rPr lang="en-CA" dirty="0"/>
              <a:t>But relationship has been broken since we don’t acknowledge father’s ideas.</a:t>
            </a:r>
          </a:p>
          <a:p>
            <a:pPr marL="0" indent="0">
              <a:buFontTx/>
              <a:buNone/>
            </a:pPr>
            <a:r>
              <a:rPr lang="en-CA" dirty="0"/>
              <a:t>Our lack of filial piety.</a:t>
            </a:r>
          </a:p>
          <a:p>
            <a:pPr marL="0" indent="0">
              <a:buFontTx/>
              <a:buNone/>
            </a:pPr>
            <a:endParaRPr lang="en-CA" dirty="0"/>
          </a:p>
          <a:p>
            <a:pPr marL="0" indent="0">
              <a:buFontTx/>
              <a:buNone/>
            </a:pPr>
            <a:r>
              <a:rPr lang="en-CA" dirty="0"/>
              <a:t>--NEW SLIDE----------------------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CA" dirty="0"/>
              <a:t>LOVE Jesus called people to repent.  Reminding them that the basis of filial piety is love.  He told them God would forgive them.</a:t>
            </a:r>
          </a:p>
          <a:p>
            <a:pPr marL="0" indent="0">
              <a:buFontTx/>
              <a:buNone/>
            </a:pPr>
            <a:endParaRPr lang="en-CA" dirty="0"/>
          </a:p>
          <a:p>
            <a:pPr marL="0" indent="0">
              <a:buFontTx/>
              <a:buNone/>
            </a:pPr>
            <a:r>
              <a:rPr lang="en-CA" dirty="0"/>
              <a:t>But how restore…</a:t>
            </a:r>
          </a:p>
          <a:p>
            <a:pPr marL="171450" indent="-171450">
              <a:buFont typeface="Wingdings" panose="05000000000000000000" pitchFamily="2" charset="2"/>
              <a:buChar char="à"/>
            </a:pPr>
            <a:r>
              <a:rPr lang="en-CA" dirty="0">
                <a:sym typeface="Wingdings" panose="05000000000000000000" pitchFamily="2" charset="2"/>
              </a:rPr>
              <a:t>Religions; 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CA" dirty="0">
                <a:sym typeface="Wingdings" panose="05000000000000000000" pitchFamily="2" charset="2"/>
              </a:rPr>
              <a:t>      - be a good person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CA" dirty="0">
                <a:sym typeface="Wingdings" panose="05000000000000000000" pitchFamily="2" charset="2"/>
              </a:rPr>
              <a:t>      - good works &gt; bad works</a:t>
            </a:r>
            <a:endParaRPr lang="en-CA" dirty="0"/>
          </a:p>
          <a:p>
            <a:pPr marL="0" indent="0">
              <a:buFontTx/>
              <a:buNone/>
            </a:pPr>
            <a:r>
              <a:rPr lang="en-CA" dirty="0"/>
              <a:t>      - do this or that.</a:t>
            </a:r>
          </a:p>
          <a:p>
            <a:pPr marL="0" indent="0">
              <a:buFontTx/>
              <a:buNone/>
            </a:pPr>
            <a:endParaRPr lang="en-CA" dirty="0"/>
          </a:p>
          <a:p>
            <a:pPr marL="0" indent="0">
              <a:buFontTx/>
              <a:buNone/>
            </a:pPr>
            <a:r>
              <a:rPr lang="en-CA" dirty="0"/>
              <a:t>But let us think about the issue from family perspective…</a:t>
            </a:r>
          </a:p>
          <a:p>
            <a:pPr marL="0" indent="0">
              <a:buFontTx/>
              <a:buNone/>
            </a:pPr>
            <a:r>
              <a:rPr lang="en-CA" dirty="0"/>
              <a:t>-  If you have broken relationship with your parents, how do you restore relationship?</a:t>
            </a:r>
          </a:p>
          <a:p>
            <a:pPr marL="171450" indent="-171450">
              <a:buFontTx/>
              <a:buChar char="-"/>
            </a:pPr>
            <a:r>
              <a:rPr lang="en-CA" dirty="0"/>
              <a:t>Do you try to be a good person, do nice things for others?  Would this help? NO</a:t>
            </a:r>
          </a:p>
          <a:p>
            <a:pPr marL="171450" indent="-171450">
              <a:buFontTx/>
              <a:buChar char="-"/>
            </a:pPr>
            <a:r>
              <a:rPr lang="en-CA" dirty="0"/>
              <a:t>You go to your parents and say “I am sorry. I did wrong.”</a:t>
            </a:r>
          </a:p>
          <a:p>
            <a:pPr marL="171450" indent="-171450">
              <a:buFontTx/>
              <a:buChar char="-"/>
            </a:pPr>
            <a:r>
              <a:rPr lang="en-CA" dirty="0"/>
              <a:t>What do your parents do?  They hug you and forgive you.</a:t>
            </a:r>
          </a:p>
          <a:p>
            <a:pPr marL="0" indent="0">
              <a:buFontTx/>
              <a:buNone/>
            </a:pPr>
            <a:r>
              <a:rPr lang="en-CA" dirty="0"/>
              <a:t>Jesus said it is the same way with  Father God. </a:t>
            </a:r>
          </a:p>
          <a:p>
            <a:pPr marL="0" indent="0">
              <a:buFontTx/>
              <a:buNone/>
            </a:pPr>
            <a:r>
              <a:rPr lang="en-CA" dirty="0"/>
              <a:t>-  He wants us to confess our sin</a:t>
            </a:r>
          </a:p>
          <a:p>
            <a:pPr marL="171450" indent="-171450">
              <a:buFontTx/>
              <a:buChar char="-"/>
            </a:pPr>
            <a:r>
              <a:rPr lang="en-CA" dirty="0"/>
              <a:t>Ask his forgiveness</a:t>
            </a:r>
          </a:p>
          <a:p>
            <a:pPr marL="171450" indent="-171450">
              <a:buFontTx/>
              <a:buChar char="-"/>
            </a:pPr>
            <a:r>
              <a:rPr lang="en-CA" dirty="0"/>
              <a:t>Rejoin the family and honor/love him as Father.</a:t>
            </a:r>
          </a:p>
          <a:p>
            <a:pPr marL="0" indent="0">
              <a:buFontTx/>
              <a:buNone/>
            </a:pPr>
            <a:endParaRPr lang="en-CA" dirty="0"/>
          </a:p>
          <a:p>
            <a:pPr marL="0" indent="0">
              <a:buFontTx/>
              <a:buNone/>
            </a:pPr>
            <a:r>
              <a:rPr lang="en-CA" dirty="0"/>
              <a:t>Parable of the Lost Son</a:t>
            </a:r>
          </a:p>
          <a:p>
            <a:pPr marL="0" indent="0">
              <a:buFontTx/>
              <a:buNone/>
            </a:pPr>
            <a:endParaRPr lang="en-CA" dirty="0"/>
          </a:p>
          <a:p>
            <a:pPr marL="0" indent="0">
              <a:buFontTx/>
              <a:buNone/>
            </a:pPr>
            <a:r>
              <a:rPr lang="en-CA" dirty="0"/>
              <a:t>--------------- New Slide -------------------</a:t>
            </a:r>
          </a:p>
          <a:p>
            <a:pPr marL="0" indent="0">
              <a:buFontTx/>
              <a:buNone/>
            </a:pPr>
            <a:r>
              <a:rPr lang="en-CA" dirty="0"/>
              <a:t>: Parable of the lost son.</a:t>
            </a:r>
          </a:p>
          <a:p>
            <a:pPr marL="0" indent="0">
              <a:buFontTx/>
              <a:buNone/>
            </a:pPr>
            <a:r>
              <a:rPr lang="en-CA" dirty="0"/>
              <a:t>But one question this raises is about justice?  </a:t>
            </a:r>
          </a:p>
          <a:p>
            <a:pPr marL="0" indent="0">
              <a:buFontTx/>
              <a:buNone/>
            </a:pPr>
            <a:r>
              <a:rPr lang="en-CA" dirty="0"/>
              <a:t>If you do wrong you should pay a penalty.  </a:t>
            </a:r>
          </a:p>
          <a:p>
            <a:pPr marL="0" indent="0">
              <a:buFontTx/>
              <a:buNone/>
            </a:pPr>
            <a:r>
              <a:rPr lang="en-CA" dirty="0" err="1"/>
              <a:t>Ie</a:t>
            </a:r>
            <a:r>
              <a:rPr lang="en-CA" dirty="0"/>
              <a:t>. If you cheat on test, you fail – even you say sorry…   As older brother said; “Unfair”</a:t>
            </a:r>
          </a:p>
          <a:p>
            <a:pPr marL="0" indent="0">
              <a:buFontTx/>
              <a:buNone/>
            </a:pPr>
            <a:r>
              <a:rPr lang="en-CA" dirty="0"/>
              <a:t>Our relationship is restored but still there are consequences.</a:t>
            </a:r>
          </a:p>
          <a:p>
            <a:pPr marL="0" indent="0">
              <a:buFontTx/>
              <a:buNone/>
            </a:pPr>
            <a:endParaRPr lang="en-CA" dirty="0"/>
          </a:p>
          <a:p>
            <a:pPr marL="171450" indent="-171450">
              <a:buFontTx/>
              <a:buChar char="-"/>
            </a:pPr>
            <a:r>
              <a:rPr lang="en-CA" dirty="0"/>
              <a:t>The consequences of sin is death.  </a:t>
            </a:r>
          </a:p>
          <a:p>
            <a:pPr marL="171450" indent="-171450">
              <a:buFontTx/>
              <a:buChar char="-"/>
            </a:pPr>
            <a:r>
              <a:rPr lang="en-CA" dirty="0"/>
              <a:t>But we don’t need to pay the consequences – Jesus did when he died on the cross.</a:t>
            </a:r>
          </a:p>
          <a:p>
            <a:pPr marL="171450" indent="-171450">
              <a:buFontTx/>
              <a:buChar char="-"/>
            </a:pPr>
            <a:r>
              <a:rPr lang="en-CA" dirty="0"/>
              <a:t>We know God the Father accepted Jesus’ sacrifice because Jesus  rose from the dead.</a:t>
            </a:r>
          </a:p>
          <a:p>
            <a:pPr marL="0" indent="0">
              <a:buFontTx/>
              <a:buNone/>
            </a:pPr>
            <a:endParaRPr lang="en-CA" dirty="0"/>
          </a:p>
          <a:p>
            <a:pPr marL="0" indent="0">
              <a:buFontTx/>
              <a:buNone/>
            </a:pPr>
            <a:r>
              <a:rPr lang="en-CA" dirty="0"/>
              <a:t>This is the “good news” or religion called Christianity.  </a:t>
            </a:r>
          </a:p>
          <a:p>
            <a:pPr marL="0" indent="0">
              <a:buFontTx/>
              <a:buNone/>
            </a:pPr>
            <a:endParaRPr lang="en-CA" dirty="0"/>
          </a:p>
          <a:p>
            <a:pPr marL="0" indent="0">
              <a:buFontTx/>
              <a:buNone/>
            </a:pPr>
            <a:endParaRPr lang="en-CA" dirty="0"/>
          </a:p>
          <a:p>
            <a:endParaRPr lang="en-CA" dirty="0"/>
          </a:p>
          <a:p>
            <a:endParaRPr lang="en-CA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Learning to Communicate</a:t>
            </a:r>
            <a:endParaRPr lang="en-US" altLang="zh-TW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D42FB1F8-1746-41EE-A975-1F29B5E72B1B}" type="datetime2">
              <a:rPr lang="zh-TW" altLang="en-US" smtClean="0"/>
              <a:pPr>
                <a:defRPr/>
              </a:pPr>
              <a:t>2022年1月14日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DD5B5E1-65E6-4872-9E71-03C397DBA712}" type="slidenum">
              <a:rPr lang="zh-TW" altLang="en-US" smtClean="0"/>
              <a:pPr>
                <a:defRPr/>
              </a:pPr>
              <a:t>12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551794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828800"/>
            <a:ext cx="86106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1100" y="4267200"/>
            <a:ext cx="6858000" cy="83820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0600" y="76200"/>
            <a:ext cx="3657600" cy="798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399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30996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035278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1Content_noBu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FontTx/>
              <a:buNone/>
              <a:defRPr b="1"/>
            </a:lvl1pPr>
            <a:lvl2pPr marL="457200" indent="0">
              <a:buFontTx/>
              <a:buNone/>
              <a:defRPr b="1"/>
            </a:lvl2pPr>
            <a:lvl3pPr marL="914400" indent="0">
              <a:buFontTx/>
              <a:buNone/>
              <a:defRPr b="1"/>
            </a:lvl3pPr>
            <a:lvl4pPr marL="1371600" indent="0">
              <a:buFontTx/>
              <a:buNone/>
              <a:defRPr b="1"/>
            </a:lvl4pPr>
            <a:lvl5pPr marL="1828800" indent="0">
              <a:buFontTx/>
              <a:buNone/>
              <a:defRPr b="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181654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0"/>
            <a:ext cx="84582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914400"/>
            <a:ext cx="42672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42672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10335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0"/>
            <a:ext cx="84582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838200"/>
            <a:ext cx="8763000" cy="2895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400" y="3733800"/>
            <a:ext cx="8763000" cy="2667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31929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_No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0"/>
            <a:ext cx="8458200" cy="6858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914400"/>
            <a:ext cx="4876800" cy="54864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914400"/>
            <a:ext cx="4191000" cy="5486400"/>
          </a:xfrm>
        </p:spPr>
        <p:txBody>
          <a:bodyPr>
            <a:normAutofit/>
          </a:bodyPr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4064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7886700" cy="5492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30238" y="762000"/>
            <a:ext cx="3868737" cy="4524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1214436"/>
            <a:ext cx="3868737" cy="5414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762000"/>
            <a:ext cx="3887788" cy="4524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214436"/>
            <a:ext cx="3887788" cy="5414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856278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32226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6463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929967"/>
            <a:ext cx="8928992" cy="564673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035278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s://www.aizhu.com/classics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vmlDrawing" Target="../drawings/vmlDrawing2.vm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29967"/>
            <a:ext cx="8686800" cy="5646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 dirty="0"/>
              <a:t>Click to edit Master text styles</a:t>
            </a:r>
          </a:p>
          <a:p>
            <a:pPr lvl="1"/>
            <a:r>
              <a:rPr lang="en-US" altLang="zh-TW" dirty="0"/>
              <a:t>Second level</a:t>
            </a:r>
          </a:p>
          <a:p>
            <a:pPr lvl="2"/>
            <a:r>
              <a:rPr lang="en-US" altLang="zh-TW" dirty="0"/>
              <a:t>Third level</a:t>
            </a:r>
          </a:p>
          <a:p>
            <a:pPr lvl="3"/>
            <a:r>
              <a:rPr lang="en-US" altLang="zh-TW" dirty="0"/>
              <a:t>Fourth level</a:t>
            </a:r>
          </a:p>
          <a:p>
            <a:pPr lvl="4"/>
            <a:r>
              <a:rPr lang="en-US" altLang="zh-TW" dirty="0"/>
              <a:t>Fifth level</a:t>
            </a:r>
          </a:p>
        </p:txBody>
      </p:sp>
      <p:pic>
        <p:nvPicPr>
          <p:cNvPr id="1030" name="Picture 1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" y="36513"/>
            <a:ext cx="841375" cy="84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0"/>
            <a:ext cx="89154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/>
              <a:t>Click to edit Master title style</a:t>
            </a:r>
          </a:p>
        </p:txBody>
      </p:sp>
      <p:sp>
        <p:nvSpPr>
          <p:cNvPr id="1028" name="Text Box 9"/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 dirty="0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46824B00-8333-4A73-94F2-C9C4AAD08936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 dirty="0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/>
          <p:cNvSpPr txBox="1">
            <a:spLocks noChangeArrowheads="1"/>
          </p:cNvSpPr>
          <p:nvPr userDrawn="1"/>
        </p:nvSpPr>
        <p:spPr bwMode="auto">
          <a:xfrm>
            <a:off x="228600" y="6561138"/>
            <a:ext cx="81534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1200" dirty="0">
                <a:solidFill>
                  <a:schemeClr val="tx2"/>
                </a:solidFill>
                <a:ea typeface="新細明體" panose="02020500000000000000" pitchFamily="18" charset="-120"/>
              </a:rPr>
              <a:t>Western Civilization and the Classics </a:t>
            </a:r>
            <a:r>
              <a:rPr lang="en-US" altLang="zh-TW" sz="1200" dirty="0">
                <a:solidFill>
                  <a:srgbClr val="FF0000"/>
                </a:solidFill>
                <a:ea typeface="新細明體" panose="02020500000000000000" pitchFamily="18" charset="-120"/>
                <a:hlinkClick r:id="rId14" tooltip="Link to homepage for Western Civilization and the Classics"/>
              </a:rPr>
              <a:t>https://</a:t>
            </a:r>
            <a:r>
              <a:rPr lang="en-US" altLang="zh-TW" sz="1200" u="sng" dirty="0">
                <a:solidFill>
                  <a:srgbClr val="FF0000"/>
                </a:solidFill>
                <a:ea typeface="新細明體" panose="02020500000000000000" pitchFamily="18" charset="-120"/>
                <a:hlinkClick r:id="rId14" tooltip="Link to homepage for Western Civilization and the Classics"/>
              </a:rPr>
              <a:t>www.AiZhu.com/classics</a:t>
            </a:r>
            <a:endParaRPr lang="en-US" altLang="zh-TW" sz="1200" u="sng" dirty="0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344288065"/>
              </p:ext>
            </p:extLst>
          </p:nvPr>
        </p:nvGraphicFramePr>
        <p:xfrm>
          <a:off x="18535" y="0"/>
          <a:ext cx="959708" cy="9597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0" name="CorelDRAW" r:id="rId15" imgW="2442591" imgH="2442591" progId="CorelDraw.Graphic.17">
                  <p:embed/>
                </p:oleObj>
              </mc:Choice>
              <mc:Fallback>
                <p:oleObj name="CorelDRAW" r:id="rId15" imgW="2442591" imgH="2442591" progId="CorelDraw.Graphic.1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8535" y="0"/>
                        <a:ext cx="959708" cy="9597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24" r:id="rId2"/>
    <p:sldLayoutId id="2147483723" r:id="rId3"/>
    <p:sldLayoutId id="2147483736" r:id="rId4"/>
    <p:sldLayoutId id="2147483725" r:id="rId5"/>
    <p:sldLayoutId id="2147483735" r:id="rId6"/>
    <p:sldLayoutId id="2147483726" r:id="rId7"/>
    <p:sldLayoutId id="2147483727" r:id="rId8"/>
    <p:sldLayoutId id="2147483728" r:id="rId9"/>
    <p:sldLayoutId id="2147483729" r:id="rId10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accent6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29967"/>
            <a:ext cx="8686800" cy="5646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pic>
        <p:nvPicPr>
          <p:cNvPr id="1030" name="Pictur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" y="36513"/>
            <a:ext cx="841375" cy="84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0"/>
            <a:ext cx="89154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  <a:endParaRPr lang="en-US" altLang="zh-TW" dirty="0"/>
          </a:p>
        </p:txBody>
      </p:sp>
      <p:sp>
        <p:nvSpPr>
          <p:cNvPr id="1028" name="Text Box 9"/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 dirty="0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46824B00-8333-4A73-94F2-C9C4AAD08936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 dirty="0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/>
          <p:cNvSpPr txBox="1">
            <a:spLocks noChangeArrowheads="1"/>
          </p:cNvSpPr>
          <p:nvPr userDrawn="1"/>
        </p:nvSpPr>
        <p:spPr bwMode="auto">
          <a:xfrm>
            <a:off x="228600" y="6561138"/>
            <a:ext cx="81534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1200" dirty="0">
                <a:solidFill>
                  <a:schemeClr val="tx2"/>
                </a:solidFill>
                <a:ea typeface="新細明體" panose="02020500000000000000" pitchFamily="18" charset="-120"/>
              </a:rPr>
              <a:t>Western Civilization and the Classics</a:t>
            </a:r>
            <a:r>
              <a:rPr lang="en-US" altLang="zh-TW" sz="1200" baseline="0" dirty="0">
                <a:solidFill>
                  <a:schemeClr val="tx2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sz="1200" u="sng" dirty="0">
                <a:solidFill>
                  <a:srgbClr val="FF0000"/>
                </a:solidFill>
                <a:ea typeface="新細明體" panose="02020500000000000000" pitchFamily="18" charset="-120"/>
              </a:rPr>
              <a:t>http://www.aizhu.com/classics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 userDrawn="1"/>
        </p:nvGraphicFramePr>
        <p:xfrm>
          <a:off x="18535" y="0"/>
          <a:ext cx="959708" cy="9597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CorelDRAW" r:id="rId5" imgW="2442591" imgH="2442591" progId="CorelDraw.Graphic.17">
                  <p:embed/>
                </p:oleObj>
              </mc:Choice>
              <mc:Fallback>
                <p:oleObj name="CorelDRAW" r:id="rId5" imgW="2442591" imgH="2442591" progId="CorelDraw.Graphic.17">
                  <p:embed/>
                  <p:pic>
                    <p:nvPicPr>
                      <p:cNvPr id="2" name="Object 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8535" y="0"/>
                        <a:ext cx="959708" cy="9597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accent6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0nCBS9dol7w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forms.gle/kdfBAywQVHuLfJ487" TargetMode="Externa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Thoughts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J D White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Our 4 </a:t>
            </a:r>
            <a:r>
              <a:rPr lang="en-US" dirty="0"/>
              <a:t>Questions…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"What is the content?",</a:t>
            </a:r>
          </a:p>
          <a:p>
            <a:r>
              <a:rPr lang="en-US" dirty="0">
                <a:solidFill>
                  <a:schemeClr val="accent6"/>
                </a:solidFill>
              </a:rPr>
              <a:t>"Why did people respect/trust this book?",</a:t>
            </a:r>
          </a:p>
          <a:p>
            <a:r>
              <a:rPr lang="en-US" dirty="0"/>
              <a:t>"How it affect the lives of influential humans?“</a:t>
            </a:r>
          </a:p>
          <a:p>
            <a:r>
              <a:rPr lang="en-US" dirty="0"/>
              <a:t>“How can this help me to have a better life?</a:t>
            </a:r>
          </a:p>
        </p:txBody>
      </p:sp>
    </p:spTree>
    <p:extLst>
      <p:ext uri="{BB962C8B-B14F-4D97-AF65-F5344CB8AC3E}">
        <p14:creationId xmlns:p14="http://schemas.microsoft.com/office/powerpoint/2010/main" val="30964888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Eg</a:t>
            </a:r>
            <a:r>
              <a:rPr lang="en-US" dirty="0"/>
              <a:t>. Polar Winds Stop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Many horrible disasters in Revelation…</a:t>
            </a:r>
          </a:p>
          <a:p>
            <a:r>
              <a:rPr lang="en-US" dirty="0"/>
              <a:t>In middle, one seems strange: “polar wind stopped”</a:t>
            </a:r>
          </a:p>
          <a:p>
            <a:r>
              <a:rPr lang="en-US" dirty="0"/>
              <a:t>I (</a:t>
            </a:r>
            <a:r>
              <a:rPr lang="en-US" dirty="0" err="1"/>
              <a:t>bxm</a:t>
            </a:r>
            <a:r>
              <a:rPr lang="en-US" dirty="0"/>
              <a:t>) used to think, “Huh???”</a:t>
            </a:r>
          </a:p>
          <a:p>
            <a:r>
              <a:rPr lang="en-US" dirty="0"/>
              <a:t>Recently understand from global climate change models (Paul Beckwith) 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 predicting decrease in polar wind 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 affects will be worldwide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 Typhoons move slow – more rain, </a:t>
            </a:r>
            <a:r>
              <a:rPr lang="en-US">
                <a:sym typeface="Wingdings" panose="05000000000000000000" pitchFamily="2" charset="2"/>
              </a:rPr>
              <a:t>fewer places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5829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F896E-3DA4-4DE1-BB81-A66F16D715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0"/>
            <a:ext cx="8458200" cy="685800"/>
          </a:xfrm>
        </p:spPr>
        <p:txBody>
          <a:bodyPr/>
          <a:lstStyle/>
          <a:p>
            <a:r>
              <a:rPr lang="en-CA" dirty="0"/>
              <a:t>Venues for Visits</a:t>
            </a:r>
          </a:p>
        </p:txBody>
      </p:sp>
      <p:pic>
        <p:nvPicPr>
          <p:cNvPr id="6" name="Content Placeholder 5" descr="A picture containing text, outdoor, sign, street&#10;&#10;Description automatically generated">
            <a:extLst>
              <a:ext uri="{FF2B5EF4-FFF2-40B4-BE49-F238E27FC236}">
                <a16:creationId xmlns:a16="http://schemas.microsoft.com/office/drawing/2014/main" id="{8902D97A-34D8-4EEA-924D-1DEBFFBCB18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947" y="914400"/>
            <a:ext cx="2428506" cy="5486400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DF3606-0E59-4E57-B8B8-2D13D2A6BC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4267200" cy="5486400"/>
          </a:xfrm>
        </p:spPr>
        <p:txBody>
          <a:bodyPr>
            <a:normAutofit fontScale="92500"/>
          </a:bodyPr>
          <a:lstStyle/>
          <a:p>
            <a:r>
              <a:rPr lang="en-CA" dirty="0"/>
              <a:t>We have selected venues for you to attend. Why?</a:t>
            </a:r>
          </a:p>
          <a:p>
            <a:r>
              <a:rPr lang="en-CA" dirty="0"/>
              <a:t>Told person in charge students may come so they are ready to sign.</a:t>
            </a:r>
          </a:p>
          <a:p>
            <a:r>
              <a:rPr lang="en-CA" dirty="0"/>
              <a:t>They will welcome you.</a:t>
            </a:r>
          </a:p>
          <a:p>
            <a:r>
              <a:rPr lang="en-CA" dirty="0"/>
              <a:t>Check that they normal.</a:t>
            </a:r>
          </a:p>
          <a:p>
            <a:r>
              <a:rPr lang="en-CA" dirty="0"/>
              <a:t>E.g. Originally I thought to attend…</a:t>
            </a:r>
          </a:p>
          <a:p>
            <a:endParaRPr lang="en-CA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3BB257B-C1BA-4109-9A94-FD237A2ED53F}"/>
              </a:ext>
            </a:extLst>
          </p:cNvPr>
          <p:cNvSpPr/>
          <p:nvPr/>
        </p:nvSpPr>
        <p:spPr bwMode="auto">
          <a:xfrm>
            <a:off x="1371600" y="1524000"/>
            <a:ext cx="1371600" cy="762000"/>
          </a:xfrm>
          <a:prstGeom prst="ellipse">
            <a:avLst/>
          </a:prstGeom>
          <a:noFill/>
          <a:ln w="571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13659DF1-B098-41AB-BA3F-7A728973CADC}"/>
              </a:ext>
            </a:extLst>
          </p:cNvPr>
          <p:cNvSpPr/>
          <p:nvPr/>
        </p:nvSpPr>
        <p:spPr bwMode="auto">
          <a:xfrm>
            <a:off x="1676400" y="4572001"/>
            <a:ext cx="914400" cy="1142999"/>
          </a:xfrm>
          <a:prstGeom prst="ellipse">
            <a:avLst/>
          </a:prstGeom>
          <a:noFill/>
          <a:ln w="571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2243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1DAE0B6-AAE6-4ED0-A080-F749E509B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Influence: Taiwan Newspapers</a:t>
            </a:r>
          </a:p>
        </p:txBody>
      </p:sp>
      <p:pic>
        <p:nvPicPr>
          <p:cNvPr id="5" name="Content Placeholder 4" descr="A picture containing map&#10;&#10;Description automatically generated">
            <a:extLst>
              <a:ext uri="{FF2B5EF4-FFF2-40B4-BE49-F238E27FC236}">
                <a16:creationId xmlns:a16="http://schemas.microsoft.com/office/drawing/2014/main" id="{EA4097EF-C395-419F-849A-FB69000725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700" y="1472211"/>
            <a:ext cx="7720600" cy="4562865"/>
          </a:xfrm>
        </p:spPr>
      </p:pic>
    </p:spTree>
    <p:extLst>
      <p:ext uri="{BB962C8B-B14F-4D97-AF65-F5344CB8AC3E}">
        <p14:creationId xmlns:p14="http://schemas.microsoft.com/office/powerpoint/2010/main" val="42340964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1A510-BBE7-481A-9D8F-0D1063608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Influence: International News</a:t>
            </a:r>
          </a:p>
        </p:txBody>
      </p:sp>
      <p:pic>
        <p:nvPicPr>
          <p:cNvPr id="5" name="Content Placeholder 4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B518BCB9-8A4C-4FF5-81B9-3E2E37C0EE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7922" y="930275"/>
            <a:ext cx="6428155" cy="5646738"/>
          </a:xfrm>
        </p:spPr>
      </p:pic>
    </p:spTree>
    <p:extLst>
      <p:ext uri="{BB962C8B-B14F-4D97-AF65-F5344CB8AC3E}">
        <p14:creationId xmlns:p14="http://schemas.microsoft.com/office/powerpoint/2010/main" val="22224732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9D6727-A09D-410B-A031-D50CF7201D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8460" y="1783959"/>
            <a:ext cx="3065480" cy="2889114"/>
          </a:xfrm>
        </p:spPr>
        <p:txBody>
          <a:bodyPr vert="horz" lIns="91440" tIns="45720" rIns="91440" bIns="45720" rtlCol="0" anchor="b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4700" dirty="0">
                <a:solidFill>
                  <a:schemeClr val="tx1"/>
                </a:solidFill>
              </a:rPr>
              <a:t>C S (Jack) Lewis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DCA7DA-CF26-4764-83CA-5FF9703633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98459" y="4750893"/>
            <a:ext cx="3065478" cy="1147863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sz="1700" dirty="0">
                <a:solidFill>
                  <a:schemeClr val="tx1"/>
                </a:solidFill>
              </a:rPr>
              <a:t>Influence: Literature</a:t>
            </a:r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0" y="0"/>
            <a:ext cx="5391039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074" name="Picture 2" descr="Amazon.com: The Chronicles of Narnia (The Lion, the Witch, and the Wardrobe  / Prince Caspian &amp;amp; The Voyage of the Dawn Treader / The Silver Chair) BBC  Version : Richard Dempsey, Sophie">
            <a:extLst>
              <a:ext uri="{FF2B5EF4-FFF2-40B4-BE49-F238E27FC236}">
                <a16:creationId xmlns:a16="http://schemas.microsoft.com/office/drawing/2014/main" id="{40D5E523-1D71-4537-AC5E-AFFE673EC8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53" r="2" b="2"/>
          <a:stretch/>
        </p:blipFill>
        <p:spPr bwMode="auto">
          <a:xfrm>
            <a:off x="20" y="10"/>
            <a:ext cx="5271352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British author and theologian C.S. Lewis wrote four novels in 1942, including &quot;Screwtape Letters.&quot;">
            <a:extLst>
              <a:ext uri="{FF2B5EF4-FFF2-40B4-BE49-F238E27FC236}">
                <a16:creationId xmlns:a16="http://schemas.microsoft.com/office/drawing/2014/main" id="{AF584A3D-82B6-4415-A889-24312394A5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255958"/>
            <a:ext cx="2169847" cy="2900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35728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DC9035A-3643-46CB-B9D6-F035E1408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As the Ruin Falls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EA0F160-F53D-40C8-BE3D-B2CD10AD47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300" dirty="0"/>
              <a:t>All this is flashy rhetoric about loving you.</a:t>
            </a:r>
          </a:p>
          <a:p>
            <a:r>
              <a:rPr lang="en-US" sz="2300" dirty="0"/>
              <a:t>I never had a selfless thought since I was born.</a:t>
            </a:r>
          </a:p>
          <a:p>
            <a:r>
              <a:rPr lang="en-US" sz="2300" dirty="0"/>
              <a:t>I am mercenary and self-seeking through and through:</a:t>
            </a:r>
          </a:p>
          <a:p>
            <a:r>
              <a:rPr lang="en-US" sz="2300" dirty="0"/>
              <a:t>I want God, you, all friends, merely to serve my turn.</a:t>
            </a:r>
          </a:p>
          <a:p>
            <a:r>
              <a:rPr lang="en-US" sz="2300" dirty="0"/>
              <a:t>	Peace, re-assurance, pleasure, are the goals I seek,</a:t>
            </a:r>
          </a:p>
          <a:p>
            <a:r>
              <a:rPr lang="en-US" sz="2300" dirty="0"/>
              <a:t>	I cannot crawl one inch outside my proper skin:</a:t>
            </a:r>
          </a:p>
          <a:p>
            <a:r>
              <a:rPr lang="en-US" sz="2300" dirty="0"/>
              <a:t>	I talk of love – a scholar's parrot may talk Greek – </a:t>
            </a:r>
          </a:p>
          <a:p>
            <a:r>
              <a:rPr lang="en-US" sz="2300" dirty="0"/>
              <a:t>	But, self-imprisoned, always end where I begin.</a:t>
            </a:r>
          </a:p>
          <a:p>
            <a:r>
              <a:rPr lang="en-US" sz="2300" dirty="0"/>
              <a:t>Only that now you have taught me (but how late) my lack.</a:t>
            </a:r>
          </a:p>
          <a:p>
            <a:r>
              <a:rPr lang="en-US" sz="2300" dirty="0"/>
              <a:t>I see the chasm. And everything you are was making</a:t>
            </a:r>
          </a:p>
          <a:p>
            <a:r>
              <a:rPr lang="en-US" sz="2300" dirty="0"/>
              <a:t>My heart into a bridge by which I might get back</a:t>
            </a:r>
          </a:p>
          <a:p>
            <a:r>
              <a:rPr lang="en-US" sz="2300" dirty="0"/>
              <a:t>From exile, and grow man. And now the bridge is breaking.</a:t>
            </a:r>
          </a:p>
          <a:p>
            <a:r>
              <a:rPr lang="en-US" sz="2300" dirty="0"/>
              <a:t>	For this I bless you as the ruin falls. The pains</a:t>
            </a:r>
          </a:p>
          <a:p>
            <a:r>
              <a:rPr lang="en-US" sz="2300" dirty="0"/>
              <a:t>	You give me are more precious than all other gains.</a:t>
            </a:r>
            <a:endParaRPr lang="en-CA" sz="23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BB7D8E9-9D43-4D2A-8F8C-FF12C599371D}"/>
              </a:ext>
            </a:extLst>
          </p:cNvPr>
          <p:cNvSpPr txBox="1"/>
          <p:nvPr/>
        </p:nvSpPr>
        <p:spPr>
          <a:xfrm>
            <a:off x="7162800" y="672105"/>
            <a:ext cx="19030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>
                <a:solidFill>
                  <a:schemeClr val="bg1">
                    <a:lumMod val="50000"/>
                  </a:schemeClr>
                </a:solidFill>
              </a:rPr>
              <a:t>By C S Lewis</a:t>
            </a:r>
          </a:p>
          <a:p>
            <a:pPr algn="ctr"/>
            <a:r>
              <a:rPr lang="en-CA" dirty="0">
                <a:solidFill>
                  <a:schemeClr val="bg1">
                    <a:lumMod val="50000"/>
                  </a:schemeClr>
                </a:solidFill>
              </a:rPr>
              <a:t>Phil </a:t>
            </a:r>
            <a:r>
              <a:rPr lang="en-CA" dirty="0" err="1">
                <a:solidFill>
                  <a:schemeClr val="bg1">
                    <a:lumMod val="50000"/>
                  </a:schemeClr>
                </a:solidFill>
              </a:rPr>
              <a:t>Keaggy</a:t>
            </a:r>
            <a:endParaRPr lang="en-CA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Action Button: Sound 17">
            <a:hlinkClick r:id="rId3" highlightClick="1">
              <a:snd r:embed="rId2" name="applause.wav"/>
            </a:hlinkClick>
            <a:extLst>
              <a:ext uri="{FF2B5EF4-FFF2-40B4-BE49-F238E27FC236}">
                <a16:creationId xmlns:a16="http://schemas.microsoft.com/office/drawing/2014/main" id="{5519B29B-660D-4F67-8BE7-7A496A93C077}"/>
              </a:ext>
            </a:extLst>
          </p:cNvPr>
          <p:cNvSpPr/>
          <p:nvPr/>
        </p:nvSpPr>
        <p:spPr bwMode="auto">
          <a:xfrm>
            <a:off x="7848600" y="6186488"/>
            <a:ext cx="838200" cy="457200"/>
          </a:xfrm>
          <a:prstGeom prst="actionButtonSound">
            <a:avLst/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61905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1B4A61F-B473-475A-B82A-6E261D0A9F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當廢墟崩塌時 </a:t>
            </a:r>
            <a:r>
              <a:rPr lang="en-CA" altLang="zh-TW" dirty="0"/>
              <a:t>Tr. David Chang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8FCF14-8916-4CC3-96CA-9ABC1FF267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29967"/>
            <a:ext cx="8686800" cy="5470834"/>
          </a:xfrm>
        </p:spPr>
        <p:txBody>
          <a:bodyPr>
            <a:normAutofit fontScale="77500" lnSpcReduction="20000"/>
          </a:bodyPr>
          <a:lstStyle/>
          <a:p>
            <a:r>
              <a:rPr lang="zh-TW" altLang="en-US" dirty="0"/>
              <a:t>說愛你全是花言巧語</a:t>
            </a:r>
          </a:p>
          <a:p>
            <a:r>
              <a:rPr lang="zh-TW" altLang="en-US" dirty="0"/>
              <a:t>我生來就是自私自利</a:t>
            </a:r>
          </a:p>
          <a:p>
            <a:r>
              <a:rPr lang="zh-TW" altLang="en-US" dirty="0"/>
              <a:t>徹頭徹尾的功利思想</a:t>
            </a:r>
          </a:p>
          <a:p>
            <a:r>
              <a:rPr lang="zh-TW" altLang="en-US" dirty="0"/>
              <a:t>上帝、你們、朋友、全是我的利益所在</a:t>
            </a:r>
          </a:p>
          <a:p>
            <a:r>
              <a:rPr lang="en-CA" altLang="zh-TW" dirty="0"/>
              <a:t>	</a:t>
            </a:r>
            <a:r>
              <a:rPr lang="zh-TW" altLang="en-US" dirty="0"/>
              <a:t>我追逐的是平順、 穩當、和快樂</a:t>
            </a:r>
          </a:p>
          <a:p>
            <a:r>
              <a:rPr lang="en-CA" altLang="zh-TW" dirty="0"/>
              <a:t>	</a:t>
            </a:r>
            <a:r>
              <a:rPr lang="zh-TW" altLang="en-US" dirty="0"/>
              <a:t>從不為別人著想一分半毫</a:t>
            </a:r>
          </a:p>
          <a:p>
            <a:r>
              <a:rPr lang="en-CA" altLang="zh-TW" dirty="0"/>
              <a:t>	</a:t>
            </a:r>
            <a:r>
              <a:rPr lang="zh-TW" altLang="en-US" dirty="0"/>
              <a:t>高談大愛</a:t>
            </a:r>
            <a:r>
              <a:rPr lang="en-US" altLang="zh-TW" dirty="0"/>
              <a:t>—</a:t>
            </a:r>
            <a:r>
              <a:rPr lang="zh-TW" altLang="en-US" dirty="0"/>
              <a:t>學者口裡總能吐出舌燦蓮花</a:t>
            </a:r>
          </a:p>
          <a:p>
            <a:r>
              <a:rPr lang="en-CA" altLang="zh-TW" dirty="0"/>
              <a:t>	</a:t>
            </a:r>
            <a:r>
              <a:rPr lang="zh-TW" altLang="en-US" dirty="0"/>
              <a:t>然而到底是自說自話，百無用處</a:t>
            </a:r>
          </a:p>
          <a:p>
            <a:r>
              <a:rPr lang="zh-TW" altLang="en-US" dirty="0"/>
              <a:t>而如今你使我缺陷我認清了自己的缺失</a:t>
            </a:r>
            <a:endParaRPr lang="en-CA" altLang="zh-TW" dirty="0"/>
          </a:p>
          <a:p>
            <a:r>
              <a:rPr lang="en-CA" altLang="zh-TW" dirty="0"/>
              <a:t>	</a:t>
            </a:r>
            <a:r>
              <a:rPr lang="zh-TW" altLang="en-US" dirty="0"/>
              <a:t>（這樣的覺悟來得太晚）</a:t>
            </a:r>
          </a:p>
          <a:p>
            <a:r>
              <a:rPr lang="zh-TW" altLang="en-US" dirty="0"/>
              <a:t>我見到了一道鴻溝。一直以來你都設法在我心裡搭一座橋，</a:t>
            </a:r>
          </a:p>
          <a:p>
            <a:r>
              <a:rPr lang="zh-TW" altLang="en-US" dirty="0"/>
              <a:t>等待我能迷途知返，長大成人。而這座橋正在崩塌。</a:t>
            </a:r>
          </a:p>
          <a:p>
            <a:r>
              <a:rPr lang="en-CA" altLang="zh-TW" dirty="0"/>
              <a:t>	</a:t>
            </a:r>
            <a:r>
              <a:rPr lang="zh-TW" altLang="en-US" dirty="0"/>
              <a:t>我為崩塌的廢墟感謝讚美。你是我經歷了痛苦，</a:t>
            </a:r>
            <a:endParaRPr lang="en-CA" altLang="zh-TW" dirty="0"/>
          </a:p>
          <a:p>
            <a:r>
              <a:rPr lang="en-CA" altLang="zh-TW" dirty="0"/>
              <a:t>	</a:t>
            </a:r>
            <a:r>
              <a:rPr lang="zh-TW" altLang="en-US" dirty="0"/>
              <a:t>這一切要比其他的收獲更加難能可貴。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845496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7F006D-970D-4ED9-899C-4BDB7E182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Test Time</a:t>
            </a:r>
          </a:p>
        </p:txBody>
      </p:sp>
      <p:pic>
        <p:nvPicPr>
          <p:cNvPr id="8" name="Content Placeholder 7" descr="Qr code&#10;&#10;Description automatically generated">
            <a:hlinkClick r:id="rId2" tooltip="Link to Midterm Test (https://forms.gle/kdfBAywQVHuLfJ487)"/>
            <a:extLst>
              <a:ext uri="{FF2B5EF4-FFF2-40B4-BE49-F238E27FC236}">
                <a16:creationId xmlns:a16="http://schemas.microsoft.com/office/drawing/2014/main" id="{869C84D2-7E3D-44C9-BEFC-C74F4DB026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631" y="930275"/>
            <a:ext cx="5646738" cy="5646738"/>
          </a:xfrm>
        </p:spPr>
      </p:pic>
    </p:spTree>
    <p:extLst>
      <p:ext uri="{BB962C8B-B14F-4D97-AF65-F5344CB8AC3E}">
        <p14:creationId xmlns:p14="http://schemas.microsoft.com/office/powerpoint/2010/main" val="38248733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9D6727-A09D-410B-A031-D50CF7201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Jesus, Moses &amp; Religion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DCA7DA-CF26-4764-83CA-5FF9703633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CA" dirty="0"/>
              <a:t>Last class</a:t>
            </a:r>
          </a:p>
        </p:txBody>
      </p:sp>
    </p:spTree>
    <p:extLst>
      <p:ext uri="{BB962C8B-B14F-4D97-AF65-F5344CB8AC3E}">
        <p14:creationId xmlns:p14="http://schemas.microsoft.com/office/powerpoint/2010/main" val="42322776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id="{34BB38CF-B0C0-4C98-8466-6706608ADC48}"/>
              </a:ext>
            </a:extLst>
          </p:cNvPr>
          <p:cNvSpPr txBox="1"/>
          <p:nvPr/>
        </p:nvSpPr>
        <p:spPr>
          <a:xfrm>
            <a:off x="4931548" y="1600200"/>
            <a:ext cx="413625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Freedom                       Jealousy</a:t>
            </a:r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pPr algn="ctr"/>
            <a:r>
              <a:rPr lang="en-CA" dirty="0"/>
              <a:t>Forgiveness</a:t>
            </a:r>
          </a:p>
        </p:txBody>
      </p:sp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0FC31CBA-0231-47E4-A788-7AB593804865}"/>
              </a:ext>
            </a:extLst>
          </p:cNvPr>
          <p:cNvSpPr/>
          <p:nvPr/>
        </p:nvSpPr>
        <p:spPr bwMode="auto">
          <a:xfrm flipV="1">
            <a:off x="5627811" y="2057400"/>
            <a:ext cx="2743726" cy="2209800"/>
          </a:xfrm>
          <a:prstGeom prst="triangle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8EE27BA4-2D28-473A-9193-6AFE38FDC383}"/>
              </a:ext>
            </a:extLst>
          </p:cNvPr>
          <p:cNvSpPr/>
          <p:nvPr/>
        </p:nvSpPr>
        <p:spPr bwMode="auto">
          <a:xfrm>
            <a:off x="304800" y="1219200"/>
            <a:ext cx="3276600" cy="380737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9DFC41-5A92-4121-9CFA-484E9894B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Love and Families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D48107-AB8C-4E69-A103-7CEEE6F43D59}"/>
              </a:ext>
            </a:extLst>
          </p:cNvPr>
          <p:cNvSpPr txBox="1"/>
          <p:nvPr/>
        </p:nvSpPr>
        <p:spPr>
          <a:xfrm>
            <a:off x="381000" y="1240925"/>
            <a:ext cx="3147015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4000" dirty="0"/>
              <a:t>God as Father</a:t>
            </a:r>
          </a:p>
          <a:p>
            <a:endParaRPr lang="en-CA" sz="4000" dirty="0"/>
          </a:p>
          <a:p>
            <a:endParaRPr lang="en-CA" sz="4000" dirty="0"/>
          </a:p>
          <a:p>
            <a:endParaRPr lang="en-CA" sz="4000" dirty="0"/>
          </a:p>
          <a:p>
            <a:endParaRPr lang="en-CA" sz="4000" dirty="0"/>
          </a:p>
          <a:p>
            <a:pPr algn="ctr"/>
            <a:r>
              <a:rPr lang="en-CA" sz="4000" dirty="0"/>
              <a:t>Us as Family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7A42B7F-72EA-4E08-819C-F1F13680BD14}"/>
              </a:ext>
            </a:extLst>
          </p:cNvPr>
          <p:cNvGrpSpPr/>
          <p:nvPr/>
        </p:nvGrpSpPr>
        <p:grpSpPr>
          <a:xfrm>
            <a:off x="322721" y="2231525"/>
            <a:ext cx="1600200" cy="1981200"/>
            <a:chOff x="3054513" y="2057400"/>
            <a:chExt cx="1600200" cy="1981200"/>
          </a:xfrm>
        </p:grpSpPr>
        <p:sp>
          <p:nvSpPr>
            <p:cNvPr id="7" name="Arrow: Down 6">
              <a:extLst>
                <a:ext uri="{FF2B5EF4-FFF2-40B4-BE49-F238E27FC236}">
                  <a16:creationId xmlns:a16="http://schemas.microsoft.com/office/drawing/2014/main" id="{6C76257C-7C41-4DDE-B2C2-1268400FFA4A}"/>
                </a:ext>
              </a:extLst>
            </p:cNvPr>
            <p:cNvSpPr/>
            <p:nvPr/>
          </p:nvSpPr>
          <p:spPr bwMode="auto">
            <a:xfrm>
              <a:off x="3054513" y="2057400"/>
              <a:ext cx="1600200" cy="1981200"/>
            </a:xfrm>
            <a:prstGeom prst="downArrow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A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6" name="Heart 5">
              <a:extLst>
                <a:ext uri="{FF2B5EF4-FFF2-40B4-BE49-F238E27FC236}">
                  <a16:creationId xmlns:a16="http://schemas.microsoft.com/office/drawing/2014/main" id="{C42D1088-B7AD-4AC0-A2E6-3D0B5D5AC7F6}"/>
                </a:ext>
              </a:extLst>
            </p:cNvPr>
            <p:cNvSpPr/>
            <p:nvPr/>
          </p:nvSpPr>
          <p:spPr bwMode="auto">
            <a:xfrm>
              <a:off x="3511186" y="2215896"/>
              <a:ext cx="686853" cy="871728"/>
            </a:xfrm>
            <a:prstGeom prst="heart">
              <a:avLst/>
            </a:prstGeom>
            <a:solidFill>
              <a:srgbClr val="FF006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A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CA" dirty="0"/>
            </a:p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A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CA" dirty="0"/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CA" sz="2400" b="0" i="0" u="none" strike="noStrike" cap="none" normalizeH="0" baseline="0" dirty="0">
                  <a:ln>
                    <a:noFill/>
                  </a:ln>
                  <a:solidFill>
                    <a:srgbClr val="FF0000"/>
                  </a:solidFill>
                  <a:effectLst/>
                  <a:latin typeface="Times New Roman" panose="02020603050405020304" pitchFamily="18" charset="0"/>
                </a:rPr>
                <a:t>love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FCDBCB2-D239-4A89-B0E6-694320B6F051}"/>
              </a:ext>
            </a:extLst>
          </p:cNvPr>
          <p:cNvGrpSpPr/>
          <p:nvPr/>
        </p:nvGrpSpPr>
        <p:grpSpPr>
          <a:xfrm>
            <a:off x="1903256" y="2232929"/>
            <a:ext cx="1600200" cy="1979795"/>
            <a:chOff x="4635048" y="2058805"/>
            <a:chExt cx="1600200" cy="1911096"/>
          </a:xfrm>
        </p:grpSpPr>
        <p:sp>
          <p:nvSpPr>
            <p:cNvPr id="9" name="Arrow: Down 8">
              <a:extLst>
                <a:ext uri="{FF2B5EF4-FFF2-40B4-BE49-F238E27FC236}">
                  <a16:creationId xmlns:a16="http://schemas.microsoft.com/office/drawing/2014/main" id="{3EB31E1A-0DE5-4881-A52C-5A2C0F947330}"/>
                </a:ext>
              </a:extLst>
            </p:cNvPr>
            <p:cNvSpPr/>
            <p:nvPr/>
          </p:nvSpPr>
          <p:spPr bwMode="auto">
            <a:xfrm flipV="1">
              <a:off x="4635048" y="2058805"/>
              <a:ext cx="1600200" cy="1911096"/>
            </a:xfrm>
            <a:prstGeom prst="downArrow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A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19EF284-8069-4320-8ED6-12C482699049}"/>
                </a:ext>
              </a:extLst>
            </p:cNvPr>
            <p:cNvSpPr txBox="1"/>
            <p:nvPr/>
          </p:nvSpPr>
          <p:spPr>
            <a:xfrm>
              <a:off x="4999368" y="2133600"/>
              <a:ext cx="891224" cy="12311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5400" dirty="0">
                  <a:solidFill>
                    <a:srgbClr val="0000CC"/>
                  </a:solidFill>
                  <a:effectLst/>
                  <a:latin typeface="SimHei" panose="02010609060101010101" pitchFamily="49" charset="-122"/>
                  <a:ea typeface="SimHei" panose="02010609060101010101" pitchFamily="49" charset="-122"/>
                </a:rPr>
                <a:t>孝</a:t>
              </a:r>
              <a:endParaRPr lang="en-CA" sz="6600" dirty="0">
                <a:solidFill>
                  <a:srgbClr val="0000CC"/>
                </a:solidFill>
                <a:effectLst/>
                <a:latin typeface="SimHei" panose="02010609060101010101" pitchFamily="49" charset="-122"/>
                <a:ea typeface="SimHei" panose="02010609060101010101" pitchFamily="49" charset="-122"/>
              </a:endParaRPr>
            </a:p>
            <a:p>
              <a:pPr algn="ctr"/>
              <a:r>
                <a:rPr lang="en-CA" sz="2000" dirty="0">
                  <a:solidFill>
                    <a:srgbClr val="0000CC"/>
                  </a:solidFill>
                </a:rPr>
                <a:t>honor</a:t>
              </a:r>
            </a:p>
          </p:txBody>
        </p:sp>
      </p:grpSp>
      <p:sp>
        <p:nvSpPr>
          <p:cNvPr id="13" name="Heart 12">
            <a:extLst>
              <a:ext uri="{FF2B5EF4-FFF2-40B4-BE49-F238E27FC236}">
                <a16:creationId xmlns:a16="http://schemas.microsoft.com/office/drawing/2014/main" id="{D65920F0-BE94-4391-B894-3987B7363D7D}"/>
              </a:ext>
            </a:extLst>
          </p:cNvPr>
          <p:cNvSpPr/>
          <p:nvPr/>
        </p:nvSpPr>
        <p:spPr bwMode="auto">
          <a:xfrm>
            <a:off x="2369762" y="3518736"/>
            <a:ext cx="686853" cy="600438"/>
          </a:xfrm>
          <a:prstGeom prst="heart">
            <a:avLst/>
          </a:prstGeom>
          <a:solidFill>
            <a:srgbClr val="FF00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CA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77D1C5F-6440-4CC4-B99D-CA5495B34662}"/>
              </a:ext>
            </a:extLst>
          </p:cNvPr>
          <p:cNvSpPr txBox="1"/>
          <p:nvPr/>
        </p:nvSpPr>
        <p:spPr>
          <a:xfrm>
            <a:off x="754299" y="685800"/>
            <a:ext cx="25250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/>
              <a:t>Moses: 2 Families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249713C-D126-42AF-9000-39137AB2F2C1}"/>
              </a:ext>
            </a:extLst>
          </p:cNvPr>
          <p:cNvSpPr txBox="1"/>
          <p:nvPr/>
        </p:nvSpPr>
        <p:spPr>
          <a:xfrm>
            <a:off x="713910" y="5052562"/>
            <a:ext cx="278954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Problem</a:t>
            </a:r>
          </a:p>
          <a:p>
            <a:r>
              <a:rPr lang="en-CA" dirty="0"/>
              <a:t>-broken relationships</a:t>
            </a:r>
          </a:p>
          <a:p>
            <a:r>
              <a:rPr lang="en-CA" dirty="0"/>
              <a:t>- External (honor)</a:t>
            </a:r>
          </a:p>
          <a:p>
            <a:r>
              <a:rPr lang="en-CA" dirty="0"/>
              <a:t>    not Internal (love)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0CBF704-810A-4FD3-BD5D-B3906B718D0E}"/>
              </a:ext>
            </a:extLst>
          </p:cNvPr>
          <p:cNvGrpSpPr/>
          <p:nvPr/>
        </p:nvGrpSpPr>
        <p:grpSpPr>
          <a:xfrm>
            <a:off x="6389811" y="2338493"/>
            <a:ext cx="1220253" cy="1219200"/>
            <a:chOff x="5715000" y="2338493"/>
            <a:chExt cx="1220253" cy="1219200"/>
          </a:xfrm>
        </p:grpSpPr>
        <p:sp>
          <p:nvSpPr>
            <p:cNvPr id="18" name="Heart 17">
              <a:extLst>
                <a:ext uri="{FF2B5EF4-FFF2-40B4-BE49-F238E27FC236}">
                  <a16:creationId xmlns:a16="http://schemas.microsoft.com/office/drawing/2014/main" id="{473AD325-202B-454D-AC73-B9091534790E}"/>
                </a:ext>
              </a:extLst>
            </p:cNvPr>
            <p:cNvSpPr/>
            <p:nvPr/>
          </p:nvSpPr>
          <p:spPr bwMode="auto">
            <a:xfrm>
              <a:off x="5715000" y="2338493"/>
              <a:ext cx="1220253" cy="1219200"/>
            </a:xfrm>
            <a:prstGeom prst="heart">
              <a:avLst/>
            </a:prstGeom>
            <a:solidFill>
              <a:srgbClr val="FF006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A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CA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96A640B-AF3C-41EF-B80C-C52FDDD8AB79}"/>
                </a:ext>
              </a:extLst>
            </p:cNvPr>
            <p:cNvSpPr txBox="1"/>
            <p:nvPr/>
          </p:nvSpPr>
          <p:spPr>
            <a:xfrm>
              <a:off x="6083533" y="2594150"/>
              <a:ext cx="483186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4000" dirty="0">
                  <a:solidFill>
                    <a:schemeClr val="bg1"/>
                  </a:solidFill>
                  <a:effectLst/>
                  <a:latin typeface="SimHei" panose="02010609060101010101" pitchFamily="49" charset="-122"/>
                  <a:ea typeface="SimHei" panose="02010609060101010101" pitchFamily="49" charset="-122"/>
                </a:rPr>
                <a:t>愛</a:t>
              </a:r>
              <a:endParaRPr lang="en-CA" sz="4800" dirty="0">
                <a:solidFill>
                  <a:schemeClr val="bg1"/>
                </a:solidFill>
                <a:effectLst/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F5FC7EB5-047D-4CAC-8CC0-68052EC95187}"/>
              </a:ext>
            </a:extLst>
          </p:cNvPr>
          <p:cNvSpPr txBox="1"/>
          <p:nvPr/>
        </p:nvSpPr>
        <p:spPr>
          <a:xfrm>
            <a:off x="6496972" y="653703"/>
            <a:ext cx="8338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/>
              <a:t>Love</a:t>
            </a:r>
          </a:p>
        </p:txBody>
      </p:sp>
    </p:spTree>
    <p:extLst>
      <p:ext uri="{BB962C8B-B14F-4D97-AF65-F5344CB8AC3E}">
        <p14:creationId xmlns:p14="http://schemas.microsoft.com/office/powerpoint/2010/main" val="2183820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 animBg="1"/>
      <p:bldP spid="13" grpId="0" animBg="1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90BFF86-DC7B-496A-8761-12CA3178E8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Recovering the Relationship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AFCDD4-BFA9-48DF-A83D-CDCC5D8026F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CA" dirty="0"/>
              <a:t>I was wrong.</a:t>
            </a:r>
          </a:p>
          <a:p>
            <a:r>
              <a:rPr lang="en-CA" dirty="0"/>
              <a:t>I am sorry. </a:t>
            </a:r>
          </a:p>
          <a:p>
            <a:r>
              <a:rPr lang="en-CA" dirty="0"/>
              <a:t>Please forgive me.</a:t>
            </a:r>
          </a:p>
          <a:p>
            <a:r>
              <a:rPr lang="en-CA" dirty="0">
                <a:sym typeface="Wingdings" panose="05000000000000000000" pitchFamily="2" charset="2"/>
              </a:rPr>
              <a:t> Rejoin the family.</a:t>
            </a:r>
            <a:endParaRPr lang="en-CA" dirty="0"/>
          </a:p>
        </p:txBody>
      </p:sp>
      <p:pic>
        <p:nvPicPr>
          <p:cNvPr id="5" name="Content Placeholder 4" descr="What if the Prodigal Son met the Older Brother First? | by Mallory Smyth |  Medium">
            <a:extLst>
              <a:ext uri="{FF2B5EF4-FFF2-40B4-BE49-F238E27FC236}">
                <a16:creationId xmlns:a16="http://schemas.microsoft.com/office/drawing/2014/main" id="{978CFBE6-632B-44C8-8C4D-3C8468AED11A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767584"/>
            <a:ext cx="4267200" cy="1780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7819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50454A-12BE-43CB-BC1A-06124480B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What about Justice?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84DFD895-53C3-4BD0-94A6-0C7FC507C18E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222" y="914400"/>
            <a:ext cx="3929955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Easter's Confounding Empty Tomb">
            <a:extLst>
              <a:ext uri="{FF2B5EF4-FFF2-40B4-BE49-F238E27FC236}">
                <a16:creationId xmlns:a16="http://schemas.microsoft.com/office/drawing/2014/main" id="{3CA5E17D-CB65-4919-A9DB-333100D56CC3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838200"/>
            <a:ext cx="2011680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EBC2C98-B188-4CF8-9C26-80DEB829BEFF}"/>
              </a:ext>
            </a:extLst>
          </p:cNvPr>
          <p:cNvSpPr txBox="1"/>
          <p:nvPr/>
        </p:nvSpPr>
        <p:spPr>
          <a:xfrm>
            <a:off x="4876800" y="2590800"/>
            <a:ext cx="3929955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He was pierced for our transgressions. He was crushed for our iniquities. The punishment that brought our peace was on him; and by his wounds we are healed. All we like sheep have gone astray. Everyone has turned to his own way; and Yahweh has laid on him the iniquity of us all. Isaiah 53:4-5 (500 BC)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409411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DA68ACE-D094-4C44-9EE1-47881CF46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B5CF011-19F8-42AE-ADD6-2B607B418E6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zh-TW" altLang="en-US" dirty="0"/>
              <a:t>他誠然擔當我們的憂患、</a:t>
            </a:r>
            <a:endParaRPr lang="en-CA" altLang="zh-TW" dirty="0"/>
          </a:p>
          <a:p>
            <a:pPr marL="0" indent="0">
              <a:buNone/>
            </a:pPr>
            <a:r>
              <a:rPr lang="zh-TW" altLang="en-US" dirty="0"/>
              <a:t>      背負我們的痛苦．</a:t>
            </a:r>
            <a:endParaRPr lang="en-CA" altLang="zh-TW" dirty="0"/>
          </a:p>
          <a:p>
            <a:pPr marL="0" indent="0">
              <a:buNone/>
            </a:pPr>
            <a:r>
              <a:rPr lang="zh-TW" altLang="en-US" dirty="0"/>
              <a:t>我們卻以為他受責罰、</a:t>
            </a:r>
            <a:endParaRPr lang="en-CA" altLang="zh-TW" dirty="0"/>
          </a:p>
          <a:p>
            <a:pPr marL="0" indent="0">
              <a:buNone/>
            </a:pPr>
            <a:r>
              <a:rPr lang="en-CA" altLang="zh-TW" dirty="0"/>
              <a:t>      </a:t>
            </a:r>
            <a:r>
              <a:rPr lang="zh-TW" altLang="en-US" dirty="0"/>
              <a:t>被　神擊打苦待了。</a:t>
            </a:r>
            <a:endParaRPr lang="en-CA" altLang="zh-TW" dirty="0"/>
          </a:p>
          <a:p>
            <a:pPr marL="0" indent="0">
              <a:buNone/>
            </a:pPr>
            <a:r>
              <a:rPr lang="en-US" altLang="zh-TW" b="1" baseline="30000" dirty="0"/>
              <a:t>5</a:t>
            </a:r>
            <a:r>
              <a:rPr lang="zh-TW" altLang="en-US" dirty="0"/>
              <a:t>那知他</a:t>
            </a:r>
            <a:endParaRPr lang="en-CA" altLang="zh-TW" dirty="0"/>
          </a:p>
          <a:p>
            <a:pPr marL="0" indent="0">
              <a:buNone/>
            </a:pPr>
            <a:r>
              <a:rPr lang="zh-TW" altLang="en-US" dirty="0"/>
              <a:t>      為我們的過犯受害、</a:t>
            </a:r>
            <a:endParaRPr lang="en-CA" altLang="zh-TW" dirty="0"/>
          </a:p>
          <a:p>
            <a:pPr marL="0" indent="0">
              <a:buNone/>
            </a:pPr>
            <a:r>
              <a:rPr lang="en-CA" altLang="zh-TW" dirty="0"/>
              <a:t>      </a:t>
            </a:r>
            <a:r>
              <a:rPr lang="zh-TW" altLang="en-US" dirty="0"/>
              <a:t>為我們的罪孽壓傷．</a:t>
            </a:r>
            <a:endParaRPr lang="en-CA" altLang="zh-TW" dirty="0"/>
          </a:p>
          <a:p>
            <a:pPr marL="0" indent="0">
              <a:buNone/>
            </a:pPr>
            <a:r>
              <a:rPr lang="zh-TW" altLang="en-US" dirty="0"/>
              <a:t>因他受的刑罰</a:t>
            </a:r>
            <a:endParaRPr lang="en-CA" altLang="zh-TW" dirty="0"/>
          </a:p>
          <a:p>
            <a:pPr marL="0" indent="0">
              <a:buNone/>
            </a:pPr>
            <a:r>
              <a:rPr lang="en-CA" altLang="zh-TW" dirty="0"/>
              <a:t>      </a:t>
            </a:r>
            <a:r>
              <a:rPr lang="zh-TW" altLang="en-US" dirty="0"/>
              <a:t>我們得平安．</a:t>
            </a:r>
            <a:endParaRPr lang="en-CA" altLang="zh-TW" dirty="0"/>
          </a:p>
          <a:p>
            <a:pPr marL="0" indent="0">
              <a:buNone/>
            </a:pPr>
            <a:r>
              <a:rPr lang="zh-TW" altLang="en-US" dirty="0"/>
              <a:t>因他受的鞭傷</a:t>
            </a:r>
            <a:endParaRPr lang="en-CA" altLang="zh-TW" dirty="0"/>
          </a:p>
          <a:p>
            <a:pPr marL="0" indent="0">
              <a:buNone/>
            </a:pPr>
            <a:r>
              <a:rPr lang="zh-TW" altLang="en-US" dirty="0"/>
              <a:t>       我們得醫治。</a:t>
            </a:r>
            <a:endParaRPr lang="en-CA" dirty="0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9FF8DE1B-9846-48C8-8286-9A2E27F1B3C7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3522" y="914400"/>
            <a:ext cx="3929955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1841456"/>
      </p:ext>
    </p:extLst>
  </p:cSld>
  <p:clrMapOvr>
    <a:masterClrMapping/>
  </p:clrMapOvr>
</p:sld>
</file>

<file path=ppt/theme/theme1.xml><?xml version="1.0" encoding="utf-8"?>
<a:theme xmlns:a="http://schemas.openxmlformats.org/drawingml/2006/main" name="ecp1026.pot">
  <a:themeElements>
    <a:clrScheme name="Custom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FF0000"/>
      </a:hlink>
      <a:folHlink>
        <a:srgbClr val="FF0000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ecp1026.pot">
  <a:themeElements>
    <a:clrScheme name="Custom 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FF0000"/>
      </a:hlink>
      <a:folHlink>
        <a:srgbClr val="FF0000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98442984-D725-439C-A38C-54F548B71A40}" vid="{0E9360F9-12CD-4775-8ECA-46332A8C8D98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D:\template\MS\ecp1026.pot</Template>
  <TotalTime>1573</TotalTime>
  <Words>1434</Words>
  <Application>Microsoft Office PowerPoint</Application>
  <PresentationFormat>On-screen Show (4:3)</PresentationFormat>
  <Paragraphs>173</Paragraphs>
  <Slides>15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Times New Roman</vt:lpstr>
      <vt:lpstr>Arial</vt:lpstr>
      <vt:lpstr>Wingdings</vt:lpstr>
      <vt:lpstr>SimHei</vt:lpstr>
      <vt:lpstr>ecp1026.pot</vt:lpstr>
      <vt:lpstr>ecp1026.pot</vt:lpstr>
      <vt:lpstr>CorelDRAW</vt:lpstr>
      <vt:lpstr>Thoughts</vt:lpstr>
      <vt:lpstr>Our 4 Questions…</vt:lpstr>
      <vt:lpstr>Eg. Polar Winds Stop</vt:lpstr>
      <vt:lpstr>Venues for Visits</vt:lpstr>
      <vt:lpstr>Influence: Taiwan Newspapers</vt:lpstr>
      <vt:lpstr>Influence: International News</vt:lpstr>
      <vt:lpstr>C S (Jack) Lewis</vt:lpstr>
      <vt:lpstr>As the Ruin Falls</vt:lpstr>
      <vt:lpstr>當廢墟崩塌時 Tr. David Chang</vt:lpstr>
      <vt:lpstr>Test Time</vt:lpstr>
      <vt:lpstr>Jesus, Moses &amp; Religion</vt:lpstr>
      <vt:lpstr>Love and Families</vt:lpstr>
      <vt:lpstr>Recovering the Relationship</vt:lpstr>
      <vt:lpstr>What about Justice?</vt:lpstr>
      <vt:lpstr>PowerPoint Presentation</vt:lpstr>
    </vt:vector>
  </TitlesOfParts>
  <Company/>
  <LinksUpToDate>false</LinksUpToDate>
  <SharedDoc>false</SharedDoc>
  <HyperlinkBase>http://rc.xiaotu.com/extra/090729.pps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Newton</dc:title>
  <dc:subject>Research Communication</dc:subject>
  <dc:creator>Jonathon David White</dc:creator>
  <cp:lastModifiedBy>Jonathon David White</cp:lastModifiedBy>
  <cp:revision>116</cp:revision>
  <cp:lastPrinted>2001-10-23T02:48:11Z</cp:lastPrinted>
  <dcterms:created xsi:type="dcterms:W3CDTF">2001-02-20T10:09:37Z</dcterms:created>
  <dcterms:modified xsi:type="dcterms:W3CDTF">2022-01-14T01:31:35Z</dcterms:modified>
  <cp:category>Classics and Western Civilization</cp:category>
</cp:coreProperties>
</file>