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3" r:id="rId3"/>
    <p:sldId id="264" r:id="rId4"/>
    <p:sldId id="257" r:id="rId5"/>
    <p:sldId id="260" r:id="rId6"/>
    <p:sldId id="258" r:id="rId7"/>
    <p:sldId id="261" r:id="rId8"/>
    <p:sldId id="259" r:id="rId9"/>
    <p:sldId id="262" r:id="rId10"/>
  </p:sldIdLst>
  <p:sldSz cx="9144000" cy="6858000" type="screen4x3"/>
  <p:notesSz cx="6661150" cy="9871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66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4" autoAdjust="0"/>
  </p:normalViewPr>
  <p:slideViewPr>
    <p:cSldViewPr>
      <p:cViewPr varScale="1">
        <p:scale>
          <a:sx n="157" d="100"/>
          <a:sy n="157" d="100"/>
        </p:scale>
        <p:origin x="1872" y="76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4604A4-F794-4213-9BF9-1B9ABE71C1DB}" type="datetime2">
              <a:rPr lang="zh-TW" altLang="en-US"/>
              <a:pPr>
                <a:defRPr/>
              </a:pPr>
              <a:t>2025年3月28日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6639CA-3788-4F41-9E77-A924F6AED4B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FB1F8-1746-41EE-A975-1F29B5E72B1B}" type="datetime2">
              <a:rPr lang="zh-TW" altLang="en-US"/>
              <a:pPr>
                <a:defRPr/>
              </a:pPr>
              <a:t>2025年3月28日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D5B5E1-65E6-4872-9E71-03C397DBA71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447800"/>
            <a:ext cx="8610600" cy="2133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3733800"/>
            <a:ext cx="6858000" cy="838200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495800" y="5334000"/>
            <a:ext cx="4572000" cy="10668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239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099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033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763000" cy="2895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733800"/>
            <a:ext cx="8763000" cy="2667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192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06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077200" cy="549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" y="762000"/>
            <a:ext cx="4117975" cy="452437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214436"/>
            <a:ext cx="4117975" cy="541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762000"/>
            <a:ext cx="4286250" cy="452437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214436"/>
            <a:ext cx="4286250" cy="541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5627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2226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46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49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29967"/>
            <a:ext cx="8686800" cy="564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915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</a:t>
            </a:r>
            <a:r>
              <a:rPr lang="en-US" altLang="zh-TW" sz="12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200" u="sng" dirty="0">
                <a:solidFill>
                  <a:srgbClr val="FF0000"/>
                </a:solidFill>
                <a:ea typeface="新細明體" panose="02020500000000000000" pitchFamily="18" charset="-120"/>
              </a:rPr>
              <a:t>http://www.whiteslight.com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44288065"/>
              </p:ext>
            </p:extLst>
          </p:nvPr>
        </p:nvGraphicFramePr>
        <p:xfrm>
          <a:off x="18535" y="0"/>
          <a:ext cx="959708" cy="959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2442591" imgH="2442591" progId="CorelDraw.Graphic.17">
                  <p:embed/>
                </p:oleObj>
              </mc:Choice>
              <mc:Fallback>
                <p:oleObj name="CorelDRAW" r:id="rId13" imgW="2442591" imgH="244259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959708" cy="959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4" r:id="rId3"/>
    <p:sldLayoutId id="2147483725" r:id="rId4"/>
    <p:sldLayoutId id="2147483735" r:id="rId5"/>
    <p:sldLayoutId id="2147483726" r:id="rId6"/>
    <p:sldLayoutId id="2147483727" r:id="rId7"/>
    <p:sldLayoutId id="2147483728" r:id="rId8"/>
    <p:sldLayoutId id="2147483729" r:id="rId9"/>
    <p:sldLayoutId id="2147483736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thumb/3/3a/Map_Greco-Persian_Wars-en.svg/1280px-Map_Greco-Persian_Wars-en.svg.png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thumb/3/3a/Map_Greco-Persian_Wars-en.svg/1280px-Map_Greco-Persian_Wars-en.svg.p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thumb/5/57/Map_Peloponnesian_War_431_BC-en.svg/1280px-Map_Peloponnesian_War_431_BC-en.svg.pn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thumb/5/57/Map_Peloponnesian_War_431_BC-en.svg/1280px-Map_Peloponnesian_War_431_BC-en.svg.png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iadochi#/media/File:Diadochi_LA.svg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iadochi#/media/File:Diadochi_LA.svg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/>
              <a:t>Greek History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/>
              <a:t>From Persian Wars to Alexander</a:t>
            </a:r>
            <a:endParaRPr lang="zh-TW" alt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38600" y="5334000"/>
            <a:ext cx="5029200" cy="1066800"/>
          </a:xfrm>
        </p:spPr>
        <p:txBody>
          <a:bodyPr/>
          <a:lstStyle/>
          <a:p>
            <a:r>
              <a:rPr lang="en-US" dirty="0"/>
              <a:t>Presented by Joseph Shultz</a:t>
            </a:r>
          </a:p>
          <a:p>
            <a:r>
              <a:rPr lang="en-US" dirty="0"/>
              <a:t>2019.05.17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76200"/>
            <a:ext cx="3108960" cy="290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29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Homer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Key Figure in Greek thinking</a:t>
            </a:r>
          </a:p>
          <a:p>
            <a:r>
              <a:rPr lang="en-US" dirty="0"/>
              <a:t>~850 BC</a:t>
            </a:r>
          </a:p>
          <a:p>
            <a:r>
              <a:rPr lang="en-US" dirty="0"/>
              <a:t>Books</a:t>
            </a:r>
          </a:p>
          <a:p>
            <a:pPr lvl="1"/>
            <a:r>
              <a:rPr lang="en-US" dirty="0"/>
              <a:t>The Odyssey</a:t>
            </a:r>
          </a:p>
          <a:p>
            <a:pPr lvl="1"/>
            <a:r>
              <a:rPr lang="en-US" dirty="0"/>
              <a:t>The Iliad </a:t>
            </a:r>
            <a:r>
              <a:rPr lang="en-US" dirty="0">
                <a:sym typeface="Wingdings" panose="05000000000000000000" pitchFamily="2" charset="2"/>
              </a:rPr>
              <a:t>(Trojan Horse)</a:t>
            </a:r>
            <a:endParaRPr lang="en-US" dirty="0"/>
          </a:p>
          <a:p>
            <a:r>
              <a:rPr lang="en-US" dirty="0"/>
              <a:t>Cannot fight your Fate/Destiny</a:t>
            </a:r>
          </a:p>
        </p:txBody>
      </p:sp>
      <p:pic>
        <p:nvPicPr>
          <p:cNvPr id="2050" name="Picture 2" descr="Image result for hom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125" y="1066800"/>
            <a:ext cx="4115075" cy="518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574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29FBC-D71D-EF8F-AA64-906C530DF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500 to 330BC: Instability 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336772C-CCB7-9BAA-D161-1F29179FEF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Greece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45CC5-1A49-361E-78C2-8EB324D460B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/>
              <a:t>Pythagoras (570-490)</a:t>
            </a:r>
          </a:p>
          <a:p>
            <a:endParaRPr lang="en-CA" sz="2800" dirty="0"/>
          </a:p>
          <a:p>
            <a:r>
              <a:rPr lang="en-CA" sz="2800" dirty="0"/>
              <a:t>Socrates (469-399)</a:t>
            </a:r>
          </a:p>
          <a:p>
            <a:r>
              <a:rPr lang="en-CA" sz="2800" dirty="0"/>
              <a:t>Plato (428-347)</a:t>
            </a:r>
          </a:p>
          <a:p>
            <a:r>
              <a:rPr lang="en-CA" sz="2800" dirty="0"/>
              <a:t>Aristotle (384-322)</a:t>
            </a:r>
          </a:p>
          <a:p>
            <a:r>
              <a:rPr lang="en-CA" sz="2800" dirty="0"/>
              <a:t>Euclid (325</a:t>
            </a:r>
            <a:r>
              <a:rPr lang="en-CA" sz="2800" dirty="0">
                <a:sym typeface="Wingdings" panose="05000000000000000000" pitchFamily="2" charset="2"/>
              </a:rPr>
              <a:t>-265)</a:t>
            </a:r>
            <a:endParaRPr lang="en-US" sz="280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6A103E4-76EC-D3D5-6C44-2A895F92E6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dirty="0"/>
              <a:t>China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4B4000-5E93-89E6-6FA7-8C0C23B0542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CA" sz="2800" dirty="0"/>
              <a:t>Confucius (551-479)</a:t>
            </a:r>
          </a:p>
          <a:p>
            <a:pPr lvl="1"/>
            <a:r>
              <a:rPr lang="en-US" dirty="0"/>
              <a:t>10 disciple(72 master)</a:t>
            </a:r>
          </a:p>
          <a:p>
            <a:r>
              <a:rPr lang="en-US" sz="2800" dirty="0" err="1"/>
              <a:t>Zengzi</a:t>
            </a:r>
            <a:r>
              <a:rPr lang="zh-TW" altLang="en-US" sz="2800" dirty="0"/>
              <a:t>子輿</a:t>
            </a:r>
            <a:r>
              <a:rPr lang="en-US" sz="2800" dirty="0"/>
              <a:t>(505-436)</a:t>
            </a:r>
          </a:p>
          <a:p>
            <a:r>
              <a:rPr lang="en-US" sz="2800" dirty="0" err="1"/>
              <a:t>Zisi</a:t>
            </a:r>
            <a:r>
              <a:rPr lang="en-US" sz="2800" dirty="0"/>
              <a:t> </a:t>
            </a:r>
            <a:r>
              <a:rPr lang="zh-TW" altLang="en-US" sz="2800" dirty="0"/>
              <a:t>子思 </a:t>
            </a:r>
            <a:r>
              <a:rPr lang="en-US" sz="2800" dirty="0"/>
              <a:t>(483-402)</a:t>
            </a:r>
          </a:p>
          <a:p>
            <a:r>
              <a:rPr lang="en-US" sz="2800" dirty="0"/>
              <a:t>Mencius</a:t>
            </a:r>
            <a:r>
              <a:rPr lang="zh-TW" altLang="en-US" sz="2800" dirty="0"/>
              <a:t>孟子</a:t>
            </a:r>
            <a:r>
              <a:rPr lang="en-US" sz="2800" dirty="0"/>
              <a:t>(372-289)</a:t>
            </a:r>
          </a:p>
          <a:p>
            <a:r>
              <a:rPr lang="en-US" sz="2800" dirty="0"/>
              <a:t>Xunzi </a:t>
            </a:r>
            <a:r>
              <a:rPr lang="zh-TW" altLang="en-US" sz="2800" dirty="0"/>
              <a:t>荀況 </a:t>
            </a:r>
            <a:r>
              <a:rPr lang="en-CA" altLang="zh-TW" sz="2800" dirty="0"/>
              <a:t>(310-238)</a:t>
            </a:r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73604B-A9C1-27A4-5F95-8EA5B7326710}"/>
              </a:ext>
            </a:extLst>
          </p:cNvPr>
          <p:cNvSpPr/>
          <p:nvPr/>
        </p:nvSpPr>
        <p:spPr>
          <a:xfrm>
            <a:off x="2250833" y="5175367"/>
            <a:ext cx="46669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Warring States</a:t>
            </a:r>
          </a:p>
        </p:txBody>
      </p:sp>
    </p:spTree>
    <p:extLst>
      <p:ext uri="{BB962C8B-B14F-4D97-AF65-F5344CB8AC3E}">
        <p14:creationId xmlns:p14="http://schemas.microsoft.com/office/powerpoint/2010/main" val="1313678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Greece Versus Persia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Greeks began settling Asian coast (Turkey)</a:t>
            </a:r>
          </a:p>
          <a:p>
            <a:r>
              <a:rPr lang="en-US" altLang="zh-TW" dirty="0"/>
              <a:t>Persians were angry</a:t>
            </a:r>
          </a:p>
          <a:p>
            <a:r>
              <a:rPr lang="en-US" altLang="zh-TW" dirty="0"/>
              <a:t>Two invasions of Greece</a:t>
            </a:r>
          </a:p>
          <a:p>
            <a:pPr lvl="1"/>
            <a:r>
              <a:rPr lang="en-US" altLang="zh-TW" dirty="0"/>
              <a:t>Darius I (490 BC)</a:t>
            </a:r>
          </a:p>
          <a:p>
            <a:pPr lvl="1"/>
            <a:r>
              <a:rPr lang="en-US" altLang="zh-TW" dirty="0"/>
              <a:t>Xerxes I (480 BC)</a:t>
            </a:r>
          </a:p>
          <a:p>
            <a:r>
              <a:rPr lang="en-US" altLang="zh-TW" dirty="0"/>
              <a:t>Fight: Greek Democracy vs Persian Autocracy</a:t>
            </a:r>
          </a:p>
          <a:p>
            <a:r>
              <a:rPr lang="en-US" altLang="zh-TW" dirty="0" err="1"/>
              <a:t>Palatae</a:t>
            </a:r>
            <a:r>
              <a:rPr lang="en-US" altLang="zh-TW" dirty="0"/>
              <a:t>: Athens and Spartans unite</a:t>
            </a:r>
          </a:p>
          <a:p>
            <a:r>
              <a:rPr lang="en-US" altLang="zh-TW" dirty="0"/>
              <a:t>Marathon: Other Greeks Join (490BC)</a:t>
            </a:r>
          </a:p>
          <a:p>
            <a:r>
              <a:rPr lang="en-US" altLang="zh-TW" dirty="0"/>
              <a:t>Thermopylae: 300 Spartans (480BC)</a:t>
            </a:r>
          </a:p>
          <a:p>
            <a:r>
              <a:rPr lang="en-US" altLang="zh-TW" dirty="0"/>
              <a:t>Persia defeated (Time of Socrates)</a:t>
            </a:r>
            <a:endParaRPr lang="zh-TW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4556503-9F44-4AE9-96F0-9DF7F8DE5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524000"/>
            <a:ext cx="2554401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EC4E3E-348D-403F-8DCE-390D1B65B726}"/>
              </a:ext>
            </a:extLst>
          </p:cNvPr>
          <p:cNvSpPr txBox="1"/>
          <p:nvPr/>
        </p:nvSpPr>
        <p:spPr>
          <a:xfrm>
            <a:off x="6976767" y="3370249"/>
            <a:ext cx="144714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00" dirty="0">
                <a:hlinkClick r:id="rId3"/>
              </a:rPr>
              <a:t>https://upload.wikimedia.org/wikipedia/commons/thumb/3/3a/Map_Greco-Persian_Wars-en.svg/1280px-Map_Greco-Persian_Wars-en.svg.png</a:t>
            </a:r>
            <a:endParaRPr lang="en-CA" sz="300" dirty="0"/>
          </a:p>
        </p:txBody>
      </p:sp>
    </p:spTree>
    <p:extLst>
      <p:ext uri="{BB962C8B-B14F-4D97-AF65-F5344CB8AC3E}">
        <p14:creationId xmlns:p14="http://schemas.microsoft.com/office/powerpoint/2010/main" val="2404917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Greece in War with Persia</a:t>
            </a:r>
            <a:endParaRPr lang="zh-TW" alt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93B53FB-A970-4032-A1EC-6FE665A1CB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9" y="930275"/>
            <a:ext cx="7065322" cy="564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F3422C-9C2E-420D-893A-63E3491BC81B}"/>
              </a:ext>
            </a:extLst>
          </p:cNvPr>
          <p:cNvSpPr txBox="1"/>
          <p:nvPr/>
        </p:nvSpPr>
        <p:spPr>
          <a:xfrm>
            <a:off x="3657600" y="6172200"/>
            <a:ext cx="4419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dirty="0">
                <a:hlinkClick r:id="rId3"/>
              </a:rPr>
              <a:t>https://upload.wikimedia.org/wikipedia/commons/thumb/3/3a/Map_Greco-Persian_Wars-en.svg/1280px-Map_Greco-Persian_Wars-en.svg.png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2306930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Peloponnesian War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Greeks divided.</a:t>
            </a:r>
          </a:p>
          <a:p>
            <a:r>
              <a:rPr lang="en-US" altLang="zh-TW" dirty="0"/>
              <a:t>Athens vs Sparta</a:t>
            </a:r>
          </a:p>
          <a:p>
            <a:pPr lvl="1"/>
            <a:r>
              <a:rPr lang="en-US" altLang="zh-TW" dirty="0"/>
              <a:t>Athens: good navy</a:t>
            </a:r>
          </a:p>
          <a:p>
            <a:pPr lvl="1"/>
            <a:r>
              <a:rPr lang="en-US" altLang="zh-TW" dirty="0"/>
              <a:t>Sparta: good army</a:t>
            </a:r>
          </a:p>
          <a:p>
            <a:pPr lvl="1"/>
            <a:r>
              <a:rPr lang="en-US" altLang="zh-TW" dirty="0"/>
              <a:t>Stalemate</a:t>
            </a:r>
          </a:p>
          <a:p>
            <a:r>
              <a:rPr lang="en-US" altLang="zh-TW" dirty="0"/>
              <a:t>Persians help Sparta 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en-US" altLang="zh-TW" dirty="0"/>
              <a:t>Sparta wins</a:t>
            </a:r>
          </a:p>
          <a:p>
            <a:r>
              <a:rPr lang="en-US" altLang="zh-TW" dirty="0"/>
              <a:t>Greece made weaker (Time of Plato)</a:t>
            </a:r>
          </a:p>
          <a:p>
            <a:endParaRPr lang="zh-TW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EA6CB5F-3BBE-4A1A-84B1-91D1D3C5B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545" y="930275"/>
            <a:ext cx="3031116" cy="242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41718F-9B2C-47FC-ACA6-B52B643FBD1E}"/>
              </a:ext>
            </a:extLst>
          </p:cNvPr>
          <p:cNvSpPr txBox="1"/>
          <p:nvPr/>
        </p:nvSpPr>
        <p:spPr>
          <a:xfrm>
            <a:off x="6194716" y="3137356"/>
            <a:ext cx="192344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400" dirty="0">
                <a:hlinkClick r:id="rId3"/>
              </a:rPr>
              <a:t>https://upload.wikimedia.org/wikipedia/commons/thumb/5/57/Map_Peloponnesian_War_431_BC-en.svg/1280px-Map_Peloponnesian_War_431_BC-en.svg.png</a:t>
            </a:r>
            <a:endParaRPr lang="en-CA" sz="400" dirty="0"/>
          </a:p>
        </p:txBody>
      </p:sp>
    </p:spTree>
    <p:extLst>
      <p:ext uri="{BB962C8B-B14F-4D97-AF65-F5344CB8AC3E}">
        <p14:creationId xmlns:p14="http://schemas.microsoft.com/office/powerpoint/2010/main" val="703222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0"/>
            <a:ext cx="8915400" cy="685800"/>
          </a:xfrm>
        </p:spPr>
        <p:txBody>
          <a:bodyPr/>
          <a:lstStyle/>
          <a:p>
            <a:r>
              <a:rPr lang="en-US" altLang="zh-TW" dirty="0"/>
              <a:t>Greece during Peloponnesian War</a:t>
            </a:r>
            <a:endParaRPr lang="zh-TW" alt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6CE1702-53E7-41AC-A413-1814DF601D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9" y="930275"/>
            <a:ext cx="7065322" cy="564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D48BB9-D004-4AC7-A91D-012E6D91F902}"/>
              </a:ext>
            </a:extLst>
          </p:cNvPr>
          <p:cNvSpPr txBox="1"/>
          <p:nvPr/>
        </p:nvSpPr>
        <p:spPr>
          <a:xfrm>
            <a:off x="3505200" y="6186593"/>
            <a:ext cx="464916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hlinkClick r:id="rId3"/>
              </a:rPr>
              <a:t>https://upload.wikimedia.org/wikipedia/commons/thumb/5/57/Map_Peloponnesian_War_431_BC-en.svg/1280px-Map_Peloponnesian_War_431_BC-en.svg.png</a:t>
            </a:r>
            <a:endParaRPr lang="en-CA" sz="1050" dirty="0"/>
          </a:p>
        </p:txBody>
      </p:sp>
    </p:spTree>
    <p:extLst>
      <p:ext uri="{BB962C8B-B14F-4D97-AF65-F5344CB8AC3E}">
        <p14:creationId xmlns:p14="http://schemas.microsoft.com/office/powerpoint/2010/main" val="2211471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Alexander the Great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Born in Macedon (356BC) (Tutor is Aristotle)</a:t>
            </a:r>
          </a:p>
          <a:p>
            <a:r>
              <a:rPr lang="en-US" altLang="zh-TW" dirty="0"/>
              <a:t>Unites Greece. Revenge against Persians.</a:t>
            </a:r>
          </a:p>
          <a:p>
            <a:r>
              <a:rPr lang="en-US" altLang="zh-TW" dirty="0"/>
              <a:t>Makes it all the way to India.</a:t>
            </a:r>
          </a:p>
          <a:p>
            <a:r>
              <a:rPr lang="en-US" altLang="zh-TW" dirty="0"/>
              <a:t>Greatest military mind in history.</a:t>
            </a:r>
            <a:endParaRPr lang="zh-TW" altLang="en-US" dirty="0"/>
          </a:p>
        </p:txBody>
      </p:sp>
      <p:sp>
        <p:nvSpPr>
          <p:cNvPr id="4" name="Rectangular Callout 3"/>
          <p:cNvSpPr/>
          <p:nvPr/>
        </p:nvSpPr>
        <p:spPr bwMode="auto">
          <a:xfrm>
            <a:off x="6591993" y="2305396"/>
            <a:ext cx="2286000" cy="1219200"/>
          </a:xfrm>
          <a:prstGeom prst="wedgeRectCallout">
            <a:avLst>
              <a:gd name="adj1" fmla="val -123015"/>
              <a:gd name="adj2" fmla="val -129091"/>
            </a:avLst>
          </a:prstGeom>
          <a:solidFill>
            <a:schemeClr val="bg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/>
              <a:t>Warring States </a:t>
            </a:r>
          </a:p>
          <a:p>
            <a:pPr algn="ctr"/>
            <a:r>
              <a:rPr lang="en-US" b="1" dirty="0"/>
              <a:t>Period </a:t>
            </a:r>
            <a:r>
              <a:rPr lang="en-US" b="1"/>
              <a:t>(China)</a:t>
            </a:r>
            <a:r>
              <a:rPr lang="en-US" dirty="0"/>
              <a:t> </a:t>
            </a:r>
          </a:p>
          <a:p>
            <a:pPr algn="ctr"/>
            <a:r>
              <a:rPr lang="en-US" dirty="0"/>
              <a:t>(475–221 BC)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6121306-6CD1-42B8-B37E-B60DD0E5DD0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87" y="3733800"/>
            <a:ext cx="5549826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hlinkClick r:id="rId3"/>
            <a:extLst>
              <a:ext uri="{FF2B5EF4-FFF2-40B4-BE49-F238E27FC236}">
                <a16:creationId xmlns:a16="http://schemas.microsoft.com/office/drawing/2014/main" id="{B19E30C1-BC76-4D16-818D-7C0F25CE66FD}"/>
              </a:ext>
            </a:extLst>
          </p:cNvPr>
          <p:cNvSpPr txBox="1"/>
          <p:nvPr/>
        </p:nvSpPr>
        <p:spPr>
          <a:xfrm>
            <a:off x="2895600" y="6352401"/>
            <a:ext cx="461829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dirty="0"/>
              <a:t>https://en.wikipedia.org/wiki/Diadochi#/media/File:Diadochi_LA.svg</a:t>
            </a:r>
          </a:p>
        </p:txBody>
      </p:sp>
    </p:spTree>
    <p:extLst>
      <p:ext uri="{BB962C8B-B14F-4D97-AF65-F5344CB8AC3E}">
        <p14:creationId xmlns:p14="http://schemas.microsoft.com/office/powerpoint/2010/main" val="344295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Alexander the Great</a:t>
            </a:r>
            <a:endParaRPr lang="zh-TW" alt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9A862A9-1800-4884-952B-CF3627F046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66399"/>
            <a:ext cx="8686800" cy="417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D0A91051-363B-4A3C-AF9C-1DC520A01C19}"/>
              </a:ext>
            </a:extLst>
          </p:cNvPr>
          <p:cNvSpPr txBox="1"/>
          <p:nvPr/>
        </p:nvSpPr>
        <p:spPr>
          <a:xfrm>
            <a:off x="4114800" y="5563890"/>
            <a:ext cx="461829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dirty="0"/>
              <a:t>https://en.wikipedia.org/wiki/Diadochi#/media/File:Diadochi_LA.svg</a:t>
            </a:r>
          </a:p>
        </p:txBody>
      </p:sp>
    </p:spTree>
    <p:extLst>
      <p:ext uri="{BB962C8B-B14F-4D97-AF65-F5344CB8AC3E}">
        <p14:creationId xmlns:p14="http://schemas.microsoft.com/office/powerpoint/2010/main" val="1916471080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ecp1026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0E162AEB-6513-4ED5-BCCF-F2435831B467}" vid="{D1295784-257C-4EF0-97F3-9FED2D9B2F5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</Template>
  <TotalTime>107</TotalTime>
  <Words>444</Words>
  <Application>Microsoft Office PowerPoint</Application>
  <PresentationFormat>On-screen Show (4:3)</PresentationFormat>
  <Paragraphs>63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Wingdings</vt:lpstr>
      <vt:lpstr>Times New Roman</vt:lpstr>
      <vt:lpstr>Arial</vt:lpstr>
      <vt:lpstr>ecp1026.pot</vt:lpstr>
      <vt:lpstr>CorelDRAW</vt:lpstr>
      <vt:lpstr>Greek History</vt:lpstr>
      <vt:lpstr>Background: Homer</vt:lpstr>
      <vt:lpstr>500 to 330BC: Instability </vt:lpstr>
      <vt:lpstr>Greece Versus Persia</vt:lpstr>
      <vt:lpstr>Greece in War with Persia</vt:lpstr>
      <vt:lpstr>Peloponnesian War</vt:lpstr>
      <vt:lpstr>Greece during Peloponnesian War</vt:lpstr>
      <vt:lpstr>Alexander the Great</vt:lpstr>
      <vt:lpstr>Alexander the Great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Research Communication</dc:subject>
  <dc:creator>Jonathon David White</dc:creator>
  <cp:lastModifiedBy>Jonathon David White</cp:lastModifiedBy>
  <cp:revision>14</cp:revision>
  <cp:lastPrinted>2001-10-23T02:48:11Z</cp:lastPrinted>
  <dcterms:created xsi:type="dcterms:W3CDTF">2019-05-17T00:34:46Z</dcterms:created>
  <dcterms:modified xsi:type="dcterms:W3CDTF">2025-03-28T08:32:32Z</dcterms:modified>
  <cp:category>Classics and Western Civilization</cp:category>
</cp:coreProperties>
</file>