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257" r:id="rId2"/>
    <p:sldId id="258" r:id="rId3"/>
    <p:sldId id="269" r:id="rId4"/>
    <p:sldId id="270" r:id="rId5"/>
    <p:sldId id="271" r:id="rId6"/>
    <p:sldId id="276" r:id="rId7"/>
    <p:sldId id="273" r:id="rId8"/>
  </p:sldIdLst>
  <p:sldSz cx="9144000" cy="6858000" type="screen4x3"/>
  <p:notesSz cx="6661150" cy="9871075"/>
  <p:embeddedFontLst>
    <p:embeddedFont>
      <p:font typeface="新細明體" panose="02020500000000000000" pitchFamily="18" charset="-120"/>
      <p:regular r:id="rId11"/>
    </p:embeddedFont>
    <p:embeddedFont>
      <p:font typeface="SimHei" panose="02010609060101010101" pitchFamily="49" charset="-122"/>
      <p:regular r:id="rId1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9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0000CC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4" autoAdjust="0"/>
    <p:restoredTop sz="94614" autoAdjust="0"/>
  </p:normalViewPr>
  <p:slideViewPr>
    <p:cSldViewPr>
      <p:cViewPr varScale="1">
        <p:scale>
          <a:sx n="157" d="100"/>
          <a:sy n="157" d="100"/>
        </p:scale>
        <p:origin x="1796" y="76"/>
      </p:cViewPr>
      <p:guideLst>
        <p:guide orient="horz" pos="2115"/>
        <p:guide pos="39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2024年10月18日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22511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2024年10月18日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7385452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 dirty="0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 dirty="0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E54475-EA27-4DA6-837E-86AFD110F57E}" type="slidenum">
              <a:rPr lang="en-GB" altLang="en-US"/>
              <a:pPr/>
              <a:t>1</a:t>
            </a:fld>
            <a:endParaRPr lang="en-GB" altLang="en-US" dirty="0"/>
          </a:p>
        </p:txBody>
      </p:sp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3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72024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700808"/>
            <a:ext cx="8610600" cy="1880592"/>
          </a:xfrm>
        </p:spPr>
        <p:txBody>
          <a:bodyPr anchor="t" anchorCtr="0"/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1279376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58F321-D17B-4430-B6AC-EB326CB79F8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23928" y="5410201"/>
            <a:ext cx="5185147" cy="75565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29967"/>
            <a:ext cx="8928992" cy="564673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/>
            </a:lvl1pPr>
            <a:lvl2pPr marL="457200" indent="0">
              <a:buFontTx/>
              <a:buNone/>
              <a:defRPr sz="3200"/>
            </a:lvl2pPr>
            <a:lvl3pPr marL="914400" indent="0">
              <a:buFontTx/>
              <a:buNone/>
              <a:defRPr sz="3200"/>
            </a:lvl3pPr>
            <a:lvl4pPr marL="1371600" indent="0">
              <a:buFontTx/>
              <a:buNone/>
              <a:defRPr sz="3200"/>
            </a:lvl4pPr>
            <a:lvl5pPr marL="1828800" indent="0">
              <a:buFontTx/>
              <a:buNone/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>
            <a:lvl1pPr marL="0" indent="0">
              <a:buFontTx/>
              <a:buNone/>
              <a:defRPr sz="3200"/>
            </a:lvl1pPr>
            <a:lvl2pPr marL="457200" indent="0">
              <a:buFontTx/>
              <a:buNone/>
              <a:defRPr sz="3200"/>
            </a:lvl2pPr>
            <a:lvl3pPr marL="914400" indent="0">
              <a:buFontTx/>
              <a:buNone/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31D78-B115-4527-9B1A-B32E47C0E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8077200" cy="404664"/>
          </a:xfrm>
        </p:spPr>
        <p:txBody>
          <a:bodyPr/>
          <a:lstStyle>
            <a:lvl1pPr algn="r">
              <a:defRPr sz="1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aizhu.com/classics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8575" y="6581775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  <a:hlinkClick r:id="rId10"/>
              </a:rPr>
              <a:t>https://www.aizhu.com/classics</a:t>
            </a:r>
            <a:endParaRPr lang="en-US" altLang="zh-TW" sz="1200" u="sng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4288065"/>
              </p:ext>
            </p:extLst>
          </p:nvPr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2442591" imgH="2442591" progId="CorelDraw.Graphic.17">
                  <p:embed/>
                </p:oleObj>
              </mc:Choice>
              <mc:Fallback>
                <p:oleObj name="CorelDRAW" r:id="rId11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5" r:id="rId3"/>
    <p:sldLayoutId id="2147483735" r:id="rId4"/>
    <p:sldLayoutId id="2147483726" r:id="rId5"/>
    <p:sldLayoutId id="2147483727" r:id="rId6"/>
    <p:sldLayoutId id="2147483729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classics/lnkvideo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hyperlink" Target="file:///C:\www_image\classics\slides\StoryIn4Words\2decalogue.m4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BbPJgVWPpPM&amp;t=73s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hyperlink" Target="http://www.aizhu.com/biblestd/uni/abraham.htm#abraha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7.png"/><Relationship Id="rId2" Type="http://schemas.openxmlformats.org/officeDocument/2006/relationships/hyperlink" Target="https://www.aizhu.com/biblestd/uni/moses.htm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file:///C:\www_image\classics\slides\StoryIn4Words\2decalogue.m4a" TargetMode="External"/><Relationship Id="rId5" Type="http://schemas.openxmlformats.org/officeDocument/2006/relationships/image" Target="../media/image12.jpg"/><Relationship Id="rId4" Type="http://schemas.openxmlformats.org/officeDocument/2006/relationships/hyperlink" Target="https://www.aizhu.com/BIBLE/web/EX/20.HTM#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classics/lnkvideo.html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ctrTitle"/>
          </p:nvPr>
        </p:nvSpPr>
        <p:spPr>
          <a:xfrm>
            <a:off x="304800" y="1700808"/>
            <a:ext cx="8610600" cy="1880592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CA" altLang="zh-TW" dirty="0"/>
              <a:t>Exodus (The Exit) </a:t>
            </a:r>
            <a:endParaRPr lang="zh-TW" altLang="en-GB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DD7C3EF7-5AB8-415E-BFE5-B1FD60C15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1279376"/>
          </a:xfrm>
        </p:spPr>
        <p:txBody>
          <a:bodyPr/>
          <a:lstStyle/>
          <a:p>
            <a:r>
              <a:rPr lang="en-CA" altLang="zh-TW" dirty="0"/>
              <a:t>Moses – Start of Written History </a:t>
            </a:r>
          </a:p>
          <a:p>
            <a:r>
              <a:rPr lang="en-CA" altLang="zh-TW" dirty="0"/>
              <a:t>Living/Writing 1400BC (3400 years ago)</a:t>
            </a:r>
            <a:endParaRPr lang="zh-TW" altLang="en-GB" dirty="0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4495800"/>
            <a:ext cx="91440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defTabSz="914400"/>
            <a:endParaRPr lang="zh-TW" altLang="en-GB" sz="3200" b="1" dirty="0">
              <a:ea typeface="新細明體" panose="02020500000000000000" pitchFamily="18" charset="-120"/>
            </a:endParaRP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A96A553C-52E3-47A3-AF1F-CB298F36B7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4" name="Picture 6">
            <a:hlinkClick r:id="rId3"/>
            <a:extLst>
              <a:ext uri="{FF2B5EF4-FFF2-40B4-BE49-F238E27FC236}">
                <a16:creationId xmlns:a16="http://schemas.microsoft.com/office/drawing/2014/main" id="{548ECD47-BBD9-E051-B192-49F329DF82FE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180" y="5482517"/>
            <a:ext cx="611015" cy="61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7695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05C2F-492E-4C0C-8D88-23DC4750441E}"/>
              </a:ext>
            </a:extLst>
          </p:cNvPr>
          <p:cNvSpPr txBox="1"/>
          <p:nvPr/>
        </p:nvSpPr>
        <p:spPr>
          <a:xfrm>
            <a:off x="1619672" y="192122"/>
            <a:ext cx="163538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sz="5400" dirty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關系</a:t>
            </a:r>
            <a:endParaRPr lang="en-CA" sz="66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/>
              <a:t>relationship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F4DE26-4B66-46BA-9ACC-D17F49191BA0}"/>
              </a:ext>
            </a:extLst>
          </p:cNvPr>
          <p:cNvSpPr txBox="1"/>
          <p:nvPr/>
        </p:nvSpPr>
        <p:spPr>
          <a:xfrm>
            <a:off x="6739498" y="192122"/>
            <a:ext cx="156966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距離</a:t>
            </a:r>
            <a:endParaRPr lang="en-CA" sz="66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/>
              <a:t>separation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62F04-D4DB-4C3F-8F64-0B774F6D5349}"/>
              </a:ext>
            </a:extLst>
          </p:cNvPr>
          <p:cNvSpPr txBox="1"/>
          <p:nvPr/>
        </p:nvSpPr>
        <p:spPr>
          <a:xfrm>
            <a:off x="4139952" y="1340768"/>
            <a:ext cx="87716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FF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愛</a:t>
            </a:r>
            <a:endParaRPr lang="en-CA" sz="6600" dirty="0">
              <a:solidFill>
                <a:srgbClr val="FF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>
                <a:solidFill>
                  <a:srgbClr val="FF0000"/>
                </a:solidFill>
              </a:rPr>
              <a:t>love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ABFD99-5425-4404-933A-15C84E99B81E}"/>
              </a:ext>
            </a:extLst>
          </p:cNvPr>
          <p:cNvSpPr txBox="1"/>
          <p:nvPr/>
        </p:nvSpPr>
        <p:spPr>
          <a:xfrm>
            <a:off x="4139952" y="2924944"/>
            <a:ext cx="902811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0000CC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孝</a:t>
            </a:r>
            <a:endParaRPr lang="en-CA" sz="6600" dirty="0">
              <a:solidFill>
                <a:srgbClr val="0000CC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>
                <a:solidFill>
                  <a:srgbClr val="0000CC"/>
                </a:solidFill>
              </a:rPr>
              <a:t>honor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13BE5D-E333-4DE2-B121-6BE403B79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556792"/>
            <a:ext cx="3375974" cy="2852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758E50-7ED0-48BC-800F-03B0BE964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109" y="1628800"/>
            <a:ext cx="3672408" cy="24482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6BD882-D9B3-4DDA-BEEC-E1A01AC1105D}"/>
              </a:ext>
            </a:extLst>
          </p:cNvPr>
          <p:cNvSpPr txBox="1"/>
          <p:nvPr/>
        </p:nvSpPr>
        <p:spPr>
          <a:xfrm>
            <a:off x="611560" y="4679884"/>
            <a:ext cx="819593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In the Beginning (1</a:t>
            </a:r>
            <a:r>
              <a:rPr lang="en-CA" baseline="30000" dirty="0">
                <a:solidFill>
                  <a:schemeClr val="bg1"/>
                </a:solidFill>
              </a:rPr>
              <a:t>st</a:t>
            </a:r>
            <a:r>
              <a:rPr lang="en-CA" dirty="0">
                <a:solidFill>
                  <a:schemeClr val="bg1"/>
                </a:solidFill>
              </a:rPr>
              <a:t> &amp; 2</a:t>
            </a:r>
            <a:r>
              <a:rPr lang="en-CA" baseline="30000" dirty="0">
                <a:solidFill>
                  <a:schemeClr val="bg1"/>
                </a:solidFill>
              </a:rPr>
              <a:t>nd</a:t>
            </a:r>
            <a:r>
              <a:rPr lang="en-CA" dirty="0">
                <a:solidFill>
                  <a:schemeClr val="bg1"/>
                </a:solidFill>
              </a:rPr>
              <a:t> Dispensations) Genesis 2 &amp; 3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A9CA338-E66F-4D02-88CF-50FC3256B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Review: </a:t>
            </a:r>
            <a:r>
              <a:rPr lang="en-CA" dirty="0" err="1"/>
              <a:t>Gn</a:t>
            </a:r>
            <a:r>
              <a:rPr lang="en-CA" dirty="0"/>
              <a:t> 1,2</a:t>
            </a:r>
          </a:p>
        </p:txBody>
      </p:sp>
    </p:spTree>
    <p:extLst>
      <p:ext uri="{BB962C8B-B14F-4D97-AF65-F5344CB8AC3E}">
        <p14:creationId xmlns:p14="http://schemas.microsoft.com/office/powerpoint/2010/main" val="38503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05C2F-492E-4C0C-8D88-23DC4750441E}"/>
              </a:ext>
            </a:extLst>
          </p:cNvPr>
          <p:cNvSpPr txBox="1"/>
          <p:nvPr/>
        </p:nvSpPr>
        <p:spPr>
          <a:xfrm>
            <a:off x="1619672" y="192122"/>
            <a:ext cx="163538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sz="5400" dirty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關系</a:t>
            </a:r>
            <a:endParaRPr lang="en-CA" sz="66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/>
              <a:t>relationship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F4DE26-4B66-46BA-9ACC-D17F49191BA0}"/>
              </a:ext>
            </a:extLst>
          </p:cNvPr>
          <p:cNvSpPr txBox="1"/>
          <p:nvPr/>
        </p:nvSpPr>
        <p:spPr>
          <a:xfrm>
            <a:off x="6739498" y="192122"/>
            <a:ext cx="156966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距離</a:t>
            </a:r>
            <a:endParaRPr lang="en-CA" sz="66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/>
              <a:t>separation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62F04-D4DB-4C3F-8F64-0B774F6D5349}"/>
              </a:ext>
            </a:extLst>
          </p:cNvPr>
          <p:cNvSpPr txBox="1"/>
          <p:nvPr/>
        </p:nvSpPr>
        <p:spPr>
          <a:xfrm>
            <a:off x="4139952" y="1340768"/>
            <a:ext cx="87716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FF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愛</a:t>
            </a:r>
            <a:endParaRPr lang="en-CA" sz="6600" dirty="0">
              <a:solidFill>
                <a:srgbClr val="FF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>
                <a:solidFill>
                  <a:srgbClr val="FF0000"/>
                </a:solidFill>
              </a:rPr>
              <a:t>love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ABFD99-5425-4404-933A-15C84E99B81E}"/>
              </a:ext>
            </a:extLst>
          </p:cNvPr>
          <p:cNvSpPr txBox="1"/>
          <p:nvPr/>
        </p:nvSpPr>
        <p:spPr>
          <a:xfrm>
            <a:off x="4139952" y="2924944"/>
            <a:ext cx="902811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0000CC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孝</a:t>
            </a:r>
            <a:endParaRPr lang="en-CA" sz="6600" dirty="0">
              <a:solidFill>
                <a:srgbClr val="0000CC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>
                <a:solidFill>
                  <a:srgbClr val="0000CC"/>
                </a:solidFill>
              </a:rPr>
              <a:t>honor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13BE5D-E333-4DE2-B121-6BE403B79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556792"/>
            <a:ext cx="3375974" cy="2852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758E50-7ED0-48BC-800F-03B0BE964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109" y="1628800"/>
            <a:ext cx="3672408" cy="24482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6BD882-D9B3-4DDA-BEEC-E1A01AC1105D}"/>
              </a:ext>
            </a:extLst>
          </p:cNvPr>
          <p:cNvSpPr txBox="1"/>
          <p:nvPr/>
        </p:nvSpPr>
        <p:spPr>
          <a:xfrm>
            <a:off x="611560" y="4679884"/>
            <a:ext cx="819593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Promise: Reconciliation (initiated by God, at future time)</a:t>
            </a:r>
          </a:p>
        </p:txBody>
      </p:sp>
      <p:pic>
        <p:nvPicPr>
          <p:cNvPr id="9" name="Picture 8" descr="Link to Audio of Decalogue (this slide)">
            <a:hlinkClick r:id="rId4" action="ppaction://hlinkfile"/>
            <a:extLst>
              <a:ext uri="{FF2B5EF4-FFF2-40B4-BE49-F238E27FC236}">
                <a16:creationId xmlns:a16="http://schemas.microsoft.com/office/drawing/2014/main" id="{545FF0EF-F8B6-4248-B899-465E33509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20602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What if the Prodigal Son met the Older Brother First? | by Mallory Smyth |  Medium">
            <a:extLst>
              <a:ext uri="{FF2B5EF4-FFF2-40B4-BE49-F238E27FC236}">
                <a16:creationId xmlns:a16="http://schemas.microsoft.com/office/drawing/2014/main" id="{70143EF1-5EA5-4FA2-AB30-CC75D1EEF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375974" cy="282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BC29E754-EC1E-405E-8DD9-3767CC52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Review: </a:t>
            </a:r>
            <a:r>
              <a:rPr lang="en-CA" dirty="0" err="1"/>
              <a:t>Gn</a:t>
            </a:r>
            <a:r>
              <a:rPr lang="en-CA" dirty="0"/>
              <a:t> 3 promise</a:t>
            </a:r>
          </a:p>
        </p:txBody>
      </p:sp>
    </p:spTree>
    <p:extLst>
      <p:ext uri="{BB962C8B-B14F-4D97-AF65-F5344CB8AC3E}">
        <p14:creationId xmlns:p14="http://schemas.microsoft.com/office/powerpoint/2010/main" val="414023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93BD-1DCA-439F-B6CF-D83FF601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 fontScale="90000"/>
          </a:bodyPr>
          <a:lstStyle/>
          <a:p>
            <a:r>
              <a:rPr lang="en-CA" dirty="0"/>
              <a:t>Oral History: Abraham 1800 BC</a:t>
            </a:r>
          </a:p>
        </p:txBody>
      </p:sp>
      <p:pic>
        <p:nvPicPr>
          <p:cNvPr id="1026" name="Picture 2">
            <a:hlinkClick r:id="rId2" tooltip="YouTube Video for 26 minutes"/>
            <a:extLst>
              <a:ext uri="{FF2B5EF4-FFF2-40B4-BE49-F238E27FC236}">
                <a16:creationId xmlns:a16="http://schemas.microsoft.com/office/drawing/2014/main" id="{3C850055-BB71-41EC-BA9F-F549552B2A1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28600" y="2057400"/>
            <a:ext cx="4267200" cy="3200400"/>
          </a:xfrm>
          <a:solidFill>
            <a:srgbClr val="FFFFFF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E648B-254B-4583-AAC5-20790BDC66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wrap="square" anchor="t">
            <a:normAutofit fontScale="92500" lnSpcReduction="10000"/>
          </a:bodyPr>
          <a:lstStyle/>
          <a:p>
            <a:r>
              <a:rPr lang="en-CA" dirty="0"/>
              <a:t>Many years have passed since creation.</a:t>
            </a:r>
          </a:p>
          <a:p>
            <a:r>
              <a:rPr lang="en-CA" dirty="0"/>
              <a:t>The focus sharpens to a single man</a:t>
            </a:r>
          </a:p>
          <a:p>
            <a:r>
              <a:rPr lang="en-CA" dirty="0"/>
              <a:t>Abraham </a:t>
            </a:r>
            <a:r>
              <a:rPr lang="zh-TW" altLang="en-US" dirty="0"/>
              <a:t>亞伯拉罕</a:t>
            </a:r>
            <a:endParaRPr lang="en-CA" altLang="zh-TW" dirty="0"/>
          </a:p>
          <a:p>
            <a:r>
              <a:rPr lang="en-CA" dirty="0"/>
              <a:t>Father of…</a:t>
            </a:r>
          </a:p>
          <a:p>
            <a:pPr lvl="1"/>
            <a:r>
              <a:rPr lang="en-CA" dirty="0"/>
              <a:t>Jews (Judaism)</a:t>
            </a:r>
          </a:p>
          <a:p>
            <a:pPr lvl="1"/>
            <a:r>
              <a:rPr lang="en-CA" dirty="0"/>
              <a:t>Arabs (Islam)</a:t>
            </a:r>
          </a:p>
          <a:p>
            <a:pPr lvl="1"/>
            <a:r>
              <a:rPr lang="en-CA" dirty="0"/>
              <a:t>(Christianity)</a:t>
            </a:r>
          </a:p>
          <a:p>
            <a:r>
              <a:rPr lang="en-CA" dirty="0"/>
              <a:t>His family line…</a:t>
            </a:r>
          </a:p>
          <a:p>
            <a:r>
              <a:rPr lang="en-CA" dirty="0">
                <a:hlinkClick r:id="rId4"/>
              </a:rPr>
              <a:t>Summary</a:t>
            </a:r>
            <a:endParaRPr lang="en-CA" dirty="0"/>
          </a:p>
          <a:p>
            <a:endParaRPr lang="en-CA" dirty="0"/>
          </a:p>
        </p:txBody>
      </p:sp>
      <p:pic>
        <p:nvPicPr>
          <p:cNvPr id="11" name="Picture 10" descr="A red sign with white letters&#10;&#10;Description automatically generated with low confidence">
            <a:extLst>
              <a:ext uri="{FF2B5EF4-FFF2-40B4-BE49-F238E27FC236}">
                <a16:creationId xmlns:a16="http://schemas.microsoft.com/office/drawing/2014/main" id="{6E0FC871-F4A1-42EC-A0CC-952A4FF28A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871925"/>
            <a:ext cx="936104" cy="3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24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AF62D-870A-4DB4-B615-5C29B7718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CA" dirty="0">
                <a:hlinkClick r:id="rId2"/>
              </a:rPr>
              <a:t>Overview</a:t>
            </a:r>
            <a:r>
              <a:rPr lang="en-CA" dirty="0"/>
              <a:t> Moses (1400BC) 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8DF323FB-C87D-49E6-A787-389E604A3A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27" y="993304"/>
            <a:ext cx="4096072" cy="5328592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76378FF-892A-4463-B216-E48B27130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>
            <a:normAutofit fontScale="77500" lnSpcReduction="20000"/>
          </a:bodyPr>
          <a:lstStyle/>
          <a:p>
            <a:r>
              <a:rPr lang="en-CA" dirty="0"/>
              <a:t>Prophecy to Abraham</a:t>
            </a:r>
          </a:p>
          <a:p>
            <a:r>
              <a:rPr lang="en-CA" dirty="0"/>
              <a:t>King’s men Murder Baby (Slave) Boys</a:t>
            </a:r>
          </a:p>
          <a:p>
            <a:r>
              <a:rPr lang="en-CA" dirty="0"/>
              <a:t>God’s Concern for Slaves / Sending Moses @ 80</a:t>
            </a:r>
          </a:p>
          <a:p>
            <a:r>
              <a:rPr lang="en-CA" dirty="0"/>
              <a:t>The King vs God</a:t>
            </a:r>
          </a:p>
          <a:p>
            <a:r>
              <a:rPr lang="en-CA" dirty="0"/>
              <a:t>Final Plague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 Passover</a:t>
            </a:r>
          </a:p>
          <a:p>
            <a:r>
              <a:rPr lang="en-CA" dirty="0"/>
              <a:t>Through the Red Sea to Freedom</a:t>
            </a:r>
          </a:p>
          <a:p>
            <a:r>
              <a:rPr lang="en-CA" dirty="0"/>
              <a:t>God gives Law </a:t>
            </a:r>
          </a:p>
          <a:p>
            <a:pPr lvl="1"/>
            <a:r>
              <a:rPr lang="en-CA" dirty="0"/>
              <a:t>Honor Heavenly Parent (basis of honor is love)</a:t>
            </a:r>
          </a:p>
          <a:p>
            <a:pPr lvl="1"/>
            <a:r>
              <a:rPr lang="en-CA" dirty="0"/>
              <a:t>Honor Earthly Parent</a:t>
            </a:r>
          </a:p>
          <a:p>
            <a:pPr lvl="1"/>
            <a:r>
              <a:rPr lang="en-CA" dirty="0"/>
              <a:t>Blood sacrifice for sin/rebellion</a:t>
            </a:r>
          </a:p>
          <a:p>
            <a:endParaRPr lang="en-CA" dirty="0"/>
          </a:p>
        </p:txBody>
      </p:sp>
      <p:pic>
        <p:nvPicPr>
          <p:cNvPr id="9" name="Picture 8" descr="Text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A02F5EAB-EB3A-401C-8DCA-E7132B88EC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987008"/>
            <a:ext cx="827584" cy="827584"/>
          </a:xfrm>
          <a:prstGeom prst="rect">
            <a:avLst/>
          </a:prstGeom>
        </p:spPr>
      </p:pic>
      <p:pic>
        <p:nvPicPr>
          <p:cNvPr id="3" name="Picture 2" descr="Link to Audio of Decalogue (this slide)">
            <a:hlinkClick r:id="rId6" action="ppaction://hlinkfile"/>
            <a:extLst>
              <a:ext uri="{FF2B5EF4-FFF2-40B4-BE49-F238E27FC236}">
                <a16:creationId xmlns:a16="http://schemas.microsoft.com/office/drawing/2014/main" id="{8CAE0869-4577-A64C-749A-D430F3CA0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429" y="6165304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079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6C6A38-3482-49A0-B09B-3E9E006FD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CA" dirty="0"/>
              <a:t>Influence: Harriot Tubman </a:t>
            </a:r>
          </a:p>
        </p:txBody>
      </p:sp>
      <p:pic>
        <p:nvPicPr>
          <p:cNvPr id="3074" name="Picture 2" descr="Biden Administration to Expedite New Tubman $20">
            <a:extLst>
              <a:ext uri="{FF2B5EF4-FFF2-40B4-BE49-F238E27FC236}">
                <a16:creationId xmlns:a16="http://schemas.microsoft.com/office/drawing/2014/main" id="{C981C7F7-1794-4326-93A2-6311C9E2BAD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590" y="838200"/>
            <a:ext cx="6726620" cy="2895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9BB93-4BB9-00CC-80E4-3FD879515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r>
              <a:rPr lang="en-CA" dirty="0"/>
              <a:t>-To be honored on US$20 to be issued in 2020 to commemorate women’s voting rights.</a:t>
            </a:r>
          </a:p>
          <a:p>
            <a:r>
              <a:rPr lang="en-CA" dirty="0"/>
              <a:t>- But changes in all US$ bills postponed in 2019 to 2028</a:t>
            </a:r>
          </a:p>
        </p:txBody>
      </p:sp>
      <p:pic>
        <p:nvPicPr>
          <p:cNvPr id="3" name="Picture 6">
            <a:hlinkClick r:id="rId3"/>
            <a:extLst>
              <a:ext uri="{FF2B5EF4-FFF2-40B4-BE49-F238E27FC236}">
                <a16:creationId xmlns:a16="http://schemas.microsoft.com/office/drawing/2014/main" id="{C065C02E-D438-CA90-126A-9EEAA6B1D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2484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E9832-8A9C-441F-921C-83767A25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685800"/>
          </a:xfrm>
        </p:spPr>
        <p:txBody>
          <a:bodyPr/>
          <a:lstStyle/>
          <a:p>
            <a:r>
              <a:rPr lang="en-CA" dirty="0"/>
              <a:t>Key Points &amp; Group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C67A7-C258-47FA-BCD2-8578299E5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29967"/>
            <a:ext cx="8928992" cy="5646738"/>
          </a:xfrm>
        </p:spPr>
        <p:txBody>
          <a:bodyPr>
            <a:normAutofit fontScale="55000" lnSpcReduction="20000"/>
          </a:bodyPr>
          <a:lstStyle/>
          <a:p>
            <a:r>
              <a:rPr lang="zh-TW" altLang="en-US" dirty="0"/>
              <a:t>上帝</a:t>
            </a:r>
            <a:r>
              <a:rPr lang="en-US" altLang="zh-TW" dirty="0"/>
              <a:t>... </a:t>
            </a:r>
            <a:r>
              <a:rPr lang="en-CA" dirty="0"/>
              <a:t>Observe </a:t>
            </a:r>
            <a:r>
              <a:rPr lang="en-US" altLang="zh-CN" dirty="0"/>
              <a:t>God</a:t>
            </a:r>
            <a:r>
              <a:rPr lang="en-CA" dirty="0"/>
              <a:t>...</a:t>
            </a:r>
          </a:p>
          <a:p>
            <a:pPr lvl="1"/>
            <a:r>
              <a:rPr lang="zh-TW" altLang="en-US" dirty="0"/>
              <a:t>知道未來 </a:t>
            </a:r>
            <a:r>
              <a:rPr lang="en-CA" dirty="0"/>
              <a:t>knows the future (e.g. warned Abraham)</a:t>
            </a:r>
          </a:p>
          <a:p>
            <a:pPr lvl="1"/>
            <a:r>
              <a:rPr lang="zh-TW" altLang="en-US" dirty="0"/>
              <a:t>所眷顧 </a:t>
            </a:r>
            <a:r>
              <a:rPr lang="en-CA" dirty="0"/>
              <a:t>cares for his children</a:t>
            </a:r>
          </a:p>
          <a:p>
            <a:pPr lvl="1"/>
            <a:r>
              <a:rPr lang="zh-TW" altLang="en-US" dirty="0"/>
              <a:t>給我們好多機會悔改 </a:t>
            </a:r>
            <a:r>
              <a:rPr lang="en-CA" dirty="0"/>
              <a:t>gives us many chance to repent</a:t>
            </a:r>
          </a:p>
          <a:p>
            <a:pPr lvl="1"/>
            <a:r>
              <a:rPr lang="zh-TW" altLang="en-US" dirty="0"/>
              <a:t>通過人 </a:t>
            </a:r>
            <a:r>
              <a:rPr lang="en-CA" dirty="0"/>
              <a:t>works through people (e.g. Moses)</a:t>
            </a:r>
          </a:p>
          <a:p>
            <a:pPr lvl="1"/>
            <a:r>
              <a:rPr lang="zh-TW" altLang="en-US" dirty="0"/>
              <a:t>用謙卑的人 </a:t>
            </a:r>
            <a:r>
              <a:rPr lang="en-CA" dirty="0"/>
              <a:t>uses humble people</a:t>
            </a:r>
          </a:p>
          <a:p>
            <a:pPr lvl="1"/>
            <a:r>
              <a:rPr lang="zh-TW" altLang="en-US" dirty="0"/>
              <a:t>可以讓我們做不可能的事 </a:t>
            </a:r>
            <a:r>
              <a:rPr lang="en-CA" dirty="0"/>
              <a:t>can use us to do impossible</a:t>
            </a:r>
          </a:p>
          <a:p>
            <a:r>
              <a:rPr lang="zh-TW" altLang="en-US" dirty="0"/>
              <a:t>思考</a:t>
            </a:r>
            <a:r>
              <a:rPr lang="en-US" altLang="zh-TW" dirty="0"/>
              <a:t>... Reflect on </a:t>
            </a:r>
            <a:r>
              <a:rPr lang="en-US" altLang="zh-CN" dirty="0"/>
              <a:t>God</a:t>
            </a:r>
            <a:r>
              <a:rPr lang="en-CA" dirty="0"/>
              <a:t>...</a:t>
            </a:r>
          </a:p>
          <a:p>
            <a:pPr lvl="1"/>
            <a:r>
              <a:rPr lang="zh-TW" altLang="en-US" dirty="0"/>
              <a:t>上帝掌管。 </a:t>
            </a:r>
            <a:r>
              <a:rPr lang="en-CA" dirty="0"/>
              <a:t>God is in control.</a:t>
            </a:r>
          </a:p>
          <a:p>
            <a:pPr lvl="1"/>
            <a:r>
              <a:rPr lang="zh-TW" altLang="en-US" dirty="0"/>
              <a:t>抵擋上帝不是一個聰明的選擇。 </a:t>
            </a:r>
            <a:r>
              <a:rPr lang="en-CA" dirty="0"/>
              <a:t>Not a good idea to fight with God!</a:t>
            </a:r>
          </a:p>
          <a:p>
            <a:pPr lvl="1"/>
            <a:r>
              <a:rPr lang="zh-TW" altLang="en-US" dirty="0"/>
              <a:t>受辱的，上帝關心。</a:t>
            </a:r>
            <a:r>
              <a:rPr lang="en-CA" dirty="0"/>
              <a:t>Shamed? God cares for you!</a:t>
            </a:r>
          </a:p>
          <a:p>
            <a:pPr lvl="1"/>
            <a:r>
              <a:rPr lang="zh-TW" altLang="en-US" dirty="0"/>
              <a:t>難道你不想與這樣的上帝有關係？ </a:t>
            </a:r>
            <a:r>
              <a:rPr lang="en-CA" dirty="0"/>
              <a:t>Don't you want a relationship with this type of God?</a:t>
            </a:r>
          </a:p>
          <a:p>
            <a:pPr lvl="1"/>
            <a:r>
              <a:rPr lang="zh-TW" altLang="en-US" dirty="0"/>
              <a:t>難道你不希望上帝讓你幫助別人嗎？</a:t>
            </a:r>
            <a:r>
              <a:rPr lang="en-CA" dirty="0"/>
              <a:t>Don't you want to be used by God to help others?</a:t>
            </a:r>
          </a:p>
          <a:p>
            <a:r>
              <a:rPr lang="en-CA" dirty="0"/>
              <a:t>Discuss</a:t>
            </a:r>
          </a:p>
          <a:p>
            <a:pPr lvl="1"/>
            <a:r>
              <a:rPr lang="en-US" dirty="0"/>
              <a:t>If you were in situation of Harriet/Moses </a:t>
            </a:r>
          </a:p>
          <a:p>
            <a:pPr lvl="2"/>
            <a:r>
              <a:rPr lang="en-US" dirty="0"/>
              <a:t>Would you choose freedom or family?</a:t>
            </a:r>
          </a:p>
          <a:p>
            <a:pPr lvl="2"/>
            <a:r>
              <a:rPr lang="en-US" dirty="0"/>
              <a:t>Would you leave freedom to go back many times to help others?</a:t>
            </a:r>
          </a:p>
          <a:p>
            <a:pPr lvl="2"/>
            <a:r>
              <a:rPr lang="en-US" dirty="0"/>
              <a:t>What was their motivation?</a:t>
            </a:r>
          </a:p>
          <a:p>
            <a:pPr lvl="1"/>
            <a:r>
              <a:rPr lang="en-US" dirty="0"/>
              <a:t>Why do you think that 3400 years later</a:t>
            </a:r>
          </a:p>
          <a:p>
            <a:pPr lvl="2"/>
            <a:r>
              <a:rPr lang="en-US" dirty="0"/>
              <a:t>Moses’ life has so much impact?</a:t>
            </a:r>
          </a:p>
          <a:p>
            <a:pPr lvl="2"/>
            <a:r>
              <a:rPr lang="en-US" dirty="0"/>
              <a:t>Moses’ writings have so much impact?</a:t>
            </a:r>
            <a:endParaRPr lang="en-CA" dirty="0"/>
          </a:p>
          <a:p>
            <a:pPr lvl="1"/>
            <a:r>
              <a:rPr lang="zh-TW" altLang="en-US" dirty="0"/>
              <a:t>孝的意思是什麼</a:t>
            </a:r>
            <a:r>
              <a:rPr lang="en-US" dirty="0"/>
              <a:t>?  What is the meaning of “filial piety” (~honor in English) ?</a:t>
            </a:r>
          </a:p>
          <a:p>
            <a:pPr lvl="1"/>
            <a:r>
              <a:rPr lang="en-US" dirty="0"/>
              <a:t>The bible talks about </a:t>
            </a:r>
            <a:r>
              <a:rPr lang="zh-CN" altLang="en-US" dirty="0"/>
              <a:t>罪</a:t>
            </a:r>
            <a:r>
              <a:rPr lang="en-US" dirty="0"/>
              <a:t> (sin). Is the biggest sin a lack of filial piety?</a:t>
            </a:r>
          </a:p>
          <a:p>
            <a:pPr lvl="1"/>
            <a:r>
              <a:rPr lang="en-US" dirty="0"/>
              <a:t>Are you a sinner according to the Bible? Why or Why not?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8791935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715</TotalTime>
  <Words>538</Words>
  <Application>Microsoft Office PowerPoint</Application>
  <PresentationFormat>On-screen Show (4:3)</PresentationFormat>
  <Paragraphs>75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Times New Roman</vt:lpstr>
      <vt:lpstr>Wingdings</vt:lpstr>
      <vt:lpstr>新細明體</vt:lpstr>
      <vt:lpstr>Arial</vt:lpstr>
      <vt:lpstr>SimHei</vt:lpstr>
      <vt:lpstr>ecp1026.pot</vt:lpstr>
      <vt:lpstr>CorelDRAW</vt:lpstr>
      <vt:lpstr>Exodus (The Exit) </vt:lpstr>
      <vt:lpstr>Review: Gn 1,2</vt:lpstr>
      <vt:lpstr>Review: Gn 3 promise</vt:lpstr>
      <vt:lpstr>Oral History: Abraham 1800 BC</vt:lpstr>
      <vt:lpstr>Overview Moses (1400BC) </vt:lpstr>
      <vt:lpstr>Influence: Harriot Tubman </vt:lpstr>
      <vt:lpstr>Key Points &amp; Group Discussion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Bible※ (聖經)</dc:title>
  <dc:subject>Research Communication</dc:subject>
  <dc:creator>yzumicroPL</dc:creator>
  <cp:lastModifiedBy>Jonathon David White</cp:lastModifiedBy>
  <cp:revision>69</cp:revision>
  <cp:lastPrinted>2001-10-23T02:48:11Z</cp:lastPrinted>
  <dcterms:created xsi:type="dcterms:W3CDTF">2019-10-17T14:52:24Z</dcterms:created>
  <dcterms:modified xsi:type="dcterms:W3CDTF">2024-10-18T04:41:38Z</dcterms:modified>
  <cp:category>Classics and Western Civilization</cp:category>
</cp:coreProperties>
</file>