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>
  <p:sldMasterIdLst>
    <p:sldMasterId id="2147483649" r:id="rId1"/>
  </p:sldMasterIdLst>
  <p:notesMasterIdLst>
    <p:notesMasterId r:id="rId8"/>
  </p:notesMasterIdLst>
  <p:handoutMasterIdLst>
    <p:handoutMasterId r:id="rId9"/>
  </p:handout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661150" cy="9871075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2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9">
          <p15:clr>
            <a:srgbClr val="A4A3A4"/>
          </p15:clr>
        </p15:guide>
        <p15:guide id="2" pos="209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CC"/>
    <a:srgbClr val="FF0066"/>
    <a:srgbClr val="CC6600"/>
    <a:srgbClr val="FF5050"/>
    <a:srgbClr val="EAEAEA"/>
    <a:srgbClr val="DDDDDD"/>
    <a:srgbClr val="FF0000"/>
    <a:srgbClr val="8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302" autoAdjust="0"/>
    <p:restoredTop sz="94614" autoAdjust="0"/>
  </p:normalViewPr>
  <p:slideViewPr>
    <p:cSldViewPr>
      <p:cViewPr varScale="1">
        <p:scale>
          <a:sx n="157" d="100"/>
          <a:sy n="157" d="100"/>
        </p:scale>
        <p:origin x="1848" y="76"/>
      </p:cViewPr>
      <p:guideLst>
        <p:guide orient="horz" pos="2112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-1242" y="-96"/>
      </p:cViewPr>
      <p:guideLst>
        <p:guide orient="horz" pos="3109"/>
        <p:guide pos="209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60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zh-TW" altLang="en-US"/>
              <a:t>Learning to Communicate</a:t>
            </a:r>
            <a:endParaRPr lang="en-US" altLang="zh-TW" dirty="0"/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5075" y="0"/>
            <a:ext cx="28860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684604A4-F794-4213-9BF9-1B9ABE71C1DB}" type="datetime2">
              <a:rPr lang="zh-TW" altLang="en-US"/>
              <a:pPr>
                <a:defRPr/>
              </a:pPr>
              <a:t>2024年12月12日</a:t>
            </a:fld>
            <a:endParaRPr lang="en-US" altLang="zh-TW" dirty="0"/>
          </a:p>
        </p:txBody>
      </p:sp>
      <p:sp>
        <p:nvSpPr>
          <p:cNvPr id="542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7363"/>
            <a:ext cx="288607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zh-TW" altLang="en-US"/>
              <a:t>(c)2009, Jonathon David White http://rc.xiaotu.com</a:t>
            </a:r>
            <a:endParaRPr lang="en-US" altLang="zh-TW" dirty="0"/>
          </a:p>
        </p:txBody>
      </p:sp>
      <p:sp>
        <p:nvSpPr>
          <p:cNvPr id="542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5075" y="9377363"/>
            <a:ext cx="288607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686639CA-3788-4F41-9E77-A924F6AED4B2}" type="slidenum">
              <a:rPr lang="zh-TW" altLang="en-US"/>
              <a:pPr>
                <a:defRPr/>
              </a:pPr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60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zh-TW" altLang="en-US"/>
              <a:t>Learning to Communicate</a:t>
            </a:r>
            <a:endParaRPr lang="en-US" altLang="zh-TW" dirty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5075" y="0"/>
            <a:ext cx="28860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D42FB1F8-1746-41EE-A975-1F29B5E72B1B}" type="datetime2">
              <a:rPr lang="zh-TW" altLang="en-US"/>
              <a:pPr>
                <a:defRPr/>
              </a:pPr>
              <a:t>2024年12月12日</a:t>
            </a:fld>
            <a:endParaRPr lang="en-US" altLang="zh-TW" dirty="0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62013" y="739775"/>
            <a:ext cx="4937125" cy="37020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74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87413" y="4689475"/>
            <a:ext cx="4886325" cy="4441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noProof="0"/>
              <a:t>Click to edit Master text styles</a:t>
            </a:r>
          </a:p>
          <a:p>
            <a:pPr lvl="1"/>
            <a:r>
              <a:rPr lang="en-US" altLang="zh-TW" noProof="0"/>
              <a:t>Second level</a:t>
            </a:r>
          </a:p>
          <a:p>
            <a:pPr lvl="2"/>
            <a:r>
              <a:rPr lang="en-US" altLang="zh-TW" noProof="0"/>
              <a:t>Third level</a:t>
            </a:r>
          </a:p>
          <a:p>
            <a:pPr lvl="3"/>
            <a:r>
              <a:rPr lang="en-US" altLang="zh-TW" noProof="0"/>
              <a:t>Fourth level</a:t>
            </a:r>
          </a:p>
          <a:p>
            <a:pPr lvl="4"/>
            <a:r>
              <a:rPr lang="en-US" altLang="zh-TW" noProof="0"/>
              <a:t>Fifth level</a:t>
            </a:r>
          </a:p>
        </p:txBody>
      </p:sp>
      <p:sp>
        <p:nvSpPr>
          <p:cNvPr id="174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7363"/>
            <a:ext cx="288607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zh-TW" altLang="en-US"/>
              <a:t>(c)2009, Jonathon David White http://rc.xiaotu.com</a:t>
            </a:r>
            <a:endParaRPr lang="en-US" altLang="zh-TW" dirty="0"/>
          </a:p>
        </p:txBody>
      </p:sp>
      <p:sp>
        <p:nvSpPr>
          <p:cNvPr id="174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5075" y="9377363"/>
            <a:ext cx="288607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DD5B5E1-65E6-4872-9E71-03C397DBA712}" type="slidenum">
              <a:rPr lang="zh-TW" altLang="en-US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1447800"/>
            <a:ext cx="8610600" cy="2133600"/>
          </a:xfrm>
        </p:spPr>
        <p:txBody>
          <a:bodyPr anchor="b"/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81100" y="3733800"/>
            <a:ext cx="6858000" cy="838200"/>
          </a:xfrm>
        </p:spPr>
        <p:txBody>
          <a:bodyPr/>
          <a:lstStyle>
            <a:lvl1pPr marL="0" indent="0" algn="ctr">
              <a:buNone/>
              <a:defRPr sz="32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0600" y="76200"/>
            <a:ext cx="3657600" cy="798990"/>
          </a:xfrm>
          <a:prstGeom prst="rect">
            <a:avLst/>
          </a:prstGeom>
        </p:spPr>
      </p:pic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4495800" y="5334000"/>
            <a:ext cx="4572000" cy="1066800"/>
          </a:xfrm>
        </p:spPr>
        <p:txBody>
          <a:bodyPr/>
          <a:lstStyle>
            <a:lvl1pPr marL="0" indent="0" algn="r">
              <a:buFontTx/>
              <a:buNone/>
              <a:defRPr>
                <a:solidFill>
                  <a:srgbClr val="FF0000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423993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035278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309969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" y="0"/>
            <a:ext cx="8458200" cy="685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914400"/>
            <a:ext cx="4267200" cy="5486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14400"/>
            <a:ext cx="4267200" cy="5486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103354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" y="0"/>
            <a:ext cx="8458200" cy="685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838200"/>
            <a:ext cx="8763000" cy="28956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400" y="3733800"/>
            <a:ext cx="8763000" cy="2667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319299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_No 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" y="0"/>
            <a:ext cx="8458200" cy="685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914400"/>
            <a:ext cx="4876800" cy="54864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0" y="914400"/>
            <a:ext cx="4191000" cy="5486400"/>
          </a:xfrm>
        </p:spPr>
        <p:txBody>
          <a:bodyPr>
            <a:normAutofit/>
          </a:bodyPr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40641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8077200" cy="5492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81000" y="762000"/>
            <a:ext cx="4117975" cy="4524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1000" y="1214436"/>
            <a:ext cx="4117975" cy="5414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629150" y="762000"/>
            <a:ext cx="4286250" cy="4524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214436"/>
            <a:ext cx="4286250" cy="5414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85627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322262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064630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FFFF"/>
            </a:gs>
            <a:gs pos="50000">
              <a:srgbClr val="FBFBFB"/>
            </a:gs>
            <a:gs pos="100000">
              <a:srgbClr val="D0D0D0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29967"/>
            <a:ext cx="8686800" cy="5646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</a:p>
        </p:txBody>
      </p:sp>
      <p:pic>
        <p:nvPicPr>
          <p:cNvPr id="1030" name="Picture 1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" y="36513"/>
            <a:ext cx="841375" cy="84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0"/>
            <a:ext cx="89154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title style</a:t>
            </a:r>
            <a:endParaRPr lang="en-US" altLang="zh-TW" dirty="0"/>
          </a:p>
        </p:txBody>
      </p:sp>
      <p:sp>
        <p:nvSpPr>
          <p:cNvPr id="1028" name="Text Box 9"/>
          <p:cNvSpPr txBox="1">
            <a:spLocks noChangeArrowheads="1"/>
          </p:cNvSpPr>
          <p:nvPr userDrawn="1"/>
        </p:nvSpPr>
        <p:spPr bwMode="auto">
          <a:xfrm>
            <a:off x="6781800" y="6400800"/>
            <a:ext cx="2362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50000"/>
              </a:spcBef>
              <a:defRPr/>
            </a:pPr>
            <a:r>
              <a:rPr lang="en-US" altLang="zh-TW" dirty="0">
                <a:solidFill>
                  <a:schemeClr val="tx2"/>
                </a:solidFill>
                <a:ea typeface="新細明體" panose="02020500000000000000" pitchFamily="18" charset="-120"/>
              </a:rPr>
              <a:t>(</a:t>
            </a:r>
            <a:fld id="{46824B00-8333-4A73-94F2-C9C4AAD08936}" type="slidenum">
              <a:rPr lang="en-US" altLang="zh-TW" smtClean="0">
                <a:solidFill>
                  <a:schemeClr val="tx2"/>
                </a:solidFill>
                <a:ea typeface="新細明體" panose="02020500000000000000" pitchFamily="18" charset="-120"/>
              </a:rPr>
              <a:pPr algn="r">
                <a:spcBef>
                  <a:spcPct val="50000"/>
                </a:spcBef>
                <a:defRPr/>
              </a:pPr>
              <a:t>‹#›</a:t>
            </a:fld>
            <a:r>
              <a:rPr lang="en-US" altLang="zh-TW" dirty="0">
                <a:solidFill>
                  <a:schemeClr val="tx2"/>
                </a:solidFill>
                <a:ea typeface="新細明體" panose="02020500000000000000" pitchFamily="18" charset="-120"/>
              </a:rPr>
              <a:t>)</a:t>
            </a:r>
          </a:p>
        </p:txBody>
      </p:sp>
      <p:sp>
        <p:nvSpPr>
          <p:cNvPr id="1029" name="Text Box 10"/>
          <p:cNvSpPr txBox="1">
            <a:spLocks noChangeArrowheads="1"/>
          </p:cNvSpPr>
          <p:nvPr userDrawn="1"/>
        </p:nvSpPr>
        <p:spPr bwMode="auto">
          <a:xfrm>
            <a:off x="228600" y="6561138"/>
            <a:ext cx="815340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TW" sz="1200" dirty="0">
                <a:solidFill>
                  <a:schemeClr val="tx2"/>
                </a:solidFill>
                <a:ea typeface="新細明體" panose="02020500000000000000" pitchFamily="18" charset="-120"/>
              </a:rPr>
              <a:t>Western Civilization and the Classics</a:t>
            </a:r>
            <a:r>
              <a:rPr lang="en-US" altLang="zh-TW" sz="1200" baseline="0" dirty="0">
                <a:solidFill>
                  <a:schemeClr val="tx2"/>
                </a:solidFill>
                <a:ea typeface="新細明體" panose="02020500000000000000" pitchFamily="18" charset="-120"/>
              </a:rPr>
              <a:t> </a:t>
            </a:r>
            <a:r>
              <a:rPr lang="en-US" altLang="zh-TW" sz="1200" u="sng" dirty="0">
                <a:solidFill>
                  <a:srgbClr val="FF0000"/>
                </a:solidFill>
                <a:ea typeface="新細明體" panose="02020500000000000000" pitchFamily="18" charset="-120"/>
              </a:rPr>
              <a:t>http://www.whiteslight.com</a:t>
            </a: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 userDrawn="1">
            <p:extLst>
              <p:ext uri="{D42A27DB-BD31-4B8C-83A1-F6EECF244321}">
                <p14:modId xmlns:p14="http://schemas.microsoft.com/office/powerpoint/2010/main" val="344288065"/>
              </p:ext>
            </p:extLst>
          </p:nvPr>
        </p:nvGraphicFramePr>
        <p:xfrm>
          <a:off x="18535" y="0"/>
          <a:ext cx="959708" cy="9597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12" imgW="2442591" imgH="2442591" progId="CorelDraw.Graphic.17">
                  <p:embed/>
                </p:oleObj>
              </mc:Choice>
              <mc:Fallback>
                <p:oleObj name="CorelDRAW" r:id="rId12" imgW="2442591" imgH="2442591" progId="CorelDraw.Graphic.17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8535" y="0"/>
                        <a:ext cx="959708" cy="95970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23" r:id="rId2"/>
    <p:sldLayoutId id="2147483724" r:id="rId3"/>
    <p:sldLayoutId id="2147483725" r:id="rId4"/>
    <p:sldLayoutId id="2147483735" r:id="rId5"/>
    <p:sldLayoutId id="2147483726" r:id="rId6"/>
    <p:sldLayoutId id="2147483727" r:id="rId7"/>
    <p:sldLayoutId id="2147483728" r:id="rId8"/>
    <p:sldLayoutId id="2147483729" r:id="rId9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accent6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A58146-A935-423B-89FA-AE82F23722B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/>
              <a:t>Abraham Lincoln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98AA710-7F92-4C54-AE4D-BDFAA73ED7F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/>
              <a:t>God’s Leader For A Nation</a:t>
            </a:r>
          </a:p>
          <a:p>
            <a:endParaRPr lang="en-CA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43A57C-D768-439B-97CD-D2A2B63A26C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CA" dirty="0"/>
              <a:t>XXXXX</a:t>
            </a:r>
          </a:p>
        </p:txBody>
      </p:sp>
      <p:pic>
        <p:nvPicPr>
          <p:cNvPr id="6" name="Picture 2" descr="Abraham Lincoln: God's Leader for a Nation – The Children's Bible ...">
            <a:extLst>
              <a:ext uri="{FF2B5EF4-FFF2-40B4-BE49-F238E27FC236}">
                <a16:creationId xmlns:a16="http://schemas.microsoft.com/office/drawing/2014/main" id="{81F5F078-29B1-4B8B-A3F3-0B07F00E43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116632"/>
            <a:ext cx="1130018" cy="2027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hought Bubble: Cloud 4">
            <a:extLst>
              <a:ext uri="{FF2B5EF4-FFF2-40B4-BE49-F238E27FC236}">
                <a16:creationId xmlns:a16="http://schemas.microsoft.com/office/drawing/2014/main" id="{9850DA04-208B-4430-A4A3-4263618F7565}"/>
              </a:ext>
            </a:extLst>
          </p:cNvPr>
          <p:cNvSpPr/>
          <p:nvPr/>
        </p:nvSpPr>
        <p:spPr bwMode="auto">
          <a:xfrm>
            <a:off x="530751" y="984811"/>
            <a:ext cx="2376264" cy="1800200"/>
          </a:xfrm>
          <a:prstGeom prst="cloudCallout">
            <a:avLst>
              <a:gd name="adj1" fmla="val 22204"/>
              <a:gd name="adj2" fmla="val 64059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CA" dirty="0"/>
              <a:t>Person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CA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Book </a:t>
            </a:r>
            <a:r>
              <a:rPr lang="en-CA" dirty="0"/>
              <a:t>Title</a:t>
            </a:r>
            <a:endParaRPr kumimoji="0" lang="en-CA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7" name="Thought Bubble: Cloud 6">
            <a:extLst>
              <a:ext uri="{FF2B5EF4-FFF2-40B4-BE49-F238E27FC236}">
                <a16:creationId xmlns:a16="http://schemas.microsoft.com/office/drawing/2014/main" id="{73C35750-DB29-4779-B159-D6D219F46C83}"/>
              </a:ext>
            </a:extLst>
          </p:cNvPr>
          <p:cNvSpPr/>
          <p:nvPr/>
        </p:nvSpPr>
        <p:spPr bwMode="auto">
          <a:xfrm>
            <a:off x="3563888" y="4509120"/>
            <a:ext cx="2376264" cy="1223809"/>
          </a:xfrm>
          <a:prstGeom prst="cloudCallout">
            <a:avLst>
              <a:gd name="adj1" fmla="val 108111"/>
              <a:gd name="adj2" fmla="val 40975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CA" dirty="0"/>
              <a:t>Group 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CA" dirty="0"/>
              <a:t>members</a:t>
            </a:r>
            <a:endParaRPr kumimoji="0" lang="en-CA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8" name="Thought Bubble: Cloud 7">
            <a:extLst>
              <a:ext uri="{FF2B5EF4-FFF2-40B4-BE49-F238E27FC236}">
                <a16:creationId xmlns:a16="http://schemas.microsoft.com/office/drawing/2014/main" id="{4717DB35-ABC1-49EA-B123-4966788D165E}"/>
              </a:ext>
            </a:extLst>
          </p:cNvPr>
          <p:cNvSpPr/>
          <p:nvPr/>
        </p:nvSpPr>
        <p:spPr bwMode="auto">
          <a:xfrm>
            <a:off x="5580112" y="5820544"/>
            <a:ext cx="1546076" cy="1008112"/>
          </a:xfrm>
          <a:prstGeom prst="cloudCallout">
            <a:avLst>
              <a:gd name="adj1" fmla="val 140920"/>
              <a:gd name="adj2" fmla="val 23958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CA" dirty="0"/>
              <a:t>Page</a:t>
            </a:r>
            <a:endParaRPr kumimoji="0" lang="en-CA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9" name="Thought Bubble: Cloud 8">
            <a:extLst>
              <a:ext uri="{FF2B5EF4-FFF2-40B4-BE49-F238E27FC236}">
                <a16:creationId xmlns:a16="http://schemas.microsoft.com/office/drawing/2014/main" id="{EB089C3F-2081-9156-B251-329716055916}"/>
              </a:ext>
            </a:extLst>
          </p:cNvPr>
          <p:cNvSpPr/>
          <p:nvPr/>
        </p:nvSpPr>
        <p:spPr bwMode="auto">
          <a:xfrm>
            <a:off x="3563888" y="908720"/>
            <a:ext cx="3204356" cy="1800200"/>
          </a:xfrm>
          <a:prstGeom prst="cloudCallout">
            <a:avLst>
              <a:gd name="adj1" fmla="val 81802"/>
              <a:gd name="adj2" fmla="val -494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CA" dirty="0"/>
              <a:t>Bubbles are 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CA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My</a:t>
            </a:r>
            <a:r>
              <a:rPr kumimoji="0" lang="en-CA" sz="24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CA" baseline="0" dirty="0"/>
              <a:t>(JDW)</a:t>
            </a:r>
            <a:r>
              <a:rPr lang="en-CA" dirty="0"/>
              <a:t> comments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CA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On presentation</a:t>
            </a:r>
          </a:p>
        </p:txBody>
      </p:sp>
    </p:spTree>
    <p:extLst>
      <p:ext uri="{BB962C8B-B14F-4D97-AF65-F5344CB8AC3E}">
        <p14:creationId xmlns:p14="http://schemas.microsoft.com/office/powerpoint/2010/main" val="96113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A8BCA6-9BDD-4820-ABE7-E48FC85199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Early life (Chapter 1 to 3)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3A0134-9890-40E8-9730-54459C0609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CA" dirty="0"/>
              <a:t>Poor Family</a:t>
            </a:r>
          </a:p>
          <a:p>
            <a:r>
              <a:rPr lang="en-CA" dirty="0"/>
              <a:t>Move West, Move Again West, Move Again…</a:t>
            </a:r>
          </a:p>
          <a:p>
            <a:r>
              <a:rPr lang="en-CA" dirty="0"/>
              <a:t>From a young his mother taught him to value education</a:t>
            </a:r>
          </a:p>
          <a:p>
            <a:r>
              <a:rPr lang="en-CA" dirty="0"/>
              <a:t>Memorized Bible &amp; devoted to God.</a:t>
            </a:r>
          </a:p>
          <a:p>
            <a:r>
              <a:rPr lang="en-CA" dirty="0"/>
              <a:t>Mother died when 9 years old. Why God?</a:t>
            </a:r>
          </a:p>
          <a:p>
            <a:r>
              <a:rPr lang="en-CA" dirty="0"/>
              <a:t>Only sister Sarah cared for him…</a:t>
            </a:r>
          </a:p>
          <a:p>
            <a:r>
              <a:rPr lang="en-CA" dirty="0"/>
              <a:t>But then she died.  Anger. Why does God allow good people to die but evil people to live?</a:t>
            </a:r>
          </a:p>
          <a:p>
            <a:r>
              <a:rPr lang="en-CA" dirty="0"/>
              <a:t>Met a young lady: But she died.  </a:t>
            </a:r>
            <a:r>
              <a:rPr lang="en-CA" dirty="0">
                <a:sym typeface="Wingdings" panose="05000000000000000000" pitchFamily="2" charset="2"/>
              </a:rPr>
              <a:t> stop church.</a:t>
            </a:r>
            <a:endParaRPr lang="en-CA" dirty="0"/>
          </a:p>
        </p:txBody>
      </p:sp>
      <p:sp>
        <p:nvSpPr>
          <p:cNvPr id="4" name="Thought Bubble: Cloud 3">
            <a:extLst>
              <a:ext uri="{FF2B5EF4-FFF2-40B4-BE49-F238E27FC236}">
                <a16:creationId xmlns:a16="http://schemas.microsoft.com/office/drawing/2014/main" id="{DDD40EC0-1B1C-421E-9ED8-18F7B9269D83}"/>
              </a:ext>
            </a:extLst>
          </p:cNvPr>
          <p:cNvSpPr/>
          <p:nvPr/>
        </p:nvSpPr>
        <p:spPr bwMode="auto">
          <a:xfrm>
            <a:off x="6156176" y="1844824"/>
            <a:ext cx="2376264" cy="1223809"/>
          </a:xfrm>
          <a:prstGeom prst="cloudCallout">
            <a:avLst>
              <a:gd name="adj1" fmla="val -50200"/>
              <a:gd name="adj2" fmla="val -147457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CA" dirty="0"/>
              <a:t>Reference</a:t>
            </a:r>
            <a:endParaRPr kumimoji="0" lang="en-CA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5" name="Thought Bubble: Cloud 4">
            <a:extLst>
              <a:ext uri="{FF2B5EF4-FFF2-40B4-BE49-F238E27FC236}">
                <a16:creationId xmlns:a16="http://schemas.microsoft.com/office/drawing/2014/main" id="{D404A673-822C-4BA9-A4A0-282200DB89A2}"/>
              </a:ext>
            </a:extLst>
          </p:cNvPr>
          <p:cNvSpPr/>
          <p:nvPr/>
        </p:nvSpPr>
        <p:spPr bwMode="auto">
          <a:xfrm>
            <a:off x="899592" y="2636912"/>
            <a:ext cx="2376264" cy="1223809"/>
          </a:xfrm>
          <a:prstGeom prst="cloudCallout">
            <a:avLst>
              <a:gd name="adj1" fmla="val -50200"/>
              <a:gd name="adj2" fmla="val -147457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CA" dirty="0"/>
              <a:t>Point Form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CA" dirty="0"/>
              <a:t>(Key ideas)</a:t>
            </a:r>
          </a:p>
        </p:txBody>
      </p:sp>
    </p:spTree>
    <p:extLst>
      <p:ext uri="{BB962C8B-B14F-4D97-AF65-F5344CB8AC3E}">
        <p14:creationId xmlns:p14="http://schemas.microsoft.com/office/powerpoint/2010/main" val="3935034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A8BCA6-9BDD-4820-ABE7-E48FC85199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Trip to New Orleans (Chapter 4)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3A0134-9890-40E8-9730-54459C0609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CA" dirty="0"/>
              <a:t>Job: take goods to New Orleans city from Illinois.</a:t>
            </a:r>
          </a:p>
          <a:p>
            <a:r>
              <a:rPr lang="en-CA" dirty="0"/>
              <a:t>First time encountered slavery  </a:t>
            </a:r>
          </a:p>
          <a:p>
            <a:pPr lvl="1"/>
            <a:r>
              <a:rPr lang="en-CA" dirty="0"/>
              <a:t>Passed by slave market</a:t>
            </a:r>
          </a:p>
          <a:p>
            <a:pPr lvl="1"/>
            <a:r>
              <a:rPr lang="en-CA" dirty="0"/>
              <a:t>Saw a young girl in chains being sold: “She will pick your cotton, work your fields do your bidding.”</a:t>
            </a:r>
          </a:p>
          <a:p>
            <a:pPr lvl="1"/>
            <a:r>
              <a:rPr lang="en-CA" dirty="0"/>
              <a:t>He felt very sick.</a:t>
            </a:r>
          </a:p>
          <a:p>
            <a:pPr lvl="1"/>
            <a:r>
              <a:rPr lang="en-CA" dirty="0"/>
              <a:t>How can people who claim to be following God do this? Can’t they read their own Bible?</a:t>
            </a:r>
          </a:p>
          <a:p>
            <a:r>
              <a:rPr lang="en-CA" dirty="0"/>
              <a:t>Resolved to End Slavery.</a:t>
            </a:r>
          </a:p>
          <a:p>
            <a:r>
              <a:rPr lang="en-CA" dirty="0">
                <a:sym typeface="Wingdings" panose="05000000000000000000" pitchFamily="2" charset="2"/>
              </a:rPr>
              <a:t>Worked to gradually reduce slavery by entering politics</a:t>
            </a:r>
          </a:p>
        </p:txBody>
      </p:sp>
    </p:spTree>
    <p:extLst>
      <p:ext uri="{BB962C8B-B14F-4D97-AF65-F5344CB8AC3E}">
        <p14:creationId xmlns:p14="http://schemas.microsoft.com/office/powerpoint/2010/main" val="31823198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C07546-2571-4162-8414-E28BC48440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Marriage and Politics (Ch 5-13)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BD0A4A-C505-4882-85D6-F6678E5A18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Got married </a:t>
            </a:r>
            <a:r>
              <a:rPr lang="en-CA" dirty="0">
                <a:sym typeface="Wingdings" panose="05000000000000000000" pitchFamily="2" charset="2"/>
              </a:rPr>
              <a:t> wife convinced him to attend church</a:t>
            </a:r>
          </a:p>
          <a:p>
            <a:r>
              <a:rPr lang="en-CA" dirty="0">
                <a:sym typeface="Wingdings" panose="05000000000000000000" pitchFamily="2" charset="2"/>
              </a:rPr>
              <a:t>When entered politics attacked for not being “religious enough”  felt very hurt.</a:t>
            </a:r>
          </a:p>
          <a:p>
            <a:r>
              <a:rPr lang="en-CA" dirty="0">
                <a:sym typeface="Wingdings" panose="05000000000000000000" pitchFamily="2" charset="2"/>
              </a:rPr>
              <a:t>Worked to gradually reduce slavery.</a:t>
            </a:r>
          </a:p>
          <a:p>
            <a:r>
              <a:rPr lang="en-CA" dirty="0">
                <a:sym typeface="Wingdings" panose="05000000000000000000" pitchFamily="2" charset="2"/>
              </a:rPr>
              <a:t>Lincoln did not mix religion &amp; politics: </a:t>
            </a:r>
          </a:p>
          <a:p>
            <a:r>
              <a:rPr lang="en-CA" dirty="0">
                <a:sym typeface="Wingdings" panose="05000000000000000000" pitchFamily="2" charset="2"/>
              </a:rPr>
              <a:t>Personal issue between you and God. 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5553465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3D3DE7-0EA2-4E3A-9DAC-199A62F49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President (Chapter 14)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AAE6F9-1FD0-4D0E-A331-6BA36E8796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CA" dirty="0"/>
              <a:t>As soon as elected, southern states rejected results: </a:t>
            </a:r>
          </a:p>
          <a:p>
            <a:pPr lvl="1"/>
            <a:r>
              <a:rPr lang="en-CA" dirty="0"/>
              <a:t>“We aren’t going to have no slave-loving Abraham Lincoln as our president.”</a:t>
            </a:r>
          </a:p>
          <a:p>
            <a:r>
              <a:rPr lang="en-CA" dirty="0"/>
              <a:t>turned to Story of Jesus for comfort…</a:t>
            </a:r>
          </a:p>
          <a:p>
            <a:r>
              <a:rPr lang="en-CA" dirty="0"/>
              <a:t>He did his best to stop war from starting </a:t>
            </a:r>
          </a:p>
          <a:p>
            <a:pPr lvl="1"/>
            <a:r>
              <a:rPr lang="en-CA" dirty="0"/>
              <a:t>Appeal to reason</a:t>
            </a:r>
          </a:p>
          <a:p>
            <a:pPr lvl="1"/>
            <a:r>
              <a:rPr lang="en-CA" dirty="0"/>
              <a:t>Sought a compromise </a:t>
            </a:r>
            <a:r>
              <a:rPr lang="en-CA" dirty="0">
                <a:sym typeface="Wingdings" panose="05000000000000000000" pitchFamily="2" charset="2"/>
              </a:rPr>
              <a:t> slow phase out of slavery</a:t>
            </a:r>
          </a:p>
          <a:p>
            <a:pPr lvl="1"/>
            <a:r>
              <a:rPr lang="en-CA" dirty="0"/>
              <a:t>Southern states attacked the North </a:t>
            </a:r>
            <a:r>
              <a:rPr lang="en-CA" dirty="0">
                <a:sym typeface="Wingdings" panose="05000000000000000000" pitchFamily="2" charset="2"/>
              </a:rPr>
              <a:t> war</a:t>
            </a:r>
          </a:p>
          <a:p>
            <a:r>
              <a:rPr lang="en-CA" dirty="0">
                <a:sym typeface="Wingdings" panose="05000000000000000000" pitchFamily="2" charset="2"/>
              </a:rPr>
              <a:t>Sorrow: </a:t>
            </a:r>
          </a:p>
          <a:p>
            <a:pPr lvl="1"/>
            <a:r>
              <a:rPr lang="en-CA" dirty="0">
                <a:sym typeface="Wingdings" panose="05000000000000000000" pitchFamily="2" charset="2"/>
              </a:rPr>
              <a:t>Son Willie dies  turn to Bible for comfort</a:t>
            </a:r>
          </a:p>
          <a:p>
            <a:pPr lvl="1"/>
            <a:r>
              <a:rPr lang="en-CA" dirty="0">
                <a:sym typeface="Wingdings" panose="05000000000000000000" pitchFamily="2" charset="2"/>
              </a:rPr>
              <a:t>Many dying 200,000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335657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3D3DE7-0EA2-4E3A-9DAC-199A62F49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War Ends (Chapter 15)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AAE6F9-1FD0-4D0E-A331-6BA36E8796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dirty="0"/>
              <a:t>Finally Joy – war ended April 9, 1865</a:t>
            </a:r>
          </a:p>
          <a:p>
            <a:r>
              <a:rPr lang="en-CA" dirty="0"/>
              <a:t>Time to laugh, time to go to theatre with wife!</a:t>
            </a:r>
          </a:p>
          <a:p>
            <a:r>
              <a:rPr lang="en-CA" dirty="0"/>
              <a:t>April 14 Shot</a:t>
            </a:r>
          </a:p>
          <a:p>
            <a:r>
              <a:rPr lang="en-CA" dirty="0"/>
              <a:t>April 15 Dead</a:t>
            </a:r>
          </a:p>
          <a:p>
            <a:endParaRPr lang="en-CA" dirty="0">
              <a:sym typeface="Wingdings" panose="05000000000000000000" pitchFamily="2" charset="2"/>
            </a:endParaRPr>
          </a:p>
          <a:p>
            <a:endParaRPr lang="en-CA" dirty="0"/>
          </a:p>
        </p:txBody>
      </p:sp>
      <p:sp>
        <p:nvSpPr>
          <p:cNvPr id="4" name="Thought Bubble: Cloud 3">
            <a:extLst>
              <a:ext uri="{FF2B5EF4-FFF2-40B4-BE49-F238E27FC236}">
                <a16:creationId xmlns:a16="http://schemas.microsoft.com/office/drawing/2014/main" id="{CCA4FCA8-2513-493C-A9ED-6A2D405B4CDD}"/>
              </a:ext>
            </a:extLst>
          </p:cNvPr>
          <p:cNvSpPr/>
          <p:nvPr/>
        </p:nvSpPr>
        <p:spPr bwMode="auto">
          <a:xfrm>
            <a:off x="5508104" y="2924944"/>
            <a:ext cx="2376264" cy="1223809"/>
          </a:xfrm>
          <a:prstGeom prst="cloudCallout">
            <a:avLst>
              <a:gd name="adj1" fmla="val -38892"/>
              <a:gd name="adj2" fmla="val -164826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CA" dirty="0"/>
              <a:t>First Date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CA" dirty="0"/>
              <a:t>mentioned</a:t>
            </a:r>
          </a:p>
        </p:txBody>
      </p:sp>
    </p:spTree>
    <p:extLst>
      <p:ext uri="{BB962C8B-B14F-4D97-AF65-F5344CB8AC3E}">
        <p14:creationId xmlns:p14="http://schemas.microsoft.com/office/powerpoint/2010/main" val="1061281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theme1.xml><?xml version="1.0" encoding="utf-8"?>
<a:theme xmlns:a="http://schemas.openxmlformats.org/drawingml/2006/main" name="ecp1026.pot">
  <a:themeElements>
    <a:clrScheme name="Custom 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FF0000"/>
      </a:hlink>
      <a:folHlink>
        <a:srgbClr val="FF0000"/>
      </a:folHlink>
    </a:clrScheme>
    <a:fontScheme name="ecp1026.po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ecp1026.p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p1026.po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1" id="{98442984-D725-439C-A38C-54F548B71A40}" vid="{0E9360F9-12CD-4775-8ECA-46332A8C8D98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basic</Template>
  <TotalTime>43</TotalTime>
  <Words>373</Words>
  <Application>Microsoft Office PowerPoint</Application>
  <PresentationFormat>On-screen Show (4:3)</PresentationFormat>
  <Paragraphs>56</Paragraphs>
  <Slides>6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Wingdings</vt:lpstr>
      <vt:lpstr>Times New Roman</vt:lpstr>
      <vt:lpstr>ecp1026.pot</vt:lpstr>
      <vt:lpstr>CorelDRAW</vt:lpstr>
      <vt:lpstr>Abraham Lincoln</vt:lpstr>
      <vt:lpstr>Early life (Chapter 1 to 3)</vt:lpstr>
      <vt:lpstr>Trip to New Orleans (Chapter 4)</vt:lpstr>
      <vt:lpstr>Marriage and Politics (Ch 5-13)</vt:lpstr>
      <vt:lpstr>President (Chapter 14)</vt:lpstr>
      <vt:lpstr>War Ends (Chapter 15)</vt:lpstr>
    </vt:vector>
  </TitlesOfParts>
  <Company/>
  <LinksUpToDate>false</LinksUpToDate>
  <SharedDoc>false</SharedDoc>
  <HyperlinkBase>http://rc.xiaotu.com/extra/090729.pps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>Research Communication</dc:subject>
  <dc:creator>Jonathon David White</dc:creator>
  <cp:lastModifiedBy>Jonathon David White</cp:lastModifiedBy>
  <cp:revision>8</cp:revision>
  <cp:lastPrinted>2001-10-23T02:48:11Z</cp:lastPrinted>
  <dcterms:created xsi:type="dcterms:W3CDTF">2020-09-17T09:27:31Z</dcterms:created>
  <dcterms:modified xsi:type="dcterms:W3CDTF">2024-12-12T04:51:27Z</dcterms:modified>
  <cp:category>Classics and Western Civilization</cp:category>
</cp:coreProperties>
</file>