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8" r:id="rId3"/>
    <p:sldId id="269" r:id="rId4"/>
    <p:sldId id="278" r:id="rId5"/>
    <p:sldId id="270" r:id="rId6"/>
    <p:sldId id="271" r:id="rId7"/>
    <p:sldId id="281" r:id="rId8"/>
    <p:sldId id="280" r:id="rId9"/>
    <p:sldId id="282" r:id="rId10"/>
  </p:sldIdLst>
  <p:sldSz cx="9144000" cy="6858000" type="screen4x3"/>
  <p:notesSz cx="6661150" cy="9871075"/>
  <p:embeddedFontLst>
    <p:embeddedFont>
      <p:font typeface="SimHei" panose="02010609060101010101" pitchFamily="49" charset="-122"/>
      <p:regular r:id="rId1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92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0000CC"/>
    <a:srgbClr val="CC6600"/>
    <a:srgbClr val="FF5050"/>
    <a:srgbClr val="EAEAEA"/>
    <a:srgbClr val="DDDDDD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4" autoAdjust="0"/>
    <p:restoredTop sz="94614" autoAdjust="0"/>
  </p:normalViewPr>
  <p:slideViewPr>
    <p:cSldViewPr>
      <p:cViewPr varScale="1">
        <p:scale>
          <a:sx n="164" d="100"/>
          <a:sy n="164" d="100"/>
        </p:scale>
        <p:origin x="1596" y="248"/>
      </p:cViewPr>
      <p:guideLst>
        <p:guide orient="horz" pos="2115"/>
        <p:guide pos="39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242" y="-96"/>
      </p:cViewPr>
      <p:guideLst>
        <p:guide orient="horz" pos="3109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4604A4-F794-4213-9BF9-1B9ABE71C1DB}" type="datetime2">
              <a:rPr lang="zh-TW" altLang="en-US"/>
              <a:pPr>
                <a:defRPr/>
              </a:pPr>
              <a:t>2023年11月10日</a:t>
            </a:fld>
            <a:endParaRPr lang="en-US" altLang="zh-TW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6639CA-3788-4F41-9E77-A924F6AED4B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22511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Learning to Communicate</a:t>
            </a:r>
            <a:endParaRPr lang="en-US" altLang="zh-TW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6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FB1F8-1746-41EE-A975-1F29B5E72B1B}" type="datetime2">
              <a:rPr lang="zh-TW" altLang="en-US"/>
              <a:pPr>
                <a:defRPr/>
              </a:pPr>
              <a:t>2023年11月10日</a:t>
            </a:fld>
            <a:endParaRPr lang="en-US" altLang="zh-TW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2013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9475"/>
            <a:ext cx="4886325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zh-TW" altLang="en-US"/>
              <a:t>(c)2009, Jonathon David White http://rc.xiaotu.com</a:t>
            </a:r>
            <a:endParaRPr lang="en-US" altLang="zh-TW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7363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D5B5E1-65E6-4872-9E71-03C397DBA712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7385452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GB" altLang="en-US" dirty="0"/>
              <a:t>Tuesday, April 7,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n-US" dirty="0"/>
              <a:t>copywrite 2001, Jonathon David White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E54475-EA27-4DA6-837E-86AFD110F57E}" type="slidenum">
              <a:rPr lang="en-GB" altLang="en-US"/>
              <a:pPr/>
              <a:t>1</a:t>
            </a:fld>
            <a:endParaRPr lang="en-GB" altLang="en-US" dirty="0"/>
          </a:p>
        </p:txBody>
      </p:sp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33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72024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700808"/>
            <a:ext cx="8610600" cy="1880592"/>
          </a:xfrm>
        </p:spPr>
        <p:txBody>
          <a:bodyPr anchor="t" anchorCtr="0"/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1279376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76200"/>
            <a:ext cx="3657600" cy="79899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58F321-D17B-4430-B6AC-EB326CB79F8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23928" y="5410201"/>
            <a:ext cx="5185147" cy="75565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4423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29967"/>
            <a:ext cx="8928992" cy="564673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35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486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33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2895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/>
            </a:lvl1pPr>
            <a:lvl2pPr marL="457200" indent="0">
              <a:buFontTx/>
              <a:buNone/>
              <a:defRPr sz="3200"/>
            </a:lvl2pPr>
            <a:lvl3pPr marL="914400" indent="0">
              <a:buFontTx/>
              <a:buNone/>
              <a:defRPr sz="3200"/>
            </a:lvl3pPr>
            <a:lvl4pPr marL="1371600" indent="0">
              <a:buFontTx/>
              <a:buNone/>
              <a:defRPr sz="3200"/>
            </a:lvl4pPr>
            <a:lvl5pPr marL="1828800" indent="0">
              <a:buFontTx/>
              <a:buNone/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733800"/>
            <a:ext cx="8763000" cy="2667000"/>
          </a:xfrm>
        </p:spPr>
        <p:txBody>
          <a:bodyPr/>
          <a:lstStyle>
            <a:lvl1pPr marL="0" indent="0">
              <a:buFontTx/>
              <a:buNone/>
              <a:defRPr sz="3200"/>
            </a:lvl1pPr>
            <a:lvl2pPr marL="457200" indent="0">
              <a:buFontTx/>
              <a:buNone/>
              <a:defRPr sz="3200"/>
            </a:lvl2pPr>
            <a:lvl3pPr marL="914400" indent="0">
              <a:buFontTx/>
              <a:buNone/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1929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_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76800" cy="5486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64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549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" y="762000"/>
            <a:ext cx="4117975" cy="452437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214436"/>
            <a:ext cx="4117975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62000"/>
            <a:ext cx="4286250" cy="452437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214436"/>
            <a:ext cx="4286250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627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31D78-B115-4527-9B1A-B32E47C0E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8077200" cy="404664"/>
          </a:xfrm>
        </p:spPr>
        <p:txBody>
          <a:bodyPr/>
          <a:lstStyle>
            <a:lvl1pPr algn="r">
              <a:defRPr sz="1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646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29967"/>
            <a:ext cx="86868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651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91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46824B00-8333-4A73-94F2-C9C4AAD08936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 dirty="0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228600" y="6561138"/>
            <a:ext cx="8153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200" dirty="0">
                <a:solidFill>
                  <a:schemeClr val="tx2"/>
                </a:solidFill>
                <a:ea typeface="新細明體" panose="02020500000000000000" pitchFamily="18" charset="-120"/>
              </a:rPr>
              <a:t>Western Civilization and the Classics</a:t>
            </a:r>
            <a:r>
              <a:rPr lang="en-US" altLang="zh-TW" sz="12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1200" u="sng" dirty="0">
                <a:solidFill>
                  <a:srgbClr val="FF0000"/>
                </a:solidFill>
                <a:ea typeface="新細明體" panose="02020500000000000000" pitchFamily="18" charset="-120"/>
              </a:rPr>
              <a:t>http://www.aizhu.com/classics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4288065"/>
              </p:ext>
            </p:extLst>
          </p:nvPr>
        </p:nvGraphicFramePr>
        <p:xfrm>
          <a:off x="18535" y="0"/>
          <a:ext cx="959708" cy="95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0" imgW="2442591" imgH="2442591" progId="CorelDraw.Graphic.17">
                  <p:embed/>
                </p:oleObj>
              </mc:Choice>
              <mc:Fallback>
                <p:oleObj name="CorelDRAW" r:id="rId10" imgW="2442591" imgH="244259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8535" y="0"/>
                        <a:ext cx="959708" cy="95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5" r:id="rId3"/>
    <p:sldLayoutId id="2147483735" r:id="rId4"/>
    <p:sldLayoutId id="2147483726" r:id="rId5"/>
    <p:sldLayoutId id="2147483727" r:id="rId6"/>
    <p:sldLayoutId id="2147483729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o6S4B4OAWM?t=177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hyperlink" Target="file:///C:\www_image\classics\slides\StoryIn4Words\2decalogue.m4a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hyperlink" Target="https://youtu.be/xAH6wi4V-8U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hyperlink" Target="file:///C:\www_image\classics\slides\StoryIn4Words\2decalogue.m4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GQI72THyO5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F4isSyennF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BbPJgVWPpPM&amp;t=73s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hyperlink" Target="http://www.aizhu.com/biblestd/uni/abraham.htm#abraha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_SPMCZ302E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hyperlink" Target="https://youtu.be/15J-0_reePE" TargetMode="Externa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H86jaBQ0F4" TargetMode="External"/><Relationship Id="rId2" Type="http://schemas.openxmlformats.org/officeDocument/2006/relationships/hyperlink" Target="https://www.khanacademy.org/humanities/world-history/ancient-medieval/classical-greece/v/socrates-plato-aristotl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umHDO_VODWA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ctrTitle"/>
          </p:nvPr>
        </p:nvSpPr>
        <p:spPr>
          <a:xfrm>
            <a:off x="304800" y="1700808"/>
            <a:ext cx="8610600" cy="1880592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CA" altLang="zh-TW" dirty="0"/>
              <a:t>Mid-Term Class Review</a:t>
            </a:r>
            <a:endParaRPr lang="zh-TW" altLang="en-GB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DD7C3EF7-5AB8-415E-BFE5-B1FD60C15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1100" y="3733800"/>
            <a:ext cx="6858000" cy="1279376"/>
          </a:xfrm>
        </p:spPr>
        <p:txBody>
          <a:bodyPr/>
          <a:lstStyle/>
          <a:p>
            <a:r>
              <a:rPr lang="en-CA" altLang="zh-TW" dirty="0"/>
              <a:t>Moses – Start of Written History </a:t>
            </a:r>
          </a:p>
          <a:p>
            <a:r>
              <a:rPr lang="en-CA" altLang="zh-TW" dirty="0"/>
              <a:t>Living/Writing 1400BC (3400 years ago)</a:t>
            </a:r>
            <a:endParaRPr lang="zh-TW" altLang="en-GB" dirty="0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4495800"/>
            <a:ext cx="91440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defTabSz="914400"/>
            <a:endParaRPr lang="zh-TW" altLang="en-GB" sz="3200" b="1" dirty="0">
              <a:ea typeface="新細明體" panose="02020500000000000000" pitchFamily="18" charset="-120"/>
            </a:endParaRP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A96A553C-52E3-47A3-AF1F-CB298F36B7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12" name="Content Placeholder 19" descr="A red sign with white letters&#10;&#10;Description automatically generated with low confidence">
            <a:hlinkClick r:id="rId3" tooltip="Preclass Music YuanZhuMin"/>
            <a:extLst>
              <a:ext uri="{FF2B5EF4-FFF2-40B4-BE49-F238E27FC236}">
                <a16:creationId xmlns:a16="http://schemas.microsoft.com/office/drawing/2014/main" id="{07B7B58E-F1C6-40A0-90F3-7B444F6EC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8304" y="116632"/>
            <a:ext cx="1664079" cy="685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E561-6C1E-49EE-880B-34B8DBBB95B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07695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05C2F-492E-4C0C-8D88-23DC4750441E}"/>
              </a:ext>
            </a:extLst>
          </p:cNvPr>
          <p:cNvSpPr txBox="1"/>
          <p:nvPr/>
        </p:nvSpPr>
        <p:spPr>
          <a:xfrm>
            <a:off x="1619672" y="192122"/>
            <a:ext cx="163538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sz="5400" dirty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關系</a:t>
            </a:r>
            <a:endParaRPr lang="en-CA" sz="6600" dirty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/>
              <a:t>relationship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F4DE26-4B66-46BA-9ACC-D17F49191BA0}"/>
              </a:ext>
            </a:extLst>
          </p:cNvPr>
          <p:cNvSpPr txBox="1"/>
          <p:nvPr/>
        </p:nvSpPr>
        <p:spPr>
          <a:xfrm>
            <a:off x="6739498" y="192122"/>
            <a:ext cx="156966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latin typeface="SimHei" panose="02010609060101010101" pitchFamily="49" charset="-122"/>
                <a:ea typeface="SimHei" panose="02010609060101010101" pitchFamily="49" charset="-122"/>
              </a:rPr>
              <a:t>隔離</a:t>
            </a:r>
            <a:endParaRPr lang="en-CA" altLang="zh-TW" sz="5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/>
              <a:t>separation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B62F04-D4DB-4C3F-8F64-0B774F6D5349}"/>
              </a:ext>
            </a:extLst>
          </p:cNvPr>
          <p:cNvSpPr txBox="1"/>
          <p:nvPr/>
        </p:nvSpPr>
        <p:spPr>
          <a:xfrm>
            <a:off x="4139952" y="1340768"/>
            <a:ext cx="87716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solidFill>
                  <a:srgbClr val="FF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愛</a:t>
            </a:r>
            <a:endParaRPr lang="en-CA" sz="6600" dirty="0">
              <a:solidFill>
                <a:srgbClr val="FF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>
                <a:solidFill>
                  <a:srgbClr val="FF0000"/>
                </a:solidFill>
              </a:rPr>
              <a:t>love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ABFD99-5425-4404-933A-15C84E99B81E}"/>
              </a:ext>
            </a:extLst>
          </p:cNvPr>
          <p:cNvSpPr txBox="1"/>
          <p:nvPr/>
        </p:nvSpPr>
        <p:spPr>
          <a:xfrm>
            <a:off x="4139952" y="2924944"/>
            <a:ext cx="902811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solidFill>
                  <a:srgbClr val="0000CC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孝</a:t>
            </a:r>
            <a:endParaRPr lang="en-CA" sz="6600" dirty="0">
              <a:solidFill>
                <a:srgbClr val="0000CC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>
                <a:solidFill>
                  <a:srgbClr val="0000CC"/>
                </a:solidFill>
              </a:rPr>
              <a:t>honor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13BE5D-E333-4DE2-B121-6BE403B79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556792"/>
            <a:ext cx="3375974" cy="2852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758E50-7ED0-48BC-800F-03B0BE964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109" y="1628800"/>
            <a:ext cx="3672408" cy="24482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6BD882-D9B3-4DDA-BEEC-E1A01AC1105D}"/>
              </a:ext>
            </a:extLst>
          </p:cNvPr>
          <p:cNvSpPr txBox="1"/>
          <p:nvPr/>
        </p:nvSpPr>
        <p:spPr>
          <a:xfrm>
            <a:off x="611560" y="4679884"/>
            <a:ext cx="819593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In the Beginning (1</a:t>
            </a:r>
            <a:r>
              <a:rPr lang="en-CA" baseline="30000" dirty="0">
                <a:solidFill>
                  <a:schemeClr val="bg1"/>
                </a:solidFill>
              </a:rPr>
              <a:t>st</a:t>
            </a:r>
            <a:r>
              <a:rPr lang="en-CA" dirty="0">
                <a:solidFill>
                  <a:schemeClr val="bg1"/>
                </a:solidFill>
              </a:rPr>
              <a:t> &amp; 2</a:t>
            </a:r>
            <a:r>
              <a:rPr lang="en-CA" baseline="30000" dirty="0">
                <a:solidFill>
                  <a:schemeClr val="bg1"/>
                </a:solidFill>
              </a:rPr>
              <a:t>nd</a:t>
            </a:r>
            <a:r>
              <a:rPr lang="en-CA" dirty="0">
                <a:solidFill>
                  <a:schemeClr val="bg1"/>
                </a:solidFill>
              </a:rPr>
              <a:t> Dispensations) Genesis 2 &amp; 3</a:t>
            </a:r>
          </a:p>
        </p:txBody>
      </p:sp>
      <p:pic>
        <p:nvPicPr>
          <p:cNvPr id="9" name="Picture 8" descr="Link to Audio of Decalogue (this slide)">
            <a:hlinkClick r:id="rId4" action="ppaction://hlinkfile"/>
            <a:extLst>
              <a:ext uri="{FF2B5EF4-FFF2-40B4-BE49-F238E27FC236}">
                <a16:creationId xmlns:a16="http://schemas.microsoft.com/office/drawing/2014/main" id="{545FF0EF-F8B6-4248-B899-465E33509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20602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2A9CA338-E66F-4D02-88CF-50FC3256B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Review: </a:t>
            </a:r>
            <a:r>
              <a:rPr lang="en-CA" dirty="0" err="1"/>
              <a:t>Gn</a:t>
            </a:r>
            <a:r>
              <a:rPr lang="en-CA" dirty="0"/>
              <a:t> 1,2</a:t>
            </a:r>
          </a:p>
        </p:txBody>
      </p:sp>
    </p:spTree>
    <p:extLst>
      <p:ext uri="{BB962C8B-B14F-4D97-AF65-F5344CB8AC3E}">
        <p14:creationId xmlns:p14="http://schemas.microsoft.com/office/powerpoint/2010/main" val="38503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05C2F-492E-4C0C-8D88-23DC4750441E}"/>
              </a:ext>
            </a:extLst>
          </p:cNvPr>
          <p:cNvSpPr txBox="1"/>
          <p:nvPr/>
        </p:nvSpPr>
        <p:spPr>
          <a:xfrm>
            <a:off x="1619672" y="192122"/>
            <a:ext cx="163538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sz="5400" dirty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關系</a:t>
            </a:r>
            <a:endParaRPr lang="en-CA" sz="6600" dirty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/>
              <a:t>relationship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F4DE26-4B66-46BA-9ACC-D17F49191BA0}"/>
              </a:ext>
            </a:extLst>
          </p:cNvPr>
          <p:cNvSpPr txBox="1"/>
          <p:nvPr/>
        </p:nvSpPr>
        <p:spPr>
          <a:xfrm>
            <a:off x="6739498" y="192122"/>
            <a:ext cx="156966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隔離</a:t>
            </a:r>
            <a:endParaRPr lang="en-CA" altLang="zh-TW" sz="5400" dirty="0"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/>
              <a:t>separation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B62F04-D4DB-4C3F-8F64-0B774F6D5349}"/>
              </a:ext>
            </a:extLst>
          </p:cNvPr>
          <p:cNvSpPr txBox="1"/>
          <p:nvPr/>
        </p:nvSpPr>
        <p:spPr>
          <a:xfrm>
            <a:off x="4139952" y="1340768"/>
            <a:ext cx="87716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solidFill>
                  <a:srgbClr val="FF0000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愛</a:t>
            </a:r>
            <a:endParaRPr lang="en-CA" sz="6600" dirty="0">
              <a:solidFill>
                <a:srgbClr val="FF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>
                <a:solidFill>
                  <a:srgbClr val="FF0000"/>
                </a:solidFill>
              </a:rPr>
              <a:t>love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ABFD99-5425-4404-933A-15C84E99B81E}"/>
              </a:ext>
            </a:extLst>
          </p:cNvPr>
          <p:cNvSpPr txBox="1"/>
          <p:nvPr/>
        </p:nvSpPr>
        <p:spPr>
          <a:xfrm>
            <a:off x="4139952" y="2924944"/>
            <a:ext cx="902811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solidFill>
                  <a:srgbClr val="0000CC"/>
                </a:solidFill>
                <a:effectLst/>
                <a:latin typeface="SimHei" panose="02010609060101010101" pitchFamily="49" charset="-122"/>
                <a:ea typeface="SimHei" panose="02010609060101010101" pitchFamily="49" charset="-122"/>
              </a:rPr>
              <a:t>孝</a:t>
            </a:r>
            <a:endParaRPr lang="en-CA" sz="6600" dirty="0">
              <a:solidFill>
                <a:srgbClr val="0000CC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en-CA" dirty="0">
                <a:solidFill>
                  <a:srgbClr val="0000CC"/>
                </a:solidFill>
              </a:rPr>
              <a:t>honor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13BE5D-E333-4DE2-B121-6BE403B79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556792"/>
            <a:ext cx="3375974" cy="2852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758E50-7ED0-48BC-800F-03B0BE964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109" y="1628800"/>
            <a:ext cx="3672408" cy="24482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6BD882-D9B3-4DDA-BEEC-E1A01AC1105D}"/>
              </a:ext>
            </a:extLst>
          </p:cNvPr>
          <p:cNvSpPr txBox="1"/>
          <p:nvPr/>
        </p:nvSpPr>
        <p:spPr>
          <a:xfrm>
            <a:off x="611560" y="4679884"/>
            <a:ext cx="819593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Promise: Reconciliation (initiated by God, at future time)</a:t>
            </a:r>
          </a:p>
        </p:txBody>
      </p:sp>
      <p:pic>
        <p:nvPicPr>
          <p:cNvPr id="9" name="Picture 8" descr="Link to Audio of Decalogue (this slide)">
            <a:hlinkClick r:id="rId4" action="ppaction://hlinkfile"/>
            <a:extLst>
              <a:ext uri="{FF2B5EF4-FFF2-40B4-BE49-F238E27FC236}">
                <a16:creationId xmlns:a16="http://schemas.microsoft.com/office/drawing/2014/main" id="{545FF0EF-F8B6-4248-B899-465E33509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20602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What if the Prodigal Son met the Older Brother First? | by Mallory Smyth |  Medium">
            <a:extLst>
              <a:ext uri="{FF2B5EF4-FFF2-40B4-BE49-F238E27FC236}">
                <a16:creationId xmlns:a16="http://schemas.microsoft.com/office/drawing/2014/main" id="{70143EF1-5EA5-4FA2-AB30-CC75D1EEF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375974" cy="282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BC29E754-EC1E-405E-8DD9-3767CC523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Review: </a:t>
            </a:r>
            <a:r>
              <a:rPr lang="en-CA" dirty="0" err="1"/>
              <a:t>Gn</a:t>
            </a:r>
            <a:r>
              <a:rPr lang="en-CA" dirty="0"/>
              <a:t> 3 promise</a:t>
            </a:r>
          </a:p>
        </p:txBody>
      </p:sp>
      <p:pic>
        <p:nvPicPr>
          <p:cNvPr id="12" name="Content Placeholder 19" descr="A red sign with white letters&#10;&#10;Description automatically generated with low confidence">
            <a:hlinkClick r:id="rId7" tooltip="Canaan Song 324  Return to Father from GeLi"/>
            <a:extLst>
              <a:ext uri="{FF2B5EF4-FFF2-40B4-BE49-F238E27FC236}">
                <a16:creationId xmlns:a16="http://schemas.microsoft.com/office/drawing/2014/main" id="{E714125E-883D-4BB2-998B-D24C2EB4A9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7060" y="5373216"/>
            <a:ext cx="1664079" cy="685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023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1A22E-483F-4848-9BC6-9A39052CD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685800"/>
          </a:xfrm>
        </p:spPr>
        <p:txBody>
          <a:bodyPr/>
          <a:lstStyle/>
          <a:p>
            <a:r>
              <a:rPr lang="en-CA" dirty="0"/>
              <a:t>Moses &amp; Genesis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9EC234-B7BE-4797-BEDB-65CAB265C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Beginnings of Human Race</a:t>
            </a:r>
          </a:p>
          <a:p>
            <a:pPr lvl="1"/>
            <a:r>
              <a:rPr lang="en-CA" dirty="0"/>
              <a:t>Oral History </a:t>
            </a:r>
          </a:p>
          <a:p>
            <a:pPr lvl="1"/>
            <a:r>
              <a:rPr lang="en-CA" dirty="0"/>
              <a:t>put in Writing by Moses</a:t>
            </a:r>
          </a:p>
          <a:p>
            <a:pPr lvl="1"/>
            <a:r>
              <a:rPr lang="en-CA" dirty="0"/>
              <a:t>Genesis 1-11</a:t>
            </a:r>
          </a:p>
          <a:p>
            <a:r>
              <a:rPr lang="en-CA" dirty="0"/>
              <a:t>Beginnings of the People of God</a:t>
            </a:r>
          </a:p>
          <a:p>
            <a:pPr lvl="1"/>
            <a:r>
              <a:rPr lang="en-CA" dirty="0"/>
              <a:t>Oral History</a:t>
            </a:r>
          </a:p>
          <a:p>
            <a:pPr lvl="1"/>
            <a:r>
              <a:rPr lang="en-CA" dirty="0"/>
              <a:t>Put in Writing by Moses</a:t>
            </a:r>
          </a:p>
          <a:p>
            <a:pPr lvl="1"/>
            <a:r>
              <a:rPr lang="en-CA" dirty="0"/>
              <a:t>Genesis 12-50</a:t>
            </a:r>
          </a:p>
        </p:txBody>
      </p:sp>
      <p:pic>
        <p:nvPicPr>
          <p:cNvPr id="4" name="Content Placeholder 19" descr="A red sign with white letters&#10;&#10;Description automatically generated with low confidence">
            <a:hlinkClick r:id="rId2" tooltip="Bible Project Genesis 1-11 (english)"/>
            <a:extLst>
              <a:ext uri="{FF2B5EF4-FFF2-40B4-BE49-F238E27FC236}">
                <a16:creationId xmlns:a16="http://schemas.microsoft.com/office/drawing/2014/main" id="{65F384FA-A41A-4C88-800D-2C1531D41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1700808"/>
            <a:ext cx="1664079" cy="685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Content Placeholder 19" descr="A red sign with white letters&#10;&#10;Description automatically generated with low confidence">
            <a:hlinkClick r:id="rId4" tooltip="Bible Project Genesis 12 - 50  (english)"/>
            <a:extLst>
              <a:ext uri="{FF2B5EF4-FFF2-40B4-BE49-F238E27FC236}">
                <a16:creationId xmlns:a16="http://schemas.microsoft.com/office/drawing/2014/main" id="{5DE1BF22-9503-42F0-BF39-6CE5190E9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4005064"/>
            <a:ext cx="1664079" cy="685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4480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393BD-1DCA-439F-B6CF-D83FF601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 fontScale="90000"/>
          </a:bodyPr>
          <a:lstStyle/>
          <a:p>
            <a:r>
              <a:rPr lang="en-CA" dirty="0"/>
              <a:t>Oral History: Abraham 2100 BC</a:t>
            </a:r>
          </a:p>
        </p:txBody>
      </p:sp>
      <p:pic>
        <p:nvPicPr>
          <p:cNvPr id="1026" name="Picture 2">
            <a:hlinkClick r:id="rId2" tooltip="YouTube Video for 26 minutes"/>
            <a:extLst>
              <a:ext uri="{FF2B5EF4-FFF2-40B4-BE49-F238E27FC236}">
                <a16:creationId xmlns:a16="http://schemas.microsoft.com/office/drawing/2014/main" id="{3C850055-BB71-41EC-BA9F-F549552B2A1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28600" y="2057400"/>
            <a:ext cx="4267200" cy="3200400"/>
          </a:xfrm>
          <a:solidFill>
            <a:srgbClr val="FFFFFF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E648B-254B-4583-AAC5-20790BDC66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wrap="square" anchor="t">
            <a:normAutofit fontScale="92500" lnSpcReduction="10000"/>
          </a:bodyPr>
          <a:lstStyle/>
          <a:p>
            <a:r>
              <a:rPr lang="en-CA" dirty="0"/>
              <a:t>Many years have passed since creation.</a:t>
            </a:r>
          </a:p>
          <a:p>
            <a:r>
              <a:rPr lang="en-CA" dirty="0"/>
              <a:t>God continues his plan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/>
              <a:t>through a family</a:t>
            </a:r>
          </a:p>
          <a:p>
            <a:r>
              <a:rPr lang="en-CA" dirty="0"/>
              <a:t>Abraham </a:t>
            </a:r>
            <a:r>
              <a:rPr lang="zh-TW" altLang="en-US" dirty="0"/>
              <a:t>亞伯拉罕的生命</a:t>
            </a:r>
            <a:endParaRPr lang="en-CA" dirty="0"/>
          </a:p>
          <a:p>
            <a:pPr lvl="1"/>
            <a:r>
              <a:rPr lang="en-CA" dirty="0"/>
              <a:t>Father of Jews</a:t>
            </a:r>
          </a:p>
          <a:p>
            <a:pPr lvl="1"/>
            <a:r>
              <a:rPr lang="en-CA" dirty="0"/>
              <a:t>Father of Arabs (Muslims)</a:t>
            </a:r>
          </a:p>
          <a:p>
            <a:pPr lvl="1"/>
            <a:r>
              <a:rPr lang="en-CA" dirty="0"/>
              <a:t>(Spiritual) Father of Christians</a:t>
            </a:r>
          </a:p>
          <a:p>
            <a:r>
              <a:rPr lang="en-CA" dirty="0">
                <a:hlinkClick r:id="rId4"/>
              </a:rPr>
              <a:t>Summary</a:t>
            </a:r>
            <a:endParaRPr lang="en-CA" dirty="0"/>
          </a:p>
          <a:p>
            <a:endParaRPr lang="en-CA" dirty="0"/>
          </a:p>
        </p:txBody>
      </p:sp>
      <p:pic>
        <p:nvPicPr>
          <p:cNvPr id="11" name="Picture 10" descr="A red sign with white letters&#10;&#10;Description automatically generated with low confidence">
            <a:extLst>
              <a:ext uri="{FF2B5EF4-FFF2-40B4-BE49-F238E27FC236}">
                <a16:creationId xmlns:a16="http://schemas.microsoft.com/office/drawing/2014/main" id="{6E0FC871-F4A1-42EC-A0CC-952A4FF28A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871925"/>
            <a:ext cx="936104" cy="3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24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AF62D-870A-4DB4-B615-5C29B7718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0"/>
            <a:ext cx="8458200" cy="685800"/>
          </a:xfrm>
        </p:spPr>
        <p:txBody>
          <a:bodyPr/>
          <a:lstStyle/>
          <a:p>
            <a:r>
              <a:rPr lang="en-CA" dirty="0"/>
              <a:t>Overview Moses (1400BC) 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8DF323FB-C87D-49E6-A787-389E604A3A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4096072" cy="5328592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76378FF-892A-4463-B216-E48B271306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486400"/>
          </a:xfrm>
        </p:spPr>
        <p:txBody>
          <a:bodyPr>
            <a:normAutofit fontScale="70000" lnSpcReduction="20000"/>
          </a:bodyPr>
          <a:lstStyle/>
          <a:p>
            <a:r>
              <a:rPr lang="en-CA" dirty="0"/>
              <a:t>God continues his plan: through a nation</a:t>
            </a:r>
          </a:p>
          <a:p>
            <a:r>
              <a:rPr lang="en-CA" dirty="0"/>
              <a:t>Prophecy</a:t>
            </a:r>
          </a:p>
          <a:p>
            <a:r>
              <a:rPr lang="en-CA" dirty="0"/>
              <a:t>King’s men Murder Baby (Slave) Boys</a:t>
            </a:r>
          </a:p>
          <a:p>
            <a:r>
              <a:rPr lang="en-CA" dirty="0"/>
              <a:t>God’s Concern for Slaves / Sending Moses @ 80</a:t>
            </a:r>
          </a:p>
          <a:p>
            <a:r>
              <a:rPr lang="en-CA" dirty="0"/>
              <a:t>The King vs God</a:t>
            </a:r>
          </a:p>
          <a:p>
            <a:r>
              <a:rPr lang="en-CA" dirty="0"/>
              <a:t>Final Plague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 Passover</a:t>
            </a:r>
          </a:p>
          <a:p>
            <a:r>
              <a:rPr lang="en-CA" dirty="0">
                <a:hlinkClick r:id="rId3" tooltip="From Movie 10 COmmandments"/>
              </a:rPr>
              <a:t>Through the Red Sea to Freedom</a:t>
            </a:r>
            <a:endParaRPr lang="en-CA" dirty="0"/>
          </a:p>
          <a:p>
            <a:r>
              <a:rPr lang="en-CA" dirty="0"/>
              <a:t>God gives Law </a:t>
            </a:r>
          </a:p>
          <a:p>
            <a:pPr lvl="1"/>
            <a:r>
              <a:rPr lang="en-CA" dirty="0"/>
              <a:t>Honor Heavenly Parent (basis of honor is love)</a:t>
            </a:r>
          </a:p>
          <a:p>
            <a:pPr lvl="1"/>
            <a:r>
              <a:rPr lang="en-CA" dirty="0"/>
              <a:t>Honor Earthly Parent</a:t>
            </a:r>
          </a:p>
          <a:p>
            <a:pPr lvl="1"/>
            <a:r>
              <a:rPr lang="en-CA" dirty="0"/>
              <a:t>Blood sacrifice for sin/rebellion</a:t>
            </a:r>
          </a:p>
          <a:p>
            <a:endParaRPr lang="en-CA" dirty="0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A02F5EAB-EB3A-401C-8DCA-E7132B88EC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17" y="5589240"/>
            <a:ext cx="901606" cy="901606"/>
          </a:xfrm>
          <a:prstGeom prst="rect">
            <a:avLst/>
          </a:prstGeom>
        </p:spPr>
      </p:pic>
      <p:pic>
        <p:nvPicPr>
          <p:cNvPr id="6" name="Content Placeholder 19" descr="A red sign with white letters&#10;&#10;Description automatically generated with low confidence">
            <a:hlinkClick r:id="rId5" tooltip="The Revelation: Crossing of the Red Sea (10')"/>
            <a:extLst>
              <a:ext uri="{FF2B5EF4-FFF2-40B4-BE49-F238E27FC236}">
                <a16:creationId xmlns:a16="http://schemas.microsoft.com/office/drawing/2014/main" id="{BD1CA37A-4687-4B7A-A257-9CEE5FDE00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6296" y="5623364"/>
            <a:ext cx="1664079" cy="685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8079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B8930-729C-C5AB-8A9B-810CF9B2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Chinese Characters Tell Story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39468-E8A7-0926-4675-F6C17584A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053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F34B80-0BE8-4DFA-BD26-5834F9BA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Greek Philosophers &amp; Alexander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4F2C0-E06B-4D08-9EA6-5EA8B39B7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Their importance (</a:t>
            </a:r>
            <a:r>
              <a:rPr lang="en-US" dirty="0">
                <a:hlinkClick r:id="rId2"/>
              </a:rPr>
              <a:t>Khan Academy: Socrates, Plato and Aristotle</a:t>
            </a:r>
            <a:r>
              <a:rPr lang="en-CA" dirty="0"/>
              <a:t>)</a:t>
            </a:r>
          </a:p>
          <a:p>
            <a:r>
              <a:rPr lang="en-CA" dirty="0"/>
              <a:t>Further Study…</a:t>
            </a:r>
            <a:endParaRPr lang="en-CA" dirty="0">
              <a:hlinkClick r:id="rId3" tooltip="Video of Socrates Narrating (5')"/>
            </a:endParaRPr>
          </a:p>
          <a:p>
            <a:pPr lvl="1"/>
            <a:r>
              <a:rPr lang="en-CA" dirty="0">
                <a:hlinkClick r:id="rId3" tooltip="Video of Socrates Narrating (5')"/>
              </a:rPr>
              <a:t>Socrates</a:t>
            </a:r>
            <a:r>
              <a:rPr lang="en-CA" dirty="0"/>
              <a:t> and their legacy</a:t>
            </a:r>
          </a:p>
          <a:p>
            <a:pPr lvl="1"/>
            <a:r>
              <a:rPr lang="en-CA" dirty="0">
                <a:hlinkClick r:id="rId4"/>
              </a:rPr>
              <a:t>Aristotle</a:t>
            </a:r>
            <a:r>
              <a:rPr lang="en-CA" dirty="0"/>
              <a:t> – Plato’s most brilliant student, and Alexander the Great’s Tutor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37763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14014-0AAA-F8B2-637B-CE6A24BA3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685800"/>
          </a:xfrm>
        </p:spPr>
        <p:txBody>
          <a:bodyPr/>
          <a:lstStyle/>
          <a:p>
            <a:r>
              <a:rPr lang="en-CA" dirty="0"/>
              <a:t>Replacement Quizzes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FE95A-BDBB-9A87-703C-632009187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29967"/>
            <a:ext cx="8928992" cy="5646738"/>
          </a:xfrm>
        </p:spPr>
        <p:txBody>
          <a:bodyPr/>
          <a:lstStyle/>
          <a:p>
            <a:r>
              <a:rPr lang="en-CA" dirty="0"/>
              <a:t>Do quizzes based on the number of people who need to replace the quiz</a:t>
            </a:r>
          </a:p>
          <a:p>
            <a:r>
              <a:rPr lang="en-CA" dirty="0"/>
              <a:t>Look for your name on the sheet for the quiz you will write.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694389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.po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FF0000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8442984-D725-439C-A38C-54F548B71A40}" vid="{0E9360F9-12CD-4775-8ECA-46332A8C8D9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690</TotalTime>
  <Words>297</Words>
  <Application>Microsoft Office PowerPoint</Application>
  <PresentationFormat>On-screen Show (4:3)</PresentationFormat>
  <Paragraphs>64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SimHei</vt:lpstr>
      <vt:lpstr>Arial</vt:lpstr>
      <vt:lpstr>Times New Roman</vt:lpstr>
      <vt:lpstr>ecp1026.pot</vt:lpstr>
      <vt:lpstr>CorelDRAW</vt:lpstr>
      <vt:lpstr>Mid-Term Class Review</vt:lpstr>
      <vt:lpstr>Review: Gn 1,2</vt:lpstr>
      <vt:lpstr>Review: Gn 3 promise</vt:lpstr>
      <vt:lpstr>Moses &amp; Genesis</vt:lpstr>
      <vt:lpstr>Oral History: Abraham 2100 BC</vt:lpstr>
      <vt:lpstr>Overview Moses (1400BC) </vt:lpstr>
      <vt:lpstr>Chinese Characters Tell Story</vt:lpstr>
      <vt:lpstr>Greek Philosophers &amp; Alexander</vt:lpstr>
      <vt:lpstr>Replacement Quizzes</vt:lpstr>
    </vt:vector>
  </TitlesOfParts>
  <Company/>
  <LinksUpToDate>false</LinksUpToDate>
  <SharedDoc>false</SharedDoc>
  <HyperlinkBase>http://rc.xiaotu.com/extra/090729.pps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Bible※ (聖經)</dc:title>
  <dc:subject>Research Communication</dc:subject>
  <dc:creator>yzumicroPL</dc:creator>
  <cp:lastModifiedBy>Jonathon David White</cp:lastModifiedBy>
  <cp:revision>78</cp:revision>
  <cp:lastPrinted>2001-10-23T02:48:11Z</cp:lastPrinted>
  <dcterms:created xsi:type="dcterms:W3CDTF">2019-10-17T14:52:24Z</dcterms:created>
  <dcterms:modified xsi:type="dcterms:W3CDTF">2023-11-10T01:54:44Z</dcterms:modified>
  <cp:category>Classics and Western Civilization</cp:category>
</cp:coreProperties>
</file>