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290" r:id="rId2"/>
    <p:sldId id="311" r:id="rId3"/>
    <p:sldId id="313" r:id="rId4"/>
    <p:sldId id="314" r:id="rId5"/>
    <p:sldId id="315" r:id="rId6"/>
    <p:sldId id="316" r:id="rId7"/>
    <p:sldId id="312" r:id="rId8"/>
    <p:sldId id="300" r:id="rId9"/>
    <p:sldId id="299" r:id="rId10"/>
    <p:sldId id="301" r:id="rId11"/>
    <p:sldId id="302" r:id="rId12"/>
    <p:sldId id="309" r:id="rId13"/>
    <p:sldId id="304" r:id="rId14"/>
    <p:sldId id="305" r:id="rId15"/>
    <p:sldId id="306" r:id="rId16"/>
    <p:sldId id="307" r:id="rId17"/>
    <p:sldId id="310" r:id="rId18"/>
    <p:sldId id="308" r:id="rId19"/>
    <p:sldId id="303" r:id="rId20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4" autoAdjust="0"/>
  </p:normalViewPr>
  <p:slideViewPr>
    <p:cSldViewPr>
      <p:cViewPr varScale="1">
        <p:scale>
          <a:sx n="157" d="100"/>
          <a:sy n="157" d="100"/>
        </p:scale>
        <p:origin x="1948" y="84"/>
      </p:cViewPr>
      <p:guideLst>
        <p:guide orient="horz" pos="211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5328" y="84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2025年3月14日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251118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09" userDrawn="1">
          <p15:clr>
            <a:srgbClr val="F26B43"/>
          </p15:clr>
        </p15:guide>
        <p15:guide id="2" pos="209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2025年3月14日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385452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If you are using the class order:   3:Creation 4:fall 5:</a:t>
            </a:r>
            <a:r>
              <a:rPr lang="en-CA"/>
              <a:t>exodus </a:t>
            </a:r>
          </a:p>
          <a:p>
            <a:r>
              <a:rPr lang="en-CA"/>
              <a:t>then </a:t>
            </a:r>
            <a:r>
              <a:rPr lang="en-CA" dirty="0"/>
              <a:t>can first show Bible Project Video Genesis Part 2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https://www.aizhu.com/classics/3moses.ppt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42FB1F8-1746-41EE-A975-1F29B5E72B1B}" type="datetime2">
              <a:rPr lang="zh-TW" altLang="en-US" smtClean="0"/>
              <a:pPr>
                <a:defRPr/>
              </a:pPr>
              <a:t>2025年3月14日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31300"/>
            <a:ext cx="6066879" cy="739775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(c)2009</a:t>
            </a:r>
            <a:r>
              <a:rPr lang="en-CA" altLang="zh-TW" dirty="0"/>
              <a:t>, 2024</a:t>
            </a:r>
            <a:r>
              <a:rPr lang="zh-TW" altLang="en-US" dirty="0"/>
              <a:t>, Jonathon David White</a:t>
            </a:r>
            <a:endParaRPr lang="en-CA" altLang="zh-TW" dirty="0"/>
          </a:p>
          <a:p>
            <a:pPr>
              <a:defRPr/>
            </a:pPr>
            <a:r>
              <a:rPr lang="en-CA" altLang="zh-TW" dirty="0"/>
              <a:t>Released under GPL 3.1 License, you are free to use as you wish</a:t>
            </a:r>
            <a:r>
              <a:rPr lang="zh-TW" altLang="en-US" dirty="0"/>
              <a:t> </a:t>
            </a:r>
            <a:endParaRPr lang="en-CA" altLang="zh-TW" dirty="0"/>
          </a:p>
          <a:p>
            <a:pPr>
              <a:defRPr/>
            </a:pPr>
            <a:r>
              <a:rPr lang="zh-TW" altLang="en-US" dirty="0"/>
              <a:t>http</a:t>
            </a:r>
            <a:r>
              <a:rPr lang="en-CA" altLang="zh-TW" dirty="0"/>
              <a:t>s://www.aizhu.com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D5B5E1-65E6-4872-9E71-03C397DBA712}" type="slidenum">
              <a:rPr lang="zh-TW" altLang="en-US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14873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988840"/>
            <a:ext cx="8610600" cy="2133600"/>
          </a:xfrm>
        </p:spPr>
        <p:txBody>
          <a:bodyPr anchor="ctr" anchorCtr="0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4145924"/>
            <a:ext cx="8640960" cy="838200"/>
          </a:xfrm>
        </p:spPr>
        <p:txBody>
          <a:bodyPr anchor="ctr" anchorCtr="0"/>
          <a:lstStyle>
            <a:lvl1pPr marL="0" indent="0" algn="ctr">
              <a:buNone/>
              <a:defRPr sz="4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9792" y="6237312"/>
            <a:ext cx="4464496" cy="615280"/>
          </a:xfrm>
        </p:spPr>
        <p:txBody>
          <a:bodyPr anchor="b" anchorCtr="0"/>
          <a:lstStyle>
            <a:lvl1pPr marL="0" indent="0" algn="r">
              <a:buFontTx/>
              <a:buNone/>
              <a:defRPr sz="1400">
                <a:solidFill>
                  <a:srgbClr val="0000C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 descr="A picture containing silhouette, night sky&#10;&#10;Description automatically generated">
            <a:extLst>
              <a:ext uri="{FF2B5EF4-FFF2-40B4-BE49-F238E27FC236}">
                <a16:creationId xmlns:a16="http://schemas.microsoft.com/office/drawing/2014/main" id="{3F6D0AB7-9C2A-4E07-A2B2-962AEFC89F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0"/>
            <a:ext cx="2038536" cy="2038536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A650411-85AE-CE11-4FEC-F0E9C2EA489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706155182"/>
              </p:ext>
            </p:extLst>
          </p:nvPr>
        </p:nvGraphicFramePr>
        <p:xfrm>
          <a:off x="0" y="-13259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42591" imgH="2442591" progId="CorelDraw.Graphic.17">
                  <p:embed/>
                </p:oleObj>
              </mc:Choice>
              <mc:Fallback>
                <p:oleObj name="CorelDRAW" r:id="rId4" imgW="2442591" imgH="2442591" progId="CorelDraw.Graphic.17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-13259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812001"/>
          </a:xfrm>
        </p:spPr>
        <p:txBody>
          <a:bodyPr>
            <a:normAutofit/>
          </a:bodyPr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9E3C1B8-01BF-06D7-E90B-8FE387597A7D}"/>
              </a:ext>
            </a:extLst>
          </p:cNvPr>
          <p:cNvCxnSpPr/>
          <p:nvPr userDrawn="1"/>
        </p:nvCxnSpPr>
        <p:spPr bwMode="auto">
          <a:xfrm flipV="1">
            <a:off x="-252536" y="697197"/>
            <a:ext cx="9541060" cy="348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8"/>
            <a:ext cx="7886700" cy="2852737"/>
          </a:xfrm>
        </p:spPr>
        <p:txBody>
          <a:bodyPr anchor="ctr" anchorCtr="0"/>
          <a:lstStyle>
            <a:lvl1pPr>
              <a:defRPr sz="600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99555"/>
            <a:ext cx="4267200" cy="56012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99555"/>
            <a:ext cx="4267200" cy="56012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F23F9A-18A9-3F4D-8871-48E60B13AAD7}"/>
              </a:ext>
            </a:extLst>
          </p:cNvPr>
          <p:cNvCxnSpPr/>
          <p:nvPr userDrawn="1"/>
        </p:nvCxnSpPr>
        <p:spPr bwMode="auto">
          <a:xfrm flipV="1">
            <a:off x="-252536" y="697197"/>
            <a:ext cx="9541060" cy="348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E426E1B-980B-F415-BD20-7022D758BA7F}"/>
              </a:ext>
            </a:extLst>
          </p:cNvPr>
          <p:cNvCxnSpPr/>
          <p:nvPr userDrawn="1"/>
        </p:nvCxnSpPr>
        <p:spPr bwMode="auto">
          <a:xfrm flipV="1">
            <a:off x="-252536" y="697197"/>
            <a:ext cx="9541060" cy="348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2F912DE-AFFE-1D3D-00C8-75D05864C86C}"/>
              </a:ext>
            </a:extLst>
          </p:cNvPr>
          <p:cNvCxnSpPr/>
          <p:nvPr userDrawn="1"/>
        </p:nvCxnSpPr>
        <p:spPr bwMode="auto">
          <a:xfrm flipV="1">
            <a:off x="-252536" y="697197"/>
            <a:ext cx="9541060" cy="348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 algn="ctr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 algn="ctr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6708941-5CCA-600B-CAC6-D72D3C255937}"/>
              </a:ext>
            </a:extLst>
          </p:cNvPr>
          <p:cNvCxnSpPr/>
          <p:nvPr userDrawn="1"/>
        </p:nvCxnSpPr>
        <p:spPr bwMode="auto">
          <a:xfrm flipV="1">
            <a:off x="-252536" y="697197"/>
            <a:ext cx="9541060" cy="348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C318C58-62E8-6003-57F1-1D9F539A0E03}"/>
              </a:ext>
            </a:extLst>
          </p:cNvPr>
          <p:cNvCxnSpPr/>
          <p:nvPr userDrawn="1"/>
        </p:nvCxnSpPr>
        <p:spPr bwMode="auto">
          <a:xfrm flipV="1">
            <a:off x="-252536" y="697197"/>
            <a:ext cx="9541060" cy="348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aizhu.com/classics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85192"/>
            <a:ext cx="8686800" cy="579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8243" y="0"/>
            <a:ext cx="719415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876256" y="-99392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19000" y="6525344"/>
            <a:ext cx="81534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4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4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400" u="sng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https://www.aizhu.com/classics</a:t>
            </a:r>
            <a:endParaRPr lang="en-US" altLang="zh-TW" sz="1400" u="sng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956953553"/>
              </p:ext>
            </p:extLst>
          </p:nvPr>
        </p:nvGraphicFramePr>
        <p:xfrm>
          <a:off x="18535" y="0"/>
          <a:ext cx="665033" cy="665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2442591" imgH="2442591" progId="CorelDraw.Graphic.17">
                  <p:embed/>
                </p:oleObj>
              </mc:Choice>
              <mc:Fallback>
                <p:oleObj name="CorelDRAW" r:id="rId12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665033" cy="665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.ca/ark/chinese/bible-evidences-chinese-language-characters-words-garden-of-eden-genesis.htm" TargetMode="External"/><Relationship Id="rId2" Type="http://schemas.openxmlformats.org/officeDocument/2006/relationships/hyperlink" Target="https://www.aizhu.com/BIBLE/web/GN/3.HTM#0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aizhu.com/biblestd/uni/abraham.htm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youtu.be/DG7SjcOWcoI?si=ObBCaTOxJwLq3lbO&amp;t=59" TargetMode="Externa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1370-90BF-450F-8474-7CCFDC2D2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528" y="1988840"/>
            <a:ext cx="8610600" cy="2133600"/>
          </a:xfrm>
        </p:spPr>
        <p:txBody>
          <a:bodyPr>
            <a:normAutofit fontScale="90000"/>
          </a:bodyPr>
          <a:lstStyle/>
          <a:p>
            <a:r>
              <a:rPr lang="en-CA" dirty="0"/>
              <a:t>Moses's Writings: Genesis. </a:t>
            </a:r>
            <a:br>
              <a:rPr lang="en-CA" dirty="0"/>
            </a:br>
            <a:r>
              <a:rPr lang="en-CA" dirty="0"/>
              <a:t>The Problem of Good and Evil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4DE37-8BC5-4393-B315-FFB85EEE0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45924"/>
            <a:ext cx="8640960" cy="838200"/>
          </a:xfrm>
        </p:spPr>
        <p:txBody>
          <a:bodyPr/>
          <a:lstStyle/>
          <a:p>
            <a:r>
              <a:rPr lang="zh-TW" altLang="en-US" dirty="0"/>
              <a:t>摩西的著作：創世紀。 善惡問題</a:t>
            </a:r>
            <a:endParaRPr lang="en-CA" altLang="zh-TW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E3841-C1CF-48EA-A6C0-E5766413A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9792" y="6237312"/>
            <a:ext cx="4464496" cy="615280"/>
          </a:xfrm>
        </p:spPr>
        <p:txBody>
          <a:bodyPr/>
          <a:lstStyle/>
          <a:p>
            <a:r>
              <a:rPr lang="en-CA" dirty="0"/>
              <a:t>Presenter: Jonathon White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F4DA0-734A-8AEF-25DC-DA329CF269FE}"/>
              </a:ext>
            </a:extLst>
          </p:cNvPr>
          <p:cNvSpPr txBox="1"/>
          <p:nvPr/>
        </p:nvSpPr>
        <p:spPr>
          <a:xfrm>
            <a:off x="6930053" y="6022032"/>
            <a:ext cx="2004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Date: 22.10.13</a:t>
            </a:r>
          </a:p>
        </p:txBody>
      </p:sp>
    </p:spTree>
    <p:extLst>
      <p:ext uri="{BB962C8B-B14F-4D97-AF65-F5344CB8AC3E}">
        <p14:creationId xmlns:p14="http://schemas.microsoft.com/office/powerpoint/2010/main" val="2016086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87369-8534-7F46-1CC8-6561ACED5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/>
          <a:p>
            <a:r>
              <a:rPr lang="en-CA" dirty="0"/>
              <a:t>Review </a:t>
            </a:r>
            <a:r>
              <a:rPr lang="zh-TW" altLang="en-US" dirty="0"/>
              <a:t>復習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58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4B890-F3EF-E0A5-3322-5B8982F5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Religion ≠ Worldview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040117-FB34-BC26-4342-B41FFB9617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CA" altLang="zh-CN" dirty="0"/>
              <a:t>I have no religion. </a:t>
            </a:r>
            <a:r>
              <a:rPr lang="zh-CN" altLang="en-US" dirty="0"/>
              <a:t>“</a:t>
            </a:r>
            <a:r>
              <a:rPr lang="zh-TW" altLang="en-US" dirty="0"/>
              <a:t>我沒有宗教</a:t>
            </a:r>
            <a:r>
              <a:rPr lang="zh-CN" altLang="en-US" dirty="0"/>
              <a:t>！” </a:t>
            </a:r>
            <a:endParaRPr lang="en-US" dirty="0"/>
          </a:p>
          <a:p>
            <a:r>
              <a:rPr lang="en-US" dirty="0"/>
              <a:t>But you have a worldview</a:t>
            </a:r>
          </a:p>
          <a:p>
            <a:r>
              <a:rPr lang="en-US" dirty="0"/>
              <a:t>Everyone has… </a:t>
            </a:r>
          </a:p>
          <a:p>
            <a:r>
              <a:rPr lang="en-US" dirty="0"/>
              <a:t>Even if they have not thought it through…</a:t>
            </a:r>
          </a:p>
          <a:p>
            <a:r>
              <a:rPr lang="en-CA" dirty="0"/>
              <a:t>Religion ≠ Worldview</a:t>
            </a:r>
          </a:p>
          <a:p>
            <a:r>
              <a:rPr lang="en-CA" dirty="0"/>
              <a:t>But your religious background contributes to your worldview</a:t>
            </a:r>
            <a:endParaRPr lang="en-US" dirty="0"/>
          </a:p>
        </p:txBody>
      </p:sp>
      <p:pic>
        <p:nvPicPr>
          <p:cNvPr id="6" name="Content Placeholder 5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B2C5299C-741C-B3B1-40C7-1D0A5FD44B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55" y="1995255"/>
            <a:ext cx="3324689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5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1370-90BF-450F-8474-7CCFDC2D2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Moses – Author of the Torah –</a:t>
            </a:r>
            <a:br>
              <a:rPr lang="en-CA" dirty="0"/>
            </a:br>
            <a:r>
              <a:rPr lang="en-CA" dirty="0"/>
              <a:t>1400 BC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4DE37-8BC5-4393-B315-FFB85EEE0E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摩西 </a:t>
            </a:r>
            <a:r>
              <a:rPr lang="en-CA" altLang="zh-TW" dirty="0"/>
              <a:t> </a:t>
            </a:r>
            <a:r>
              <a:rPr lang="en-US" altLang="zh-TW" dirty="0"/>
              <a:t>– </a:t>
            </a:r>
            <a:r>
              <a:rPr lang="zh-TW" altLang="en-US" dirty="0"/>
              <a:t>律法書的作者 </a:t>
            </a:r>
            <a:r>
              <a:rPr lang="en-US" altLang="zh-TW" dirty="0"/>
              <a:t>– </a:t>
            </a:r>
          </a:p>
          <a:p>
            <a:r>
              <a:rPr lang="zh-TW" altLang="en-US" dirty="0"/>
              <a:t>公元前 </a:t>
            </a:r>
            <a:r>
              <a:rPr lang="en-US" altLang="zh-TW" dirty="0"/>
              <a:t>1400 </a:t>
            </a:r>
            <a:r>
              <a:rPr lang="zh-TW" altLang="en-US" dirty="0"/>
              <a:t>年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E3841-C1CF-48EA-A6C0-E5766413A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Presenter: Jonathon White</a:t>
            </a:r>
          </a:p>
        </p:txBody>
      </p:sp>
    </p:spTree>
    <p:extLst>
      <p:ext uri="{BB962C8B-B14F-4D97-AF65-F5344CB8AC3E}">
        <p14:creationId xmlns:p14="http://schemas.microsoft.com/office/powerpoint/2010/main" val="405259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ADC96-07C3-6B7B-AA85-AF29D2351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Moses’ Writings (5 oldest books)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1295D-109D-D7AD-D630-2EA1B6A0E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Names Differ</a:t>
            </a:r>
          </a:p>
          <a:p>
            <a:pPr lvl="1"/>
            <a:r>
              <a:rPr lang="en-US" dirty="0"/>
              <a:t>Jews: “The Torah” (</a:t>
            </a:r>
            <a:r>
              <a:rPr lang="zh-TW" altLang="en-US" dirty="0"/>
              <a:t>教学書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Muslims: “The </a:t>
            </a:r>
            <a:r>
              <a:rPr lang="en-US" dirty="0" err="1"/>
              <a:t>Tawrah</a:t>
            </a:r>
            <a:r>
              <a:rPr lang="en-US" dirty="0"/>
              <a:t>” </a:t>
            </a:r>
          </a:p>
          <a:p>
            <a:pPr lvl="1"/>
            <a:r>
              <a:rPr lang="en-US" dirty="0"/>
              <a:t>Christian (English): “The Pentateuch”  lit. the 5 Books</a:t>
            </a:r>
          </a:p>
          <a:p>
            <a:pPr lvl="1"/>
            <a:r>
              <a:rPr lang="en-US" altLang="zh-TW" dirty="0"/>
              <a:t>Chistian (Chinese) </a:t>
            </a:r>
            <a:r>
              <a:rPr lang="zh-TW" altLang="en-US" dirty="0"/>
              <a:t>律法書  </a:t>
            </a:r>
            <a:r>
              <a:rPr lang="en-CA" altLang="zh-TW" dirty="0"/>
              <a:t>(The Law)</a:t>
            </a:r>
            <a:endParaRPr lang="en-US" dirty="0"/>
          </a:p>
          <a:p>
            <a:r>
              <a:rPr lang="en-US" dirty="0"/>
              <a:t>Contents are the Same</a:t>
            </a:r>
          </a:p>
          <a:p>
            <a:pPr lvl="1"/>
            <a:r>
              <a:rPr lang="en-US" dirty="0"/>
              <a:t>Genesis (pre-history)</a:t>
            </a:r>
          </a:p>
          <a:p>
            <a:pPr lvl="1"/>
            <a:r>
              <a:rPr lang="en-US" dirty="0"/>
              <a:t>Exodus (History: slave’s freedom from Egypt)</a:t>
            </a:r>
          </a:p>
          <a:p>
            <a:pPr lvl="1"/>
            <a:r>
              <a:rPr lang="en-US" dirty="0"/>
              <a:t>Leviticus (Laws for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CA" altLang="zh-CN" dirty="0"/>
              <a:t>New Nation</a:t>
            </a:r>
            <a:r>
              <a:rPr lang="en-US" altLang="zh-CN" dirty="0"/>
              <a:t>)</a:t>
            </a:r>
          </a:p>
          <a:p>
            <a:pPr lvl="1"/>
            <a:r>
              <a:rPr lang="en-US" dirty="0"/>
              <a:t>Numbers (History: Moses’ leadership of Israel)</a:t>
            </a:r>
          </a:p>
          <a:p>
            <a:pPr lvl="1"/>
            <a:r>
              <a:rPr lang="en-US" dirty="0"/>
              <a:t>Deuteronomy (Laws for a New Nation:  40 years later)</a:t>
            </a:r>
          </a:p>
          <a:p>
            <a:r>
              <a:rPr lang="en-US" dirty="0"/>
              <a:t>How was Genesis written…</a:t>
            </a:r>
          </a:p>
          <a:p>
            <a:pPr lvl="1"/>
            <a:r>
              <a:rPr lang="en-US" dirty="0"/>
              <a:t>Muslims/Orthodox Jews: God spoke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Moses wrote</a:t>
            </a:r>
          </a:p>
          <a:p>
            <a:pPr lvl="1"/>
            <a:r>
              <a:rPr lang="en-US" dirty="0"/>
              <a:t>Atheist: </a:t>
            </a:r>
          </a:p>
          <a:p>
            <a:pPr lvl="2"/>
            <a:r>
              <a:rPr lang="en-US" dirty="0"/>
              <a:t>Many people wrote and had discussions (like a class project)</a:t>
            </a:r>
          </a:p>
          <a:p>
            <a:pPr lvl="2"/>
            <a:r>
              <a:rPr lang="en-US" dirty="0"/>
              <a:t>Moses was a brilliant man who collected prior knowledge (oral tradition + books that no longer exist) and put together the story in a clear logical manner</a:t>
            </a:r>
          </a:p>
          <a:p>
            <a:pPr lvl="1"/>
            <a:r>
              <a:rPr lang="en-US" dirty="0"/>
              <a:t>Christians: </a:t>
            </a:r>
          </a:p>
          <a:p>
            <a:pPr lvl="2"/>
            <a:r>
              <a:rPr lang="en-US" dirty="0"/>
              <a:t>God spoke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Moses wrote</a:t>
            </a:r>
          </a:p>
          <a:p>
            <a:pPr lvl="2"/>
            <a:r>
              <a:rPr lang="en-US" dirty="0"/>
              <a:t>Moses wrote using prior knowledge of oral tradition and God made sure he made no mistakes.</a:t>
            </a:r>
          </a:p>
        </p:txBody>
      </p:sp>
    </p:spTree>
    <p:extLst>
      <p:ext uri="{BB962C8B-B14F-4D97-AF65-F5344CB8AC3E}">
        <p14:creationId xmlns:p14="http://schemas.microsoft.com/office/powerpoint/2010/main" val="353760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0F67-D353-830B-8072-E117D882A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Last Week: Three Creation Stories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6B0C1-625B-EF8F-9A73-152745910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Big Picture: Universe</a:t>
            </a:r>
          </a:p>
          <a:p>
            <a:pPr lvl="1"/>
            <a:r>
              <a:rPr lang="en-CA" dirty="0"/>
              <a:t>Only 1 God</a:t>
            </a:r>
          </a:p>
          <a:p>
            <a:pPr lvl="1"/>
            <a:r>
              <a:rPr lang="en-CA" dirty="0"/>
              <a:t>Creator of all (4D: </a:t>
            </a:r>
            <a:r>
              <a:rPr lang="en-CA" dirty="0" err="1"/>
              <a:t>x,y,z,ct</a:t>
            </a:r>
            <a:r>
              <a:rPr lang="en-CA" dirty="0"/>
              <a:t>)</a:t>
            </a:r>
          </a:p>
          <a:p>
            <a:pPr lvl="1"/>
            <a:r>
              <a:rPr lang="en-US" dirty="0"/>
              <a:t>Self-existing (outside time-space)</a:t>
            </a:r>
          </a:p>
          <a:p>
            <a:r>
              <a:rPr lang="en-US" dirty="0"/>
              <a:t>Creation of Earth (Poetry)</a:t>
            </a:r>
          </a:p>
          <a:p>
            <a:pPr lvl="1"/>
            <a:r>
              <a:rPr lang="en-US" dirty="0"/>
              <a:t>Earth: time-order, logical sequence, all good, 1/7 rest</a:t>
            </a:r>
          </a:p>
          <a:p>
            <a:pPr lvl="1"/>
            <a:r>
              <a:rPr lang="en-US" dirty="0"/>
              <a:t>Man: nature: God’s image, Equality: man/female, Work: care for creation, Food: Vegetables</a:t>
            </a:r>
          </a:p>
          <a:p>
            <a:r>
              <a:rPr lang="en-US" dirty="0"/>
              <a:t>Creation of man (Prose)</a:t>
            </a:r>
          </a:p>
          <a:p>
            <a:pPr lvl="1"/>
            <a:r>
              <a:rPr lang="en-US" dirty="0"/>
              <a:t>Unique: For Relationship</a:t>
            </a:r>
          </a:p>
          <a:p>
            <a:pPr lvl="1"/>
            <a:r>
              <a:rPr lang="en-US" dirty="0"/>
              <a:t>Privilege: Free Choice</a:t>
            </a:r>
          </a:p>
          <a:p>
            <a:pPr lvl="1"/>
            <a:r>
              <a:rPr lang="en-US" dirty="0"/>
              <a:t>Woman part of man: separate incomplete</a:t>
            </a:r>
          </a:p>
          <a:p>
            <a:pPr lvl="1"/>
            <a:r>
              <a:rPr lang="en-US" dirty="0"/>
              <a:t>Marriage: 1 man/1 woman/1 life, new family </a:t>
            </a: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10166569-D1CF-EBC1-07D3-A782FF003747}"/>
              </a:ext>
            </a:extLst>
          </p:cNvPr>
          <p:cNvSpPr/>
          <p:nvPr/>
        </p:nvSpPr>
        <p:spPr bwMode="auto">
          <a:xfrm>
            <a:off x="5508104" y="4293096"/>
            <a:ext cx="2520280" cy="1080120"/>
          </a:xfrm>
          <a:prstGeom prst="cloudCallout">
            <a:avLst>
              <a:gd name="adj1" fmla="val -94039"/>
              <a:gd name="adj2" fmla="val -8171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So What?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6B17206F-DFCD-37BF-D885-4933C39AE7E4}"/>
              </a:ext>
            </a:extLst>
          </p:cNvPr>
          <p:cNvSpPr/>
          <p:nvPr/>
        </p:nvSpPr>
        <p:spPr bwMode="auto">
          <a:xfrm>
            <a:off x="6012160" y="1196752"/>
            <a:ext cx="2520280" cy="1080120"/>
          </a:xfrm>
          <a:prstGeom prst="cloudCallout">
            <a:avLst>
              <a:gd name="adj1" fmla="val -77664"/>
              <a:gd name="adj2" fmla="val -60740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Check Your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Answers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02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D1428-F172-E4ED-D490-A26E5823F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E0680-676D-3FA5-D85E-442E877C9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/>
          <a:p>
            <a:r>
              <a:rPr lang="en-CA" dirty="0"/>
              <a:t>Today’s Class</a:t>
            </a:r>
            <a:br>
              <a:rPr lang="en-CA" dirty="0"/>
            </a:br>
            <a:r>
              <a:rPr lang="zh-TW" altLang="en-US" dirty="0"/>
              <a:t>今天的課程</a:t>
            </a:r>
            <a:r>
              <a:rPr lang="en-CA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23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BF47B-80AE-E6D8-CC33-D961A836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Law: Key Lawgivers</a:t>
            </a:r>
          </a:p>
        </p:txBody>
      </p:sp>
      <p:pic>
        <p:nvPicPr>
          <p:cNvPr id="6" name="Content Placeholder 5" descr="A picture containing building, old, sculpture, white&#10;&#10;Description automatically generated">
            <a:extLst>
              <a:ext uri="{FF2B5EF4-FFF2-40B4-BE49-F238E27FC236}">
                <a16:creationId xmlns:a16="http://schemas.microsoft.com/office/drawing/2014/main" id="{4DA6168D-E919-0EA8-7524-00E71117D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08720"/>
            <a:ext cx="6125428" cy="426875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687036-6AA9-6B4B-CF17-1AE85EDB401D}"/>
              </a:ext>
            </a:extLst>
          </p:cNvPr>
          <p:cNvSpPr txBox="1"/>
          <p:nvPr/>
        </p:nvSpPr>
        <p:spPr>
          <a:xfrm>
            <a:off x="938919" y="5085184"/>
            <a:ext cx="65648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>
                <a:solidFill>
                  <a:srgbClr val="0000CC"/>
                </a:solidFill>
              </a:rPr>
              <a:t>Confucius     		Moses             	  Solon</a:t>
            </a:r>
          </a:p>
          <a:p>
            <a:r>
              <a:rPr lang="en-CA" dirty="0"/>
              <a:t>         China                   Israel/Egypt          Greece </a:t>
            </a:r>
          </a:p>
          <a:p>
            <a:r>
              <a:rPr lang="en-CA" dirty="0"/>
              <a:t>         500BC                   1400BC               600BC</a:t>
            </a:r>
          </a:p>
          <a:p>
            <a:pPr algn="ctr"/>
            <a:r>
              <a:rPr lang="en-CA" dirty="0"/>
              <a:t>US Supreme Court Building, Washington DC, USA</a:t>
            </a:r>
          </a:p>
        </p:txBody>
      </p:sp>
    </p:spTree>
    <p:extLst>
      <p:ext uri="{BB962C8B-B14F-4D97-AF65-F5344CB8AC3E}">
        <p14:creationId xmlns:p14="http://schemas.microsoft.com/office/powerpoint/2010/main" val="268309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BF47B-80AE-E6D8-CC33-D961A836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 Big Question </a:t>
            </a:r>
            <a:r>
              <a:rPr lang="zh-TW" altLang="en-US" dirty="0"/>
              <a:t>一個大問題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08B31-07F4-208E-3B9F-FBCE9531B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Why is there evil in the world?</a:t>
            </a:r>
            <a:r>
              <a:rPr lang="zh-TW" altLang="en-US" dirty="0"/>
              <a:t> 為什麼會有邪惡？</a:t>
            </a:r>
            <a:endParaRPr lang="en-CA" dirty="0"/>
          </a:p>
          <a:p>
            <a:r>
              <a:rPr lang="en-CA" dirty="0"/>
              <a:t>Why do people do bad things? </a:t>
            </a:r>
            <a:r>
              <a:rPr lang="zh-TW" altLang="en-US" dirty="0"/>
              <a:t>人為什麼要做壞事？</a:t>
            </a:r>
            <a:endParaRPr lang="en-CA" dirty="0"/>
          </a:p>
          <a:p>
            <a:r>
              <a:rPr lang="en-CA" dirty="0"/>
              <a:t>Is man good and then becomes evil? </a:t>
            </a:r>
            <a:r>
              <a:rPr lang="zh-TW" altLang="en-US" dirty="0"/>
              <a:t>人是善的，然後就變成惡的嗎？</a:t>
            </a:r>
            <a:endParaRPr lang="en-CA" dirty="0"/>
          </a:p>
          <a:p>
            <a:r>
              <a:rPr lang="en-CA" dirty="0"/>
              <a:t>Is man evil and teaching and laws stop him from doing evil?</a:t>
            </a:r>
            <a:r>
              <a:rPr lang="zh-TW" altLang="en-US" dirty="0"/>
              <a:t> 人是邪惡的，教義和法律阻止他做惡嗎？</a:t>
            </a:r>
            <a:endParaRPr lang="en-CA" dirty="0"/>
          </a:p>
          <a:p>
            <a:r>
              <a:rPr lang="en-CA" dirty="0"/>
              <a:t>How many people would break any law if they knew they could get away with it? (Plato)</a:t>
            </a:r>
            <a:r>
              <a:rPr lang="zh-TW" altLang="en-US" dirty="0"/>
              <a:t> 如果有多少人知道自己可以逍遙法外，他們會違法？ （柏拉圖）</a:t>
            </a:r>
            <a:endParaRPr lang="en-CA" dirty="0"/>
          </a:p>
          <a:p>
            <a:pPr lvl="1"/>
            <a:r>
              <a:rPr lang="en-CA" dirty="0"/>
              <a:t>survey of male university students (Sarah Edwards):  10-30% said they would rape a classmate if no consequences (Problem is a small sample size)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1532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BF47B-80AE-E6D8-CC33-D961A836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Confucius’ Disciples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0B9E8-185B-6125-CB6E-69BE99478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人本為善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08B31-07F4-208E-3B9F-FBCE9531B8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Mencius (</a:t>
            </a:r>
            <a:r>
              <a:rPr lang="zh-TW" altLang="en-US" dirty="0"/>
              <a:t>孟軻</a:t>
            </a:r>
            <a:r>
              <a:rPr lang="en-CA" dirty="0"/>
              <a:t>): </a:t>
            </a:r>
          </a:p>
          <a:p>
            <a:r>
              <a:rPr lang="en-CA" dirty="0"/>
              <a:t>Man is basically good</a:t>
            </a:r>
          </a:p>
          <a:p>
            <a:r>
              <a:rPr lang="en-CA" dirty="0"/>
              <a:t>Environment makes him evil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B5AEA1-CAD4-939E-F1EE-3FBDB2127D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dirty="0"/>
              <a:t>人本為惡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2552D4-FBE2-61E2-5BCF-C51BE01BE53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/>
              <a:t>Xunzi (</a:t>
            </a:r>
            <a:r>
              <a:rPr lang="zh-TW" altLang="en-US" dirty="0"/>
              <a:t>荀子</a:t>
            </a:r>
            <a:r>
              <a:rPr lang="en-CA" dirty="0"/>
              <a:t>/</a:t>
            </a:r>
            <a:r>
              <a:rPr lang="zh-TW" altLang="en-US" dirty="0"/>
              <a:t>荀況</a:t>
            </a:r>
            <a:r>
              <a:rPr lang="en-CA" dirty="0"/>
              <a:t>): </a:t>
            </a:r>
          </a:p>
          <a:p>
            <a:r>
              <a:rPr lang="en-CA" dirty="0"/>
              <a:t>Man is basically evil</a:t>
            </a:r>
          </a:p>
          <a:p>
            <a:r>
              <a:rPr lang="en-CA" dirty="0"/>
              <a:t>Need laws to train him to be good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ABD9227-71A3-D437-D42A-6205C12ED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9000"/>
            <a:ext cx="20955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CD851BA2-F824-3166-546C-9CBA4B8D1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29000"/>
            <a:ext cx="209550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76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B8F1E-2A78-54F4-3C78-290D3429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Mao Zedong </a:t>
            </a:r>
            <a:r>
              <a:rPr lang="zh-TW" altLang="en-US" dirty="0"/>
              <a:t>毛泽东 </a:t>
            </a:r>
            <a:r>
              <a:rPr lang="en-CA" altLang="zh-TW" dirty="0"/>
              <a:t>– Both!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84F7F54-6301-9E05-B9C7-97E753CF81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799555"/>
            <a:ext cx="4267200" cy="5601245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~5-10% of people are good and will remain good no matter what happens</a:t>
            </a:r>
          </a:p>
          <a:p>
            <a:r>
              <a:rPr lang="en-CA" dirty="0"/>
              <a:t>~5-10% of people are bad and will remain bad no matter what happens</a:t>
            </a:r>
          </a:p>
          <a:p>
            <a:r>
              <a:rPr lang="en-CA" dirty="0"/>
              <a:t>~80% of people can be trained to be good or evil by the environment</a:t>
            </a:r>
          </a:p>
          <a:p>
            <a:r>
              <a:rPr lang="en-CA" dirty="0">
                <a:sym typeface="Wingdings" panose="05000000000000000000" pitchFamily="2" charset="2"/>
              </a:rPr>
              <a:t> Implications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5% of the population needs to be eliminated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5% can rule (CCP)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80% of the population needs to be re-educated  Cultural Revolution</a:t>
            </a:r>
          </a:p>
        </p:txBody>
      </p:sp>
      <p:pic>
        <p:nvPicPr>
          <p:cNvPr id="9" name="Content Placeholder 8" descr="A person smiling at something&#10;&#10;AI-generated content may be incorrect.">
            <a:extLst>
              <a:ext uri="{FF2B5EF4-FFF2-40B4-BE49-F238E27FC236}">
                <a16:creationId xmlns:a16="http://schemas.microsoft.com/office/drawing/2014/main" id="{17275B73-6FA4-8D2B-8A5F-CB77710627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136984"/>
            <a:ext cx="4267200" cy="4926931"/>
          </a:xfrm>
        </p:spPr>
      </p:pic>
    </p:spTree>
    <p:extLst>
      <p:ext uri="{BB962C8B-B14F-4D97-AF65-F5344CB8AC3E}">
        <p14:creationId xmlns:p14="http://schemas.microsoft.com/office/powerpoint/2010/main" val="1961852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2C686-BEA9-2E6E-A4A8-F482EE358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did Moses think?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5C4F8-04E5-E492-1862-1330965028C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23888" y="4725144"/>
            <a:ext cx="7886700" cy="172819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D047F-0356-E78A-69FF-2D29FE205B0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187624" y="188913"/>
            <a:ext cx="7332488" cy="15208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48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260F5-F829-88E2-AB76-2491C8217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Review Moses: Genesis 1</a:t>
            </a:r>
            <a:r>
              <a:rPr lang="en-CA" dirty="0">
                <a:sym typeface="Wingdings" panose="05000000000000000000" pitchFamily="2" charset="2"/>
              </a:rPr>
              <a:t>2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628B1-302F-FFCF-820B-32FCE2577C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All is good.</a:t>
            </a:r>
          </a:p>
          <a:p>
            <a:r>
              <a:rPr lang="en-CA" dirty="0"/>
              <a:t>Man - Woman - Father God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harmonious relationship.</a:t>
            </a:r>
          </a:p>
          <a:p>
            <a:r>
              <a:rPr lang="en-CA" dirty="0"/>
              <a:t>Man/woman are in the image of God</a:t>
            </a:r>
          </a:p>
          <a:p>
            <a:r>
              <a:rPr lang="en-CA" dirty="0"/>
              <a:t>Work is a responsibility of man but is joyful</a:t>
            </a:r>
          </a:p>
          <a:p>
            <a:r>
              <a:rPr lang="en-CA" dirty="0"/>
              <a:t>Man/woman are vegetarians (no killing of animals for food)</a:t>
            </a:r>
          </a:p>
          <a:p>
            <a:r>
              <a:rPr lang="en-CA" dirty="0"/>
              <a:t>“And God saw it was good”</a:t>
            </a:r>
          </a:p>
          <a:p>
            <a:r>
              <a:rPr lang="en-CA" dirty="0"/>
              <a:t>So, we have Moses and Mencius agreeing </a:t>
            </a:r>
          </a:p>
          <a:p>
            <a:r>
              <a:rPr lang="en-CA" dirty="0"/>
              <a:t>But how do we account for evil?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D951B-AF55-9BBA-A393-0E83D60107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sz="28700" dirty="0"/>
              <a:t>好</a:t>
            </a:r>
            <a:endParaRPr lang="en-CA" sz="28700" dirty="0"/>
          </a:p>
        </p:txBody>
      </p:sp>
    </p:spTree>
    <p:extLst>
      <p:ext uri="{BB962C8B-B14F-4D97-AF65-F5344CB8AC3E}">
        <p14:creationId xmlns:p14="http://schemas.microsoft.com/office/powerpoint/2010/main" val="80048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C63DD-9DAF-F7A5-485E-A5D9430CF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2 Trees : 1 Rule (Genesis 2:9,16)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58E41-2133-6A12-9FB4-1F64C12E9C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923D85-AA0A-F640-6575-6A9E2F82AF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First one tree, then 2nd tree forbidden</a:t>
            </a:r>
          </a:p>
          <a:p>
            <a:r>
              <a:rPr lang="en-CA" dirty="0">
                <a:hlinkClick r:id="rId2"/>
              </a:rPr>
              <a:t>Lets see what happens after some time…</a:t>
            </a:r>
            <a:endParaRPr lang="en-CA" dirty="0"/>
          </a:p>
          <a:p>
            <a:pPr lvl="1"/>
            <a:r>
              <a:rPr lang="en-CA" dirty="0"/>
              <a:t>(Genesis 3)</a:t>
            </a:r>
          </a:p>
          <a:p>
            <a:endParaRPr lang="en-US" dirty="0"/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45592FF0-611C-F41E-6CAE-80BE30DA1A46}"/>
              </a:ext>
            </a:extLst>
          </p:cNvPr>
          <p:cNvSpPr txBox="1"/>
          <p:nvPr/>
        </p:nvSpPr>
        <p:spPr>
          <a:xfrm>
            <a:off x="467544" y="3494830"/>
            <a:ext cx="68804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</a:rPr>
              <a:t>Ref</a:t>
            </a:r>
            <a:r>
              <a:rPr lang="en-CA" altLang="zh-CN" sz="1100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en-CA" sz="1100" dirty="0">
                <a:solidFill>
                  <a:schemeClr val="bg1">
                    <a:lumMod val="75000"/>
                  </a:schemeClr>
                </a:solidFill>
              </a:rPr>
              <a:t>https://www.bible.ca/ark/chinese/bible-evidences-chinese-language-characters-words-garden-of-eden-genesis.htm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A0FADC4-3927-B1DC-CB20-A6BD24904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55" y="1054529"/>
            <a:ext cx="7614592" cy="246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0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C3896-6A56-F869-EBAC-1A58FF6AB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Genesis 3: Evil Enters the world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094BCD-94B2-9369-D2F0-14D3E3B064B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400" y="1119673"/>
            <a:ext cx="8763000" cy="233265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7C032A3-0FF4-DC79-1376-DB369315A4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52400" y="3736211"/>
            <a:ext cx="8763000" cy="266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4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C3896-6A56-F869-EBAC-1A58FF6AB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Consequences of Rebellion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CA24E-52E1-F70E-B81B-080A8BBB714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Because of this decision glory has been replaced with shame and death</a:t>
            </a:r>
          </a:p>
          <a:p>
            <a:r>
              <a:rPr lang="en-CA" dirty="0"/>
              <a:t>The image of God in man, while still present, is distorted.</a:t>
            </a:r>
          </a:p>
          <a:p>
            <a:r>
              <a:rPr lang="en-CA" dirty="0"/>
              <a:t>Work becomes hard and relationships broken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5A2BE0F-8183-671D-B4D7-1CC65FA116C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09700"/>
            <a:ext cx="8763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441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3D5C7-26DA-DDA3-2869-86509DEAD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Life Outside the Garden (Gen 4)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7DB046-DB32-896C-0745-34D7ADF091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Man is the master of his destiny</a:t>
            </a:r>
          </a:p>
          <a:p>
            <a:r>
              <a:rPr lang="en-CA" dirty="0"/>
              <a:t>The first family divides labour: </a:t>
            </a:r>
          </a:p>
          <a:p>
            <a:pPr lvl="1"/>
            <a:r>
              <a:rPr lang="en-CA" dirty="0"/>
              <a:t>Cain: fruit &amp; vegetables for food</a:t>
            </a:r>
          </a:p>
          <a:p>
            <a:pPr lvl="1"/>
            <a:r>
              <a:rPr lang="en-CA" dirty="0"/>
              <a:t>Abel: Sheep for wool (garments)</a:t>
            </a:r>
          </a:p>
          <a:p>
            <a:r>
              <a:rPr lang="en-US" dirty="0"/>
              <a:t>The first murder &amp; death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5872049-3AE5-353B-0F2C-DAF4324D47C7}"/>
              </a:ext>
            </a:extLst>
          </p:cNvPr>
          <p:cNvCxnSpPr/>
          <p:nvPr/>
        </p:nvCxnSpPr>
        <p:spPr bwMode="auto">
          <a:xfrm>
            <a:off x="6372200" y="1052736"/>
            <a:ext cx="2448272" cy="25922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" name="Content Placeholder 12" descr="A grassy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115A23BB-2E71-893D-1739-320B30ED74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6" y="3733800"/>
            <a:ext cx="8615167" cy="2667000"/>
          </a:xfrm>
        </p:spPr>
      </p:pic>
    </p:spTree>
    <p:extLst>
      <p:ext uri="{BB962C8B-B14F-4D97-AF65-F5344CB8AC3E}">
        <p14:creationId xmlns:p14="http://schemas.microsoft.com/office/powerpoint/2010/main" val="164153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814CC-5235-BAA1-7344-857A63E10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hlinkClick r:id="rId2" tooltip="Link to aizhu.com/biblestd/uni/abraham"/>
              </a:rPr>
              <a:t>Abraham</a:t>
            </a:r>
            <a:r>
              <a:rPr lang="en-CA" dirty="0"/>
              <a:t> (1800 BC): Gen 22:1-19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CDAD3D9-B894-6DA8-BA90-9C7C3FAB238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099" y="2420888"/>
            <a:ext cx="4267200" cy="291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No photo description available.">
            <a:extLst>
              <a:ext uri="{FF2B5EF4-FFF2-40B4-BE49-F238E27FC236}">
                <a16:creationId xmlns:a16="http://schemas.microsoft.com/office/drawing/2014/main" id="{663A9FD4-B9E0-7CDB-EA17-78D949C63FE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13358"/>
            <a:ext cx="4267200" cy="528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860680-AE67-25A8-E9C8-570724AA74D0}"/>
              </a:ext>
            </a:extLst>
          </p:cNvPr>
          <p:cNvSpPr txBox="1"/>
          <p:nvPr/>
        </p:nvSpPr>
        <p:spPr>
          <a:xfrm>
            <a:off x="228600" y="1000824"/>
            <a:ext cx="43434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dirty="0"/>
              <a:t>Father of Jews (Son: Isaac)</a:t>
            </a:r>
          </a:p>
          <a:p>
            <a:r>
              <a:rPr lang="en-CA" dirty="0"/>
              <a:t>Father of Arabs (Son: Ishmael)</a:t>
            </a:r>
          </a:p>
          <a:p>
            <a:r>
              <a:rPr lang="en-CA" dirty="0"/>
              <a:t>Ancestor of Jesus (</a:t>
            </a:r>
            <a:r>
              <a:rPr lang="en-CA" dirty="0">
                <a:sym typeface="Wingdings" panose="05000000000000000000" pitchFamily="2" charset="2"/>
              </a:rPr>
              <a:t> Christians)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BF6178-2C59-3B2B-5199-4237DF945106}"/>
              </a:ext>
            </a:extLst>
          </p:cNvPr>
          <p:cNvSpPr txBox="1"/>
          <p:nvPr/>
        </p:nvSpPr>
        <p:spPr>
          <a:xfrm>
            <a:off x="323528" y="5291906"/>
            <a:ext cx="424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hlinkClick r:id="rId5"/>
              </a:rPr>
              <a:t>Life Story of Abraham (25’)</a:t>
            </a:r>
          </a:p>
          <a:p>
            <a:r>
              <a:rPr lang="en-US" sz="1200" dirty="0">
                <a:hlinkClick r:id="rId5"/>
              </a:rPr>
              <a:t>https://youtu.be/DG7SjcOWcoI?si=ObBCaTOxJwLq3lbO&amp;t=59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19039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A18D4C-C0A6-FD0D-279E-D7DA6698F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243" y="0"/>
            <a:ext cx="7194158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SG Discussion: Your thoughts?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FBC891-5EC9-8D7E-9A6B-B561EE775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812001"/>
          </a:xfrm>
        </p:spPr>
        <p:txBody>
          <a:bodyPr>
            <a:normAutofit fontScale="70000" lnSpcReduction="20000"/>
          </a:bodyPr>
          <a:lstStyle/>
          <a:p>
            <a:r>
              <a:rPr lang="en-CA" dirty="0"/>
              <a:t>Your thoughts on evil…</a:t>
            </a:r>
          </a:p>
          <a:p>
            <a:pPr lvl="1"/>
            <a:r>
              <a:rPr lang="en-CA" dirty="0"/>
              <a:t>Is this explanation for the existence of evil in the world reasonable? Why?</a:t>
            </a:r>
          </a:p>
          <a:p>
            <a:pPr lvl="2"/>
            <a:r>
              <a:rPr lang="en-CA" dirty="0"/>
              <a:t>Father-God made man good to have a relationship with him like a family</a:t>
            </a:r>
          </a:p>
          <a:p>
            <a:pPr lvl="2"/>
            <a:r>
              <a:rPr lang="en-CA" dirty="0"/>
              <a:t>Man chose to rebel and reject his father, resulting in the relationship being broken</a:t>
            </a:r>
          </a:p>
          <a:p>
            <a:pPr lvl="2"/>
            <a:r>
              <a:rPr lang="en-CA" dirty="0"/>
              <a:t>God respects his child’s decision, lets him go his way – But hopes for restoration…</a:t>
            </a:r>
          </a:p>
          <a:p>
            <a:pPr lvl="1"/>
            <a:r>
              <a:rPr lang="en-CA" dirty="0"/>
              <a:t>Do you think man is good or evil at heart?   Why?</a:t>
            </a:r>
          </a:p>
          <a:p>
            <a:r>
              <a:rPr lang="en-US" dirty="0"/>
              <a:t>You and Relationships…</a:t>
            </a:r>
          </a:p>
          <a:p>
            <a:pPr lvl="1"/>
            <a:r>
              <a:rPr lang="en-US" dirty="0"/>
              <a:t>What is the most significant relationship in your life?</a:t>
            </a:r>
          </a:p>
          <a:p>
            <a:pPr lvl="1"/>
            <a:r>
              <a:rPr lang="en-US" dirty="0"/>
              <a:t>Why is this relationship important to you?</a:t>
            </a:r>
          </a:p>
          <a:p>
            <a:pPr lvl="1"/>
            <a:r>
              <a:rPr lang="en-CA" dirty="0"/>
              <a:t>Has there been times when this relationship is broken? If so, why did the relationship break?</a:t>
            </a:r>
          </a:p>
          <a:p>
            <a:pPr lvl="1"/>
            <a:r>
              <a:rPr lang="en-CA" dirty="0"/>
              <a:t>How do you feel?  </a:t>
            </a:r>
          </a:p>
          <a:p>
            <a:pPr lvl="1"/>
            <a:r>
              <a:rPr lang="en-CA" dirty="0"/>
              <a:t>What broken relationships do you see in your daily life? </a:t>
            </a:r>
          </a:p>
          <a:p>
            <a:pPr lvl="1"/>
            <a:r>
              <a:rPr lang="en-CA" dirty="0"/>
              <a:t>Why do you think these relationships became broken?</a:t>
            </a:r>
          </a:p>
          <a:p>
            <a:r>
              <a:rPr lang="en-CA" dirty="0"/>
              <a:t>You and God…</a:t>
            </a:r>
          </a:p>
          <a:p>
            <a:pPr lvl="1"/>
            <a:r>
              <a:rPr lang="en-US" dirty="0"/>
              <a:t>How would you describe your relationship with God? </a:t>
            </a:r>
          </a:p>
          <a:p>
            <a:pPr lvl="2"/>
            <a:r>
              <a:rPr lang="en-US" dirty="0"/>
              <a:t>[None || Enemy || </a:t>
            </a:r>
            <a:r>
              <a:rPr lang="en-US" dirty="0" err="1"/>
              <a:t>slave:master</a:t>
            </a:r>
            <a:r>
              <a:rPr lang="en-US" dirty="0"/>
              <a:t> || </a:t>
            </a:r>
            <a:r>
              <a:rPr lang="en-US" dirty="0" err="1"/>
              <a:t>child:father</a:t>
            </a:r>
            <a:r>
              <a:rPr lang="en-US" dirty="0"/>
              <a:t>]</a:t>
            </a:r>
            <a:endParaRPr lang="en-CA" dirty="0"/>
          </a:p>
          <a:p>
            <a:pPr lvl="1"/>
            <a:r>
              <a:rPr lang="en-CA" dirty="0"/>
              <a:t>If it was possible to have a good relationship with God, would you be interested?</a:t>
            </a:r>
          </a:p>
        </p:txBody>
      </p:sp>
    </p:spTree>
    <p:extLst>
      <p:ext uri="{BB962C8B-B14F-4D97-AF65-F5344CB8AC3E}">
        <p14:creationId xmlns:p14="http://schemas.microsoft.com/office/powerpoint/2010/main" val="187853680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750</TotalTime>
  <Words>1289</Words>
  <Application>Microsoft Office PowerPoint</Application>
  <PresentationFormat>On-screen Show (4:3)</PresentationFormat>
  <Paragraphs>143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Times New Roman</vt:lpstr>
      <vt:lpstr>Arial</vt:lpstr>
      <vt:lpstr>Wingdings</vt:lpstr>
      <vt:lpstr>ecp1026.pot</vt:lpstr>
      <vt:lpstr>CorelDRAW</vt:lpstr>
      <vt:lpstr>Moses's Writings: Genesis.  The Problem of Good and Evil</vt:lpstr>
      <vt:lpstr>Review 復習</vt:lpstr>
      <vt:lpstr>Religion ≠ Worldview</vt:lpstr>
      <vt:lpstr>Moses – Author of the Torah – 1400 BC</vt:lpstr>
      <vt:lpstr>Moses’ Writings (5 oldest books)</vt:lpstr>
      <vt:lpstr>Last Week: Three Creation Stories</vt:lpstr>
      <vt:lpstr>Today’s Class 今天的課程 </vt:lpstr>
      <vt:lpstr>The Law: Key Lawgivers</vt:lpstr>
      <vt:lpstr>A Big Question 一個大問題</vt:lpstr>
      <vt:lpstr>Confucius’ Disciples</vt:lpstr>
      <vt:lpstr>Mao Zedong 毛泽东 – Both!</vt:lpstr>
      <vt:lpstr>What did Moses think?</vt:lpstr>
      <vt:lpstr>Review Moses: Genesis 12</vt:lpstr>
      <vt:lpstr> 2 Trees : 1 Rule (Genesis 2:9,16)</vt:lpstr>
      <vt:lpstr>Genesis 3: Evil Enters the world</vt:lpstr>
      <vt:lpstr>Consequences of Rebellion</vt:lpstr>
      <vt:lpstr>Life Outside the Garden (Gen 4)</vt:lpstr>
      <vt:lpstr>Abraham (1800 BC): Gen 22:1-19</vt:lpstr>
      <vt:lpstr>SG Discussion: Your thoughts?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Bible※ (聖經)</dc:title>
  <dc:subject>Research Communication</dc:subject>
  <dc:creator>yzumicroPL</dc:creator>
  <cp:lastModifiedBy>Jonathon David White</cp:lastModifiedBy>
  <cp:revision>59</cp:revision>
  <cp:lastPrinted>2001-10-23T02:48:11Z</cp:lastPrinted>
  <dcterms:created xsi:type="dcterms:W3CDTF">2019-10-17T14:52:24Z</dcterms:created>
  <dcterms:modified xsi:type="dcterms:W3CDTF">2025-03-14T04:48:21Z</dcterms:modified>
  <cp:category>Classics and Western Civilization</cp:category>
</cp:coreProperties>
</file>