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300" r:id="rId2"/>
    <p:sldId id="290" r:id="rId3"/>
    <p:sldId id="301" r:id="rId4"/>
    <p:sldId id="302" r:id="rId5"/>
    <p:sldId id="294" r:id="rId6"/>
    <p:sldId id="296" r:id="rId7"/>
    <p:sldId id="298" r:id="rId8"/>
    <p:sldId id="297" r:id="rId9"/>
  </p:sldIdLst>
  <p:sldSz cx="9144000" cy="6858000" type="screen4x3"/>
  <p:notesSz cx="6661150" cy="9871075"/>
  <p:embeddedFontLst>
    <p:embeddedFont>
      <p:font typeface="SimHei" panose="02010609060101010101" pitchFamily="49" charset="-122"/>
      <p:regular r:id="rId1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14" autoAdjust="0"/>
  </p:normalViewPr>
  <p:slideViewPr>
    <p:cSldViewPr>
      <p:cViewPr varScale="1">
        <p:scale>
          <a:sx n="84" d="100"/>
          <a:sy n="84" d="100"/>
        </p:scale>
        <p:origin x="44" y="1676"/>
      </p:cViewPr>
      <p:guideLst>
        <p:guide orient="horz" pos="211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5" d="100"/>
          <a:sy n="115" d="100"/>
        </p:scale>
        <p:origin x="5224" y="92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2024年9月28日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251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2024年9月28日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385452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If you are using the class order:   3:Creation 4:fall 5:</a:t>
            </a:r>
            <a:r>
              <a:rPr lang="en-CA"/>
              <a:t>exodus </a:t>
            </a:r>
          </a:p>
          <a:p>
            <a:r>
              <a:rPr lang="en-CA"/>
              <a:t>then </a:t>
            </a:r>
            <a:r>
              <a:rPr lang="en-CA" dirty="0"/>
              <a:t>can first show Bible Project Video Genesis Part 2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https://www.aizhu.com/classics/3moses.ppt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2024年9月28日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31300"/>
            <a:ext cx="6066879" cy="739775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(c)2009</a:t>
            </a:r>
            <a:r>
              <a:rPr lang="en-CA" altLang="zh-TW" dirty="0"/>
              <a:t>, 2024</a:t>
            </a:r>
            <a:r>
              <a:rPr lang="zh-TW" altLang="en-US" dirty="0"/>
              <a:t>, Jonathon David White</a:t>
            </a:r>
            <a:endParaRPr lang="en-CA" altLang="zh-TW" dirty="0"/>
          </a:p>
          <a:p>
            <a:pPr>
              <a:defRPr/>
            </a:pPr>
            <a:r>
              <a:rPr lang="en-CA" altLang="zh-TW" dirty="0"/>
              <a:t>Released under GPL 3.1 License, you are free to use as you wish</a:t>
            </a:r>
            <a:r>
              <a:rPr lang="zh-TW" altLang="en-US" dirty="0"/>
              <a:t> </a:t>
            </a:r>
            <a:endParaRPr lang="en-CA" altLang="zh-TW" dirty="0"/>
          </a:p>
          <a:p>
            <a:pPr>
              <a:defRPr/>
            </a:pPr>
            <a:r>
              <a:rPr lang="zh-TW" altLang="en-US" dirty="0"/>
              <a:t>http</a:t>
            </a:r>
            <a:r>
              <a:rPr lang="en-CA" altLang="zh-TW" dirty="0"/>
              <a:t>s://www.aizhu.com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D5B5E1-65E6-4872-9E71-03C397DBA712}" type="slidenum">
              <a:rPr lang="zh-TW" altLang="en-US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14873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988840"/>
            <a:ext cx="8610600" cy="2133600"/>
          </a:xfrm>
        </p:spPr>
        <p:txBody>
          <a:bodyPr anchor="ctr" anchorCtr="0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653136"/>
            <a:ext cx="6858000" cy="83820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9792" y="6237312"/>
            <a:ext cx="4464496" cy="615280"/>
          </a:xfrm>
        </p:spPr>
        <p:txBody>
          <a:bodyPr anchor="b" anchorCtr="0"/>
          <a:lstStyle>
            <a:lvl1pPr marL="0" indent="0" algn="r">
              <a:buFontTx/>
              <a:buNone/>
              <a:defRPr sz="1400">
                <a:solidFill>
                  <a:srgbClr val="0000C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 descr="A picture containing silhouette, night sky&#10;&#10;Description automatically generated">
            <a:extLst>
              <a:ext uri="{FF2B5EF4-FFF2-40B4-BE49-F238E27FC236}">
                <a16:creationId xmlns:a16="http://schemas.microsoft.com/office/drawing/2014/main" id="{3F6D0AB7-9C2A-4E07-A2B2-962AEFC89F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2" y="5445224"/>
            <a:ext cx="1174440" cy="117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692696"/>
            <a:ext cx="4388296" cy="590465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92696"/>
            <a:ext cx="4388296" cy="5976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izhu.com/classics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8243" y="0"/>
            <a:ext cx="719415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81167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19000" y="6525344"/>
            <a:ext cx="81534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4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400" u="sng" dirty="0">
                <a:solidFill>
                  <a:srgbClr val="FF0000"/>
                </a:solidFill>
                <a:ea typeface="新細明體" panose="02020500000000000000" pitchFamily="18" charset="-120"/>
                <a:hlinkClick r:id="rId6"/>
              </a:rPr>
              <a:t>https://www.aizhu.com/classics</a:t>
            </a:r>
            <a:endParaRPr lang="en-US" altLang="zh-TW" sz="1400" u="sng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587637883"/>
              </p:ext>
            </p:extLst>
          </p:nvPr>
        </p:nvGraphicFramePr>
        <p:xfrm>
          <a:off x="18535" y="0"/>
          <a:ext cx="673551" cy="673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2442591" imgH="2442591" progId="CorelDraw.Graphic.17">
                  <p:embed/>
                </p:oleObj>
              </mc:Choice>
              <mc:Fallback>
                <p:oleObj name="CorelDRAW" r:id="rId7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673551" cy="673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5" r:id="rId3"/>
    <p:sldLayoutId id="2147483728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4sCu7K3N70" TargetMode="External"/><Relationship Id="rId2" Type="http://schemas.openxmlformats.org/officeDocument/2006/relationships/hyperlink" Target="https://youtu.be/sink-NBKUt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ib.yzu.edu.tw/ajaxYZlib/Search/Holding.aspx?BiblioSNo=416263" TargetMode="External"/><Relationship Id="rId4" Type="http://schemas.openxmlformats.org/officeDocument/2006/relationships/hyperlink" Target="https://youtu.be/Q1nUIA2uGMI?si=oP33QuPq6tRJfh6C&amp;t=226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4B890-F3EF-E0A5-3322-5B8982F5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Religion ≠ Worldview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040117-FB34-BC26-4342-B41FFB9617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人說</a:t>
            </a:r>
            <a:r>
              <a:rPr lang="en-US" altLang="zh-CN" dirty="0"/>
              <a:t>: </a:t>
            </a:r>
            <a:r>
              <a:rPr lang="zh-CN" altLang="en-US" dirty="0"/>
              <a:t>“</a:t>
            </a:r>
            <a:r>
              <a:rPr lang="zh-TW" altLang="en-US" dirty="0"/>
              <a:t>我沒有宗教</a:t>
            </a:r>
            <a:r>
              <a:rPr lang="zh-CN" altLang="en-US" dirty="0"/>
              <a:t>！” </a:t>
            </a:r>
            <a:endParaRPr lang="en-US" dirty="0"/>
          </a:p>
          <a:p>
            <a:r>
              <a:rPr lang="en-US" dirty="0"/>
              <a:t>But…</a:t>
            </a:r>
          </a:p>
          <a:p>
            <a:r>
              <a:rPr lang="en-US" dirty="0"/>
              <a:t>You have a Worldview</a:t>
            </a:r>
          </a:p>
          <a:p>
            <a:r>
              <a:rPr lang="en-US" dirty="0"/>
              <a:t>Everyone has one… </a:t>
            </a:r>
          </a:p>
          <a:p>
            <a:r>
              <a:rPr lang="en-US" dirty="0"/>
              <a:t>Even if they have not thought it through…</a:t>
            </a:r>
          </a:p>
          <a:p>
            <a:r>
              <a:rPr lang="en-CA" dirty="0"/>
              <a:t>Religion ≠ Worldview</a:t>
            </a:r>
          </a:p>
          <a:p>
            <a:r>
              <a:rPr lang="en-CA" dirty="0"/>
              <a:t>But your religious background may contribute to your worldview</a:t>
            </a:r>
            <a:endParaRPr lang="en-US" dirty="0"/>
          </a:p>
        </p:txBody>
      </p:sp>
      <p:pic>
        <p:nvPicPr>
          <p:cNvPr id="6" name="Content Placeholder 5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B2C5299C-741C-B3B1-40C7-1D0A5FD44B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55" y="1995255"/>
            <a:ext cx="3324689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5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1370-90BF-450F-8474-7CCFDC2D2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Moses</a:t>
            </a:r>
            <a:br>
              <a:rPr lang="en-CA" dirty="0"/>
            </a:br>
            <a:r>
              <a:rPr lang="en-CA" dirty="0"/>
              <a:t> – Author of the Torah –</a:t>
            </a:r>
            <a:br>
              <a:rPr lang="en-CA" dirty="0"/>
            </a:br>
            <a:r>
              <a:rPr lang="en-CA" dirty="0"/>
              <a:t>1400 BC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4DE37-8BC5-4393-B315-FFB85EEE0E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摩西 </a:t>
            </a:r>
            <a:endParaRPr lang="en-CA" altLang="zh-TW" dirty="0"/>
          </a:p>
          <a:p>
            <a:r>
              <a:rPr lang="en-US" altLang="zh-TW" dirty="0"/>
              <a:t>– </a:t>
            </a:r>
            <a:r>
              <a:rPr lang="zh-TW" altLang="en-US" dirty="0"/>
              <a:t>律法書的作者 </a:t>
            </a:r>
            <a:r>
              <a:rPr lang="en-US" altLang="zh-TW" dirty="0"/>
              <a:t>– </a:t>
            </a:r>
          </a:p>
          <a:p>
            <a:r>
              <a:rPr lang="zh-TW" altLang="en-US" dirty="0"/>
              <a:t>公元前 </a:t>
            </a:r>
            <a:r>
              <a:rPr lang="en-US" altLang="zh-TW" dirty="0"/>
              <a:t>1400 </a:t>
            </a:r>
            <a:r>
              <a:rPr lang="zh-TW" altLang="en-US" dirty="0"/>
              <a:t>年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E3841-C1CF-48EA-A6C0-E5766413A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Presenter: Jonathon White</a:t>
            </a:r>
          </a:p>
        </p:txBody>
      </p:sp>
    </p:spTree>
    <p:extLst>
      <p:ext uri="{BB962C8B-B14F-4D97-AF65-F5344CB8AC3E}">
        <p14:creationId xmlns:p14="http://schemas.microsoft.com/office/powerpoint/2010/main" val="2016086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ADC96-07C3-6B7B-AA85-AF29D2351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Moses’ Writings (oldest books)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1295D-109D-D7AD-D630-2EA1B6A0E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Called by</a:t>
            </a:r>
          </a:p>
          <a:p>
            <a:pPr lvl="1"/>
            <a:r>
              <a:rPr lang="en-US" dirty="0"/>
              <a:t>Jewish people: “The Torah”</a:t>
            </a:r>
          </a:p>
          <a:p>
            <a:pPr lvl="1"/>
            <a:r>
              <a:rPr lang="en-US" dirty="0"/>
              <a:t>Muslims and Arabs: “The </a:t>
            </a:r>
            <a:r>
              <a:rPr lang="en-US" dirty="0" err="1"/>
              <a:t>Tawrah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Christian English speakers: “The Pentateuch”</a:t>
            </a:r>
          </a:p>
          <a:p>
            <a:r>
              <a:rPr lang="en-US" dirty="0"/>
              <a:t>Contents</a:t>
            </a:r>
          </a:p>
          <a:p>
            <a:pPr lvl="1"/>
            <a:r>
              <a:rPr lang="en-US" dirty="0"/>
              <a:t>Genesis (pre-history)</a:t>
            </a:r>
          </a:p>
          <a:p>
            <a:pPr lvl="1"/>
            <a:r>
              <a:rPr lang="en-US" dirty="0"/>
              <a:t>Exodus (History, life of Moses, slave’s freedom)</a:t>
            </a:r>
          </a:p>
          <a:p>
            <a:pPr lvl="1"/>
            <a:r>
              <a:rPr lang="en-US" dirty="0"/>
              <a:t>Leviticus (Laws for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nation: First Revision)</a:t>
            </a:r>
          </a:p>
          <a:p>
            <a:pPr lvl="1"/>
            <a:r>
              <a:rPr lang="en-US" dirty="0"/>
              <a:t>Numbers (History of Moses’ leadership of Israel)</a:t>
            </a:r>
          </a:p>
          <a:p>
            <a:pPr lvl="1"/>
            <a:r>
              <a:rPr lang="en-US" dirty="0"/>
              <a:t>Deuteronomy (Laws for a new nation: Final Revision)</a:t>
            </a:r>
          </a:p>
          <a:p>
            <a:r>
              <a:rPr lang="en-US" dirty="0"/>
              <a:t>How is Genesis written</a:t>
            </a:r>
          </a:p>
          <a:p>
            <a:pPr lvl="1"/>
            <a:r>
              <a:rPr lang="en-US" dirty="0"/>
              <a:t>Muslims/ Orthodox Jews: God spoke: Moses wrote</a:t>
            </a:r>
          </a:p>
          <a:p>
            <a:pPr lvl="1"/>
            <a:r>
              <a:rPr lang="en-US" dirty="0"/>
              <a:t>Atheist: </a:t>
            </a:r>
          </a:p>
          <a:p>
            <a:pPr lvl="2"/>
            <a:r>
              <a:rPr lang="en-US" dirty="0"/>
              <a:t>Many people wrote and had discussions (like a class project)</a:t>
            </a:r>
          </a:p>
          <a:p>
            <a:pPr lvl="2"/>
            <a:r>
              <a:rPr lang="en-US" dirty="0"/>
              <a:t>Moses was a brilliant man, who collected prior knowledge (oral tradition + books that no longer exist) and put together the story in a clear logical manner</a:t>
            </a:r>
          </a:p>
          <a:p>
            <a:pPr lvl="1"/>
            <a:r>
              <a:rPr lang="en-US" dirty="0"/>
              <a:t>Christians: Moses wrote using his prior knowledge of oral tradition and God made sure he made no mistakes.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0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9A6E4-5BD7-DCBF-1EB7-9A826C095A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But Who was Moses?</a:t>
            </a: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B14E0CD-4016-6B92-A111-6CA4908EDE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A54221-B246-6DA0-C4D6-E4FD09DACD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74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D977C-85D4-431C-8B16-F43D6FAF1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Historical Setting </a:t>
            </a:r>
            <a:r>
              <a:rPr lang="zh-TW" altLang="en-US" dirty="0"/>
              <a:t>背景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F555F1-4166-4D0A-A1EC-495270D33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692696"/>
            <a:ext cx="4388296" cy="5904656"/>
          </a:xfrm>
        </p:spPr>
        <p:txBody>
          <a:bodyPr>
            <a:normAutofit fontScale="62500" lnSpcReduction="20000"/>
          </a:bodyPr>
          <a:lstStyle/>
          <a:p>
            <a:r>
              <a:rPr lang="en-CA" dirty="0" err="1"/>
              <a:t>xxxx</a:t>
            </a:r>
            <a:r>
              <a:rPr lang="en-CA" dirty="0"/>
              <a:t> BC Creation</a:t>
            </a:r>
          </a:p>
          <a:p>
            <a:r>
              <a:rPr lang="en-CA" dirty="0" err="1"/>
              <a:t>xxxx</a:t>
            </a:r>
            <a:r>
              <a:rPr lang="en-CA" dirty="0"/>
              <a:t> BC Man is created good</a:t>
            </a:r>
          </a:p>
          <a:p>
            <a:r>
              <a:rPr lang="en-CA" dirty="0" err="1"/>
              <a:t>xxxx</a:t>
            </a:r>
            <a:r>
              <a:rPr lang="en-CA" dirty="0"/>
              <a:t> BC Man rebels (chooses evil)</a:t>
            </a:r>
          </a:p>
          <a:p>
            <a:r>
              <a:rPr lang="en-CA" dirty="0" err="1"/>
              <a:t>xxxx</a:t>
            </a:r>
            <a:r>
              <a:rPr lang="en-CA" dirty="0"/>
              <a:t> BC Universal flood</a:t>
            </a:r>
          </a:p>
          <a:p>
            <a:r>
              <a:rPr lang="en-CA" dirty="0"/>
              <a:t>1900 BC God calls Abraham to move west to Israel </a:t>
            </a:r>
          </a:p>
          <a:p>
            <a:r>
              <a:rPr lang="en-CA" dirty="0"/>
              <a:t>Abraham </a:t>
            </a:r>
            <a:r>
              <a:rPr lang="en-CA" dirty="0">
                <a:sym typeface="Wingdings" panose="05000000000000000000" pitchFamily="2" charset="2"/>
              </a:rPr>
              <a:t> Isaac  Jacob  12 children inc. Joseph</a:t>
            </a:r>
          </a:p>
          <a:p>
            <a:r>
              <a:rPr lang="en-CA" dirty="0">
                <a:sym typeface="Wingdings" panose="05000000000000000000" pitchFamily="2" charset="2"/>
              </a:rPr>
              <a:t>1800 BC Joseph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Sold by brothers  slave in Egypt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Interprets Pharoah’s dream: 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7 years of plenty then 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7 years of famine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Rises to 2nd in power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Family (n~70)  Egypt </a:t>
            </a:r>
          </a:p>
          <a:p>
            <a:r>
              <a:rPr lang="en-CA" dirty="0">
                <a:sym typeface="Wingdings" panose="05000000000000000000" pitchFamily="2" charset="2"/>
              </a:rPr>
              <a:t>1500 BC Multiply (n&gt;64*210)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Slaves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Construction work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Baby boys being executed.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Begging God for freedom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C67EC9F-F96F-4412-B32F-9BAE5217B3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813558"/>
            <a:ext cx="4387850" cy="5734122"/>
          </a:xfr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265B710-1D6C-4C13-B81A-AE7D69F82FDD}"/>
              </a:ext>
            </a:extLst>
          </p:cNvPr>
          <p:cNvCxnSpPr/>
          <p:nvPr/>
        </p:nvCxnSpPr>
        <p:spPr bwMode="auto">
          <a:xfrm flipH="1">
            <a:off x="6804248" y="1052736"/>
            <a:ext cx="1872208" cy="129614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" name="Picture 12" descr="A picture containing sandglass, close&#10;&#10;Description automatically generated">
            <a:extLst>
              <a:ext uri="{FF2B5EF4-FFF2-40B4-BE49-F238E27FC236}">
                <a16:creationId xmlns:a16="http://schemas.microsoft.com/office/drawing/2014/main" id="{6E98C14A-2181-46E4-81B1-EB7DEF032A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9" y="4381446"/>
            <a:ext cx="1028876" cy="228223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C161A7D-5073-28D9-39D6-F468FC76AAFC}"/>
              </a:ext>
            </a:extLst>
          </p:cNvPr>
          <p:cNvSpPr/>
          <p:nvPr/>
        </p:nvSpPr>
        <p:spPr bwMode="auto">
          <a:xfrm>
            <a:off x="8295205" y="784819"/>
            <a:ext cx="740845" cy="1656184"/>
          </a:xfrm>
          <a:prstGeom prst="ellipse">
            <a:avLst/>
          </a:prstGeom>
          <a:solidFill>
            <a:srgbClr val="FFFF00">
              <a:alpha val="13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62AF39-7600-6DE7-56A7-FA160543DDFE}"/>
              </a:ext>
            </a:extLst>
          </p:cNvPr>
          <p:cNvSpPr/>
          <p:nvPr/>
        </p:nvSpPr>
        <p:spPr bwMode="auto">
          <a:xfrm>
            <a:off x="6342694" y="1844824"/>
            <a:ext cx="740845" cy="1656184"/>
          </a:xfrm>
          <a:prstGeom prst="ellipse">
            <a:avLst/>
          </a:prstGeom>
          <a:solidFill>
            <a:srgbClr val="FFFF00">
              <a:alpha val="13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16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 animBg="1"/>
      <p:bldP spid="3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82BAEF5-23FE-4074-8C61-9CE6B3CC3715}"/>
              </a:ext>
            </a:extLst>
          </p:cNvPr>
          <p:cNvCxnSpPr>
            <a:stCxn id="4" idx="4"/>
          </p:cNvCxnSpPr>
          <p:nvPr/>
        </p:nvCxnSpPr>
        <p:spPr bwMode="auto">
          <a:xfrm>
            <a:off x="2401254" y="1251256"/>
            <a:ext cx="27175" cy="465190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AB61EC-EA85-4755-8116-6630CC779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Life of Moses – 4 Stages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39B72801-E07B-41DA-B83E-FD53B68D4C37}"/>
              </a:ext>
            </a:extLst>
          </p:cNvPr>
          <p:cNvSpPr/>
          <p:nvPr/>
        </p:nvSpPr>
        <p:spPr bwMode="auto">
          <a:xfrm>
            <a:off x="2149226" y="747200"/>
            <a:ext cx="504056" cy="504056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7E52722A-5832-4AB3-ACE5-BEEE4B6F4C5E}"/>
              </a:ext>
            </a:extLst>
          </p:cNvPr>
          <p:cNvSpPr/>
          <p:nvPr/>
        </p:nvSpPr>
        <p:spPr bwMode="auto">
          <a:xfrm>
            <a:off x="2221234" y="5964369"/>
            <a:ext cx="404873" cy="370837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B8B43A6A-A545-49E7-8EFC-F803F503AFD8}"/>
              </a:ext>
            </a:extLst>
          </p:cNvPr>
          <p:cNvSpPr/>
          <p:nvPr/>
        </p:nvSpPr>
        <p:spPr bwMode="auto">
          <a:xfrm>
            <a:off x="2176401" y="5903158"/>
            <a:ext cx="494539" cy="490880"/>
          </a:xfrm>
          <a:prstGeom prst="flowChartConnector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04CF56-E34D-40A3-9EA6-E06BA1D09AA2}"/>
              </a:ext>
            </a:extLst>
          </p:cNvPr>
          <p:cNvCxnSpPr>
            <a:stCxn id="18" idx="4"/>
          </p:cNvCxnSpPr>
          <p:nvPr/>
        </p:nvCxnSpPr>
        <p:spPr bwMode="auto">
          <a:xfrm>
            <a:off x="6696237" y="1235051"/>
            <a:ext cx="27175" cy="465190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6C28611-6F4D-46A9-8B93-B1A9100C47CF}"/>
              </a:ext>
            </a:extLst>
          </p:cNvPr>
          <p:cNvGrpSpPr/>
          <p:nvPr/>
        </p:nvGrpSpPr>
        <p:grpSpPr>
          <a:xfrm>
            <a:off x="637058" y="1568124"/>
            <a:ext cx="7877725" cy="702005"/>
            <a:chOff x="637058" y="1568124"/>
            <a:chExt cx="7877725" cy="702005"/>
          </a:xfrm>
        </p:grpSpPr>
        <p:sp>
          <p:nvSpPr>
            <p:cNvPr id="3" name="Flowchart: Alternate Process 2">
              <a:extLst>
                <a:ext uri="{FF2B5EF4-FFF2-40B4-BE49-F238E27FC236}">
                  <a16:creationId xmlns:a16="http://schemas.microsoft.com/office/drawing/2014/main" id="{141E11AF-79B3-4627-8F2A-7FA081142AE5}"/>
                </a:ext>
              </a:extLst>
            </p:cNvPr>
            <p:cNvSpPr/>
            <p:nvPr/>
          </p:nvSpPr>
          <p:spPr bwMode="auto">
            <a:xfrm>
              <a:off x="637058" y="1584329"/>
              <a:ext cx="3582742" cy="685800"/>
            </a:xfrm>
            <a:prstGeom prst="flowChartAlternateProcess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Slave Baby: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Breastfed for 2-4 years?</a:t>
              </a: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Flowchart: Alternate Process 16">
              <a:extLst>
                <a:ext uri="{FF2B5EF4-FFF2-40B4-BE49-F238E27FC236}">
                  <a16:creationId xmlns:a16="http://schemas.microsoft.com/office/drawing/2014/main" id="{B8C1A986-53AD-49E6-B00D-5D71B7B542D7}"/>
                </a:ext>
              </a:extLst>
            </p:cNvPr>
            <p:cNvSpPr/>
            <p:nvPr/>
          </p:nvSpPr>
          <p:spPr bwMode="auto">
            <a:xfrm>
              <a:off x="4932041" y="1568124"/>
              <a:ext cx="3582742" cy="685800"/>
            </a:xfrm>
            <a:prstGeom prst="flowChartAlternateProcess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dirty="0"/>
                <a:t>奴隸寶寶：</a:t>
              </a:r>
              <a:endParaRPr lang="en-CA" altLang="zh-TW" dirty="0"/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dirty="0"/>
                <a:t>母乳喂養</a:t>
              </a:r>
              <a:r>
                <a:rPr lang="en-US" altLang="zh-TW" dirty="0"/>
                <a:t>2-4</a:t>
              </a:r>
              <a:r>
                <a:rPr lang="zh-TW" altLang="en-US" dirty="0"/>
                <a:t>年？</a:t>
              </a: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3B586461-DF95-4D0E-9106-62EAF5832864}"/>
              </a:ext>
            </a:extLst>
          </p:cNvPr>
          <p:cNvSpPr/>
          <p:nvPr/>
        </p:nvSpPr>
        <p:spPr bwMode="auto">
          <a:xfrm>
            <a:off x="6444209" y="730995"/>
            <a:ext cx="504056" cy="504056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7E04A85-AC53-401B-8DE2-257A67966D8A}"/>
              </a:ext>
            </a:extLst>
          </p:cNvPr>
          <p:cNvGrpSpPr/>
          <p:nvPr/>
        </p:nvGrpSpPr>
        <p:grpSpPr>
          <a:xfrm>
            <a:off x="654714" y="2671763"/>
            <a:ext cx="7877726" cy="702005"/>
            <a:chOff x="654714" y="2671763"/>
            <a:chExt cx="7877726" cy="702005"/>
          </a:xfrm>
        </p:grpSpPr>
        <p:sp>
          <p:nvSpPr>
            <p:cNvPr id="5" name="Flowchart: Alternate Process 4">
              <a:extLst>
                <a:ext uri="{FF2B5EF4-FFF2-40B4-BE49-F238E27FC236}">
                  <a16:creationId xmlns:a16="http://schemas.microsoft.com/office/drawing/2014/main" id="{08F04ABE-4114-42EC-B34F-77F625C65128}"/>
                </a:ext>
              </a:extLst>
            </p:cNvPr>
            <p:cNvSpPr/>
            <p:nvPr/>
          </p:nvSpPr>
          <p:spPr bwMode="auto">
            <a:xfrm>
              <a:off x="654714" y="2687968"/>
              <a:ext cx="3582743" cy="685800"/>
            </a:xfrm>
            <a:prstGeom prst="flowChartAlternateProcess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Royal Upbringing: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4 -</a:t>
              </a:r>
              <a:r>
                <a:rPr lang="en-CA" dirty="0"/>
                <a:t> </a:t>
              </a: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40 years old</a:t>
              </a:r>
            </a:p>
          </p:txBody>
        </p:sp>
        <p:sp>
          <p:nvSpPr>
            <p:cNvPr id="19" name="Flowchart: Alternate Process 18">
              <a:extLst>
                <a:ext uri="{FF2B5EF4-FFF2-40B4-BE49-F238E27FC236}">
                  <a16:creationId xmlns:a16="http://schemas.microsoft.com/office/drawing/2014/main" id="{DDD27D29-3086-46BF-B08D-3BE753EC1F78}"/>
                </a:ext>
              </a:extLst>
            </p:cNvPr>
            <p:cNvSpPr/>
            <p:nvPr/>
          </p:nvSpPr>
          <p:spPr bwMode="auto">
            <a:xfrm>
              <a:off x="4949697" y="2671763"/>
              <a:ext cx="3582743" cy="685800"/>
            </a:xfrm>
            <a:prstGeom prst="flowChartAlternateProcess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dirty="0"/>
                <a:t>皇家教養：在宮殿</a:t>
              </a:r>
              <a:endParaRPr lang="en-CA" altLang="zh-TW" dirty="0"/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dirty="0"/>
                <a:t>直到</a:t>
              </a:r>
              <a:r>
                <a:rPr lang="en-US" altLang="zh-TW" dirty="0"/>
                <a:t>40</a:t>
              </a:r>
              <a:r>
                <a:rPr lang="zh-TW" altLang="en-US" dirty="0"/>
                <a:t>歲</a:t>
              </a: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6240A87-C87F-4AAB-A0CB-517B442787CB}"/>
              </a:ext>
            </a:extLst>
          </p:cNvPr>
          <p:cNvGrpSpPr/>
          <p:nvPr/>
        </p:nvGrpSpPr>
        <p:grpSpPr>
          <a:xfrm>
            <a:off x="637057" y="3727076"/>
            <a:ext cx="7895382" cy="702005"/>
            <a:chOff x="637057" y="3727076"/>
            <a:chExt cx="7895382" cy="702005"/>
          </a:xfrm>
        </p:grpSpPr>
        <p:sp>
          <p:nvSpPr>
            <p:cNvPr id="6" name="Flowchart: Alternate Process 5">
              <a:extLst>
                <a:ext uri="{FF2B5EF4-FFF2-40B4-BE49-F238E27FC236}">
                  <a16:creationId xmlns:a16="http://schemas.microsoft.com/office/drawing/2014/main" id="{E65AEFA1-9254-458B-BB29-75591F6CB0F0}"/>
                </a:ext>
              </a:extLst>
            </p:cNvPr>
            <p:cNvSpPr/>
            <p:nvPr/>
          </p:nvSpPr>
          <p:spPr bwMode="auto">
            <a:xfrm>
              <a:off x="637057" y="3743281"/>
              <a:ext cx="3600399" cy="685800"/>
            </a:xfrm>
            <a:prstGeom prst="flowChartAlternateProcess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Shepherd Outcast: </a:t>
              </a: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In 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desert</a:t>
              </a: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40-80 years old</a:t>
              </a:r>
            </a:p>
          </p:txBody>
        </p:sp>
        <p:sp>
          <p:nvSpPr>
            <p:cNvPr id="20" name="Flowchart: Alternate Process 19">
              <a:extLst>
                <a:ext uri="{FF2B5EF4-FFF2-40B4-BE49-F238E27FC236}">
                  <a16:creationId xmlns:a16="http://schemas.microsoft.com/office/drawing/2014/main" id="{AC874606-2C0B-47A6-BD2B-31F05BDE3F46}"/>
                </a:ext>
              </a:extLst>
            </p:cNvPr>
            <p:cNvSpPr/>
            <p:nvPr/>
          </p:nvSpPr>
          <p:spPr bwMode="auto">
            <a:xfrm>
              <a:off x="4932040" y="3727076"/>
              <a:ext cx="3600399" cy="685800"/>
            </a:xfrm>
            <a:prstGeom prst="flowChartAlternateProcess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dirty="0"/>
                <a:t>牧羊人在沙漠</a:t>
              </a:r>
              <a:endParaRPr lang="en-CA" altLang="zh-TW" dirty="0"/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dirty="0"/>
                <a:t>直到 </a:t>
              </a:r>
              <a:r>
                <a:rPr lang="en-US" altLang="zh-TW" dirty="0"/>
                <a:t>80 </a:t>
              </a:r>
              <a:r>
                <a:rPr lang="zh-TW" altLang="en-US" dirty="0"/>
                <a:t>歲</a:t>
              </a: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201048-556C-4225-9BE4-F89F7ABE4CC3}"/>
              </a:ext>
            </a:extLst>
          </p:cNvPr>
          <p:cNvGrpSpPr/>
          <p:nvPr/>
        </p:nvGrpSpPr>
        <p:grpSpPr>
          <a:xfrm>
            <a:off x="654714" y="4769105"/>
            <a:ext cx="7877724" cy="702005"/>
            <a:chOff x="654714" y="4769105"/>
            <a:chExt cx="7877724" cy="702005"/>
          </a:xfrm>
        </p:grpSpPr>
        <p:sp>
          <p:nvSpPr>
            <p:cNvPr id="7" name="Flowchart: Alternate Process 6">
              <a:extLst>
                <a:ext uri="{FF2B5EF4-FFF2-40B4-BE49-F238E27FC236}">
                  <a16:creationId xmlns:a16="http://schemas.microsoft.com/office/drawing/2014/main" id="{1DA292CE-375A-4A7F-8D1D-72675268D8AC}"/>
                </a:ext>
              </a:extLst>
            </p:cNvPr>
            <p:cNvSpPr/>
            <p:nvPr/>
          </p:nvSpPr>
          <p:spPr bwMode="auto">
            <a:xfrm>
              <a:off x="654714" y="4785310"/>
              <a:ext cx="3582741" cy="685800"/>
            </a:xfrm>
            <a:prstGeom prst="flowChartAlternateProcess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Leader of a New Nation:</a:t>
              </a: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80-120 years old</a:t>
              </a:r>
            </a:p>
          </p:txBody>
        </p:sp>
        <p:sp>
          <p:nvSpPr>
            <p:cNvPr id="21" name="Flowchart: Alternate Process 20">
              <a:extLst>
                <a:ext uri="{FF2B5EF4-FFF2-40B4-BE49-F238E27FC236}">
                  <a16:creationId xmlns:a16="http://schemas.microsoft.com/office/drawing/2014/main" id="{2CDFEF14-6BE1-404F-BCB0-E2B904AEFD96}"/>
                </a:ext>
              </a:extLst>
            </p:cNvPr>
            <p:cNvSpPr/>
            <p:nvPr/>
          </p:nvSpPr>
          <p:spPr bwMode="auto">
            <a:xfrm>
              <a:off x="4949697" y="4769105"/>
              <a:ext cx="3582741" cy="685800"/>
            </a:xfrm>
            <a:prstGeom prst="flowChartAlternateProcess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dirty="0"/>
                <a:t>新國家的領袖：</a:t>
              </a:r>
              <a:endParaRPr lang="en-CA" altLang="zh-TW" dirty="0"/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dirty="0"/>
                <a:t>直到 </a:t>
              </a:r>
              <a:r>
                <a:rPr lang="en-US" altLang="zh-TW" dirty="0"/>
                <a:t>120 </a:t>
              </a:r>
              <a:r>
                <a:rPr lang="zh-TW" altLang="en-US" dirty="0"/>
                <a:t>歲</a:t>
              </a: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B09DF27A-4951-4FF6-8476-9D1CE0549D83}"/>
              </a:ext>
            </a:extLst>
          </p:cNvPr>
          <p:cNvSpPr/>
          <p:nvPr/>
        </p:nvSpPr>
        <p:spPr bwMode="auto">
          <a:xfrm>
            <a:off x="6516217" y="5948164"/>
            <a:ext cx="404873" cy="370837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7C0330B7-B99E-4311-8543-EBA7CF838B82}"/>
              </a:ext>
            </a:extLst>
          </p:cNvPr>
          <p:cNvSpPr/>
          <p:nvPr/>
        </p:nvSpPr>
        <p:spPr bwMode="auto">
          <a:xfrm>
            <a:off x="6471384" y="5886953"/>
            <a:ext cx="494539" cy="490880"/>
          </a:xfrm>
          <a:prstGeom prst="flowChartConnector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07E8B1-3863-4C59-8B9C-2610E7A3D3E6}"/>
              </a:ext>
            </a:extLst>
          </p:cNvPr>
          <p:cNvSpPr txBox="1"/>
          <p:nvPr/>
        </p:nvSpPr>
        <p:spPr>
          <a:xfrm>
            <a:off x="2262940" y="580671"/>
            <a:ext cx="4618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dirty="0" err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摩西的一生</a:t>
            </a:r>
            <a:r>
              <a:rPr lang="en-CA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– 4 </a:t>
            </a:r>
            <a:r>
              <a:rPr lang="en-CA" dirty="0" err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個階段</a:t>
            </a:r>
            <a:endParaRPr lang="en-CA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28D3161-0CAD-409D-BD4B-AEC22A3248E0}"/>
              </a:ext>
            </a:extLst>
          </p:cNvPr>
          <p:cNvGrpSpPr/>
          <p:nvPr/>
        </p:nvGrpSpPr>
        <p:grpSpPr>
          <a:xfrm>
            <a:off x="2315495" y="2318557"/>
            <a:ext cx="5136825" cy="2440296"/>
            <a:chOff x="2306829" y="2318557"/>
            <a:chExt cx="5136825" cy="2440296"/>
          </a:xfrm>
        </p:grpSpPr>
        <p:sp>
          <p:nvSpPr>
            <p:cNvPr id="30" name="Diamond 29">
              <a:extLst>
                <a:ext uri="{FF2B5EF4-FFF2-40B4-BE49-F238E27FC236}">
                  <a16:creationId xmlns:a16="http://schemas.microsoft.com/office/drawing/2014/main" id="{BE0C43BD-F5DA-40B9-B2BB-84EB34705DD4}"/>
                </a:ext>
              </a:extLst>
            </p:cNvPr>
            <p:cNvSpPr/>
            <p:nvPr/>
          </p:nvSpPr>
          <p:spPr bwMode="auto">
            <a:xfrm>
              <a:off x="2306829" y="2354726"/>
              <a:ext cx="216024" cy="249733"/>
            </a:xfrm>
            <a:prstGeom prst="diamond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Diamond 30">
              <a:extLst>
                <a:ext uri="{FF2B5EF4-FFF2-40B4-BE49-F238E27FC236}">
                  <a16:creationId xmlns:a16="http://schemas.microsoft.com/office/drawing/2014/main" id="{AF304117-43B4-4357-93C6-6326C0079317}"/>
                </a:ext>
              </a:extLst>
            </p:cNvPr>
            <p:cNvSpPr/>
            <p:nvPr/>
          </p:nvSpPr>
          <p:spPr bwMode="auto">
            <a:xfrm>
              <a:off x="2306829" y="3452340"/>
              <a:ext cx="216024" cy="249733"/>
            </a:xfrm>
            <a:prstGeom prst="diamond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Diamond 31">
              <a:extLst>
                <a:ext uri="{FF2B5EF4-FFF2-40B4-BE49-F238E27FC236}">
                  <a16:creationId xmlns:a16="http://schemas.microsoft.com/office/drawing/2014/main" id="{3D7C377F-7275-48C6-BE8F-F04AE11D1CA8}"/>
                </a:ext>
              </a:extLst>
            </p:cNvPr>
            <p:cNvSpPr/>
            <p:nvPr/>
          </p:nvSpPr>
          <p:spPr bwMode="auto">
            <a:xfrm>
              <a:off x="2306829" y="4509120"/>
              <a:ext cx="216024" cy="249733"/>
            </a:xfrm>
            <a:prstGeom prst="diamond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85F1ECF5-109F-4432-9E09-697552527830}"/>
                </a:ext>
              </a:extLst>
            </p:cNvPr>
            <p:cNvSpPr/>
            <p:nvPr/>
          </p:nvSpPr>
          <p:spPr bwMode="auto">
            <a:xfrm>
              <a:off x="6602540" y="2318557"/>
              <a:ext cx="216024" cy="249733"/>
            </a:xfrm>
            <a:prstGeom prst="diamond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Diamond 33">
              <a:extLst>
                <a:ext uri="{FF2B5EF4-FFF2-40B4-BE49-F238E27FC236}">
                  <a16:creationId xmlns:a16="http://schemas.microsoft.com/office/drawing/2014/main" id="{2AA01C5C-EADB-4BB1-8BFB-B8A445A0EBC6}"/>
                </a:ext>
              </a:extLst>
            </p:cNvPr>
            <p:cNvSpPr/>
            <p:nvPr/>
          </p:nvSpPr>
          <p:spPr bwMode="auto">
            <a:xfrm>
              <a:off x="6602540" y="3416171"/>
              <a:ext cx="216024" cy="249733"/>
            </a:xfrm>
            <a:prstGeom prst="diamond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81235F9A-7C82-4759-9BFB-0604EC050290}"/>
                </a:ext>
              </a:extLst>
            </p:cNvPr>
            <p:cNvSpPr/>
            <p:nvPr/>
          </p:nvSpPr>
          <p:spPr bwMode="auto">
            <a:xfrm>
              <a:off x="6602540" y="4472951"/>
              <a:ext cx="216024" cy="249733"/>
            </a:xfrm>
            <a:prstGeom prst="diamond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4D1E017-DE6D-4D7A-8686-124A947966E3}"/>
                </a:ext>
              </a:extLst>
            </p:cNvPr>
            <p:cNvCxnSpPr>
              <a:stCxn id="30" idx="3"/>
            </p:cNvCxnSpPr>
            <p:nvPr/>
          </p:nvCxnSpPr>
          <p:spPr bwMode="auto">
            <a:xfrm flipV="1">
              <a:off x="2522853" y="2479501"/>
              <a:ext cx="608987" cy="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2366687-D61F-4A81-AC5A-6BBBF741CBC0}"/>
                </a:ext>
              </a:extLst>
            </p:cNvPr>
            <p:cNvCxnSpPr/>
            <p:nvPr/>
          </p:nvCxnSpPr>
          <p:spPr bwMode="auto">
            <a:xfrm flipV="1">
              <a:off x="2513885" y="3585199"/>
              <a:ext cx="608987" cy="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64B32E8-CF22-4B0A-A5FD-F83C362C2157}"/>
                </a:ext>
              </a:extLst>
            </p:cNvPr>
            <p:cNvCxnSpPr/>
            <p:nvPr/>
          </p:nvCxnSpPr>
          <p:spPr bwMode="auto">
            <a:xfrm flipV="1">
              <a:off x="2530855" y="4633894"/>
              <a:ext cx="608987" cy="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397E68B-8785-4AB5-B028-DD642F6CDC33}"/>
                </a:ext>
              </a:extLst>
            </p:cNvPr>
            <p:cNvCxnSpPr/>
            <p:nvPr/>
          </p:nvCxnSpPr>
          <p:spPr bwMode="auto">
            <a:xfrm flipV="1">
              <a:off x="6826665" y="2441941"/>
              <a:ext cx="608987" cy="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20EEAAF-5BEE-48ED-92F7-BBC2F9A97D07}"/>
                </a:ext>
              </a:extLst>
            </p:cNvPr>
            <p:cNvCxnSpPr/>
            <p:nvPr/>
          </p:nvCxnSpPr>
          <p:spPr bwMode="auto">
            <a:xfrm flipV="1">
              <a:off x="6817697" y="3547639"/>
              <a:ext cx="608987" cy="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6686887-9BC2-40B6-B016-E24CE3F8CC21}"/>
                </a:ext>
              </a:extLst>
            </p:cNvPr>
            <p:cNvCxnSpPr/>
            <p:nvPr/>
          </p:nvCxnSpPr>
          <p:spPr bwMode="auto">
            <a:xfrm flipV="1">
              <a:off x="6834667" y="4596334"/>
              <a:ext cx="608987" cy="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5588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9245C1-50A2-45BD-A7C4-652AC3FCB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Many Presentations of His Life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546835-66DB-4D3A-BB53-B129B097A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“</a:t>
            </a:r>
            <a:r>
              <a:rPr lang="en-CA" dirty="0">
                <a:hlinkClick r:id="rId2"/>
              </a:rPr>
              <a:t>The Ten Commandments</a:t>
            </a:r>
            <a:r>
              <a:rPr lang="en-CA" dirty="0"/>
              <a:t>” (1956, 180’) </a:t>
            </a:r>
          </a:p>
          <a:p>
            <a:pPr lvl="1"/>
            <a:r>
              <a:rPr lang="en-CA" dirty="0"/>
              <a:t>Director: Cecil B. DeMille </a:t>
            </a:r>
          </a:p>
          <a:p>
            <a:pPr lvl="1"/>
            <a:r>
              <a:rPr lang="en-CA" dirty="0"/>
              <a:t>Star: Charlton Heston </a:t>
            </a:r>
          </a:p>
          <a:p>
            <a:pPr lvl="1"/>
            <a:r>
              <a:rPr lang="en-CA" dirty="0"/>
              <a:t>(8</a:t>
            </a:r>
            <a:r>
              <a:rPr lang="en-CA" baseline="30000" dirty="0"/>
              <a:t>th</a:t>
            </a:r>
            <a:r>
              <a:rPr lang="en-CA" dirty="0"/>
              <a:t> most successful film (Guinness World Records)</a:t>
            </a:r>
          </a:p>
          <a:p>
            <a:pPr lvl="1"/>
            <a:r>
              <a:rPr lang="en-CA" dirty="0"/>
              <a:t>Oscar + 7 Academy Award Nominations</a:t>
            </a:r>
          </a:p>
          <a:p>
            <a:r>
              <a:rPr lang="en-CA" dirty="0">
                <a:hlinkClick r:id="rId3"/>
              </a:rPr>
              <a:t>Sight &amp; Sound Theatres</a:t>
            </a:r>
            <a:r>
              <a:rPr lang="en-CA" dirty="0"/>
              <a:t> (~2000 seats) </a:t>
            </a:r>
          </a:p>
          <a:p>
            <a:pPr lvl="1"/>
            <a:r>
              <a:rPr lang="en-CA" dirty="0"/>
              <a:t>One of the world’s largest live theatre venues</a:t>
            </a:r>
          </a:p>
          <a:p>
            <a:r>
              <a:rPr lang="en-CA" dirty="0"/>
              <a:t>Greatest Heroes: </a:t>
            </a:r>
            <a:r>
              <a:rPr lang="en-CA" dirty="0">
                <a:hlinkClick r:id="rId4"/>
              </a:rPr>
              <a:t>The Story of Moses </a:t>
            </a:r>
            <a:r>
              <a:rPr lang="en-CA" dirty="0"/>
              <a:t>(1978, 62’)</a:t>
            </a:r>
          </a:p>
          <a:p>
            <a:pPr lvl="1"/>
            <a:r>
              <a:rPr lang="en-CA" dirty="0">
                <a:hlinkClick r:id="rId4"/>
              </a:rPr>
              <a:t>https://youtu.be/Q1nUIA2uGMI?si=oP33QuPq6tRJfh6C&amp;t=226</a:t>
            </a:r>
            <a:endParaRPr lang="en-CA" dirty="0"/>
          </a:p>
          <a:p>
            <a:r>
              <a:rPr lang="en-CA" dirty="0"/>
              <a:t>Disney </a:t>
            </a:r>
            <a:r>
              <a:rPr lang="en-CA" dirty="0">
                <a:hlinkClick r:id="rId5"/>
              </a:rPr>
              <a:t>The Prince of Egypt </a:t>
            </a:r>
            <a:r>
              <a:rPr lang="en-US" dirty="0"/>
              <a:t>(1998, 99’)</a:t>
            </a:r>
          </a:p>
          <a:p>
            <a:pPr lvl="1"/>
            <a:r>
              <a:rPr lang="en-US" dirty="0"/>
              <a:t>Oscar for Best Music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5301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8863F-FB37-418D-8E4E-AF9B3893A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Let’s Learn about Moses’ Amazing Story!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E9FFF24-D3A7-0EFF-6BFE-36B2FD36C9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695B0-9137-4E1E-B5A8-EB3EE639B4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TW" altLang="en-US" dirty="0"/>
              <a:t>讓我們了解</a:t>
            </a:r>
            <a:endParaRPr lang="en-CA" altLang="zh-TW" dirty="0"/>
          </a:p>
          <a:p>
            <a:r>
              <a:rPr lang="zh-TW" altLang="en-US" dirty="0"/>
              <a:t>摩西的奇妙故事</a:t>
            </a:r>
            <a:r>
              <a:rPr lang="en-CA" altLang="zh-TW" dirty="0"/>
              <a:t>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299630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716</TotalTime>
  <Words>643</Words>
  <Application>Microsoft Office PowerPoint</Application>
  <PresentationFormat>On-screen Show (4:3)</PresentationFormat>
  <Paragraphs>91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SimHei</vt:lpstr>
      <vt:lpstr>Arial</vt:lpstr>
      <vt:lpstr>Wingdings</vt:lpstr>
      <vt:lpstr>Times New Roman</vt:lpstr>
      <vt:lpstr>ecp1026.pot</vt:lpstr>
      <vt:lpstr>CorelDRAW</vt:lpstr>
      <vt:lpstr>Religion ≠ Worldview</vt:lpstr>
      <vt:lpstr>Moses  – Author of the Torah – 1400 BC</vt:lpstr>
      <vt:lpstr>Moses’ Writings (oldest books)</vt:lpstr>
      <vt:lpstr>But Who was Moses?</vt:lpstr>
      <vt:lpstr>Historical Setting 背景</vt:lpstr>
      <vt:lpstr>Life of Moses – 4 Stages</vt:lpstr>
      <vt:lpstr>Many Presentations of His Life</vt:lpstr>
      <vt:lpstr>Let’s Learn about Moses’ Amazing Story!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Bible※ (聖經)</dc:title>
  <dc:subject>Research Communication</dc:subject>
  <dc:creator>yzumicroPL</dc:creator>
  <cp:lastModifiedBy>Jonathon David White</cp:lastModifiedBy>
  <cp:revision>52</cp:revision>
  <cp:lastPrinted>2001-10-23T02:48:11Z</cp:lastPrinted>
  <dcterms:created xsi:type="dcterms:W3CDTF">2019-10-17T14:52:24Z</dcterms:created>
  <dcterms:modified xsi:type="dcterms:W3CDTF">2024-09-28T06:15:49Z</dcterms:modified>
  <cp:category>Classics and Western Civilization</cp:category>
</cp:coreProperties>
</file>