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90" r:id="rId2"/>
    <p:sldId id="298" r:id="rId3"/>
    <p:sldId id="297" r:id="rId4"/>
    <p:sldId id="292" r:id="rId5"/>
    <p:sldId id="293" r:id="rId6"/>
    <p:sldId id="294" r:id="rId7"/>
    <p:sldId id="299" r:id="rId8"/>
    <p:sldId id="289" r:id="rId9"/>
    <p:sldId id="259" r:id="rId10"/>
    <p:sldId id="257" r:id="rId11"/>
    <p:sldId id="260" r:id="rId12"/>
    <p:sldId id="261" r:id="rId13"/>
    <p:sldId id="262" r:id="rId14"/>
    <p:sldId id="263" r:id="rId15"/>
    <p:sldId id="285" r:id="rId16"/>
    <p:sldId id="265" r:id="rId17"/>
    <p:sldId id="266" r:id="rId18"/>
    <p:sldId id="267" r:id="rId19"/>
    <p:sldId id="268" r:id="rId20"/>
    <p:sldId id="269" r:id="rId21"/>
    <p:sldId id="291" r:id="rId22"/>
    <p:sldId id="270" r:id="rId23"/>
    <p:sldId id="286" r:id="rId24"/>
    <p:sldId id="280" r:id="rId25"/>
    <p:sldId id="281" r:id="rId26"/>
    <p:sldId id="288" r:id="rId27"/>
    <p:sldId id="295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82" r:id="rId37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40"/>
    </p:embeddedFont>
    <p:embeddedFont>
      <p:font typeface="Webdings" panose="05030102010509060703" pitchFamily="18" charset="2"/>
      <p:regular r:id="rId4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00CC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 autoAdjust="0"/>
  </p:normalViewPr>
  <p:slideViewPr>
    <p:cSldViewPr>
      <p:cViewPr varScale="1">
        <p:scale>
          <a:sx n="127" d="100"/>
          <a:sy n="127" d="100"/>
        </p:scale>
        <p:origin x="948" y="2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5224" y="5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62012" y="391939"/>
            <a:ext cx="288607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Western Civilization and the Classics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2913063" y="459459"/>
            <a:ext cx="2886075" cy="23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862013" y="9172922"/>
            <a:ext cx="4937125" cy="23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©2024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s://www.aizhu.com/classics/2sources.pptx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09" userDrawn="1">
          <p15:clr>
            <a:srgbClr val="F26B43"/>
          </p15:clr>
        </p15:guide>
        <p15:guide id="2" pos="2098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0300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Western Civilization and the Classics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©2024</a:t>
            </a:r>
            <a:r>
              <a:rPr lang="zh-TW" altLang="en-US"/>
              <a:t>, Jonathon David White http</a:t>
            </a:r>
            <a:r>
              <a:rPr lang="en-CA" altLang="zh-TW"/>
              <a:t>s://www.aizhu.com/classics/2sources.pptx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96356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>
          <a:xfrm>
            <a:off x="862012" y="425481"/>
            <a:ext cx="2886075" cy="246856"/>
          </a:xfrm>
        </p:spPr>
        <p:txBody>
          <a:bodyPr/>
          <a:lstStyle/>
          <a:p>
            <a:pPr>
              <a:defRPr/>
            </a:pPr>
            <a:r>
              <a:rPr lang="en-CA" altLang="zh-TW" dirty="0"/>
              <a:t>Western Civilization and the Classics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>
          <a:xfrm>
            <a:off x="2887663" y="453459"/>
            <a:ext cx="2886075" cy="238695"/>
          </a:xfrm>
        </p:spPr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2024年9月20日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71407" y="9258016"/>
            <a:ext cx="5418807" cy="238694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(c)2009, Jonathon David White http</a:t>
            </a:r>
            <a:r>
              <a:rPr lang="en-CA" altLang="zh-TW" dirty="0"/>
              <a:t>s://www.aizhu.com/classics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59159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F3E54475-EA27-4DA6-837E-86AFD110F57E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024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149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2024年9月20日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5075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54D68A93-7747-4D8C-977B-E691B8743848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158750"/>
            <a:ext cx="5973763" cy="4481513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Details:</a:t>
            </a:r>
          </a:p>
          <a:p>
            <a:r>
              <a:rPr lang="en-US" altLang="en-US" dirty="0"/>
              <a:t>- More religious, more poor is the general situation.</a:t>
            </a:r>
          </a:p>
          <a:p>
            <a:r>
              <a:rPr lang="en-US" altLang="en-US" dirty="0"/>
              <a:t>- Most people are religious and poor.</a:t>
            </a:r>
          </a:p>
          <a:p>
            <a:r>
              <a:rPr lang="en-US" altLang="en-US" dirty="0"/>
              <a:t>More carefully.</a:t>
            </a:r>
          </a:p>
          <a:p>
            <a:r>
              <a:rPr lang="en-US" altLang="en-US" dirty="0"/>
              <a:t>- Bottom left, some countries are poor without religion.</a:t>
            </a:r>
          </a:p>
          <a:p>
            <a:endParaRPr lang="en-US" altLang="en-US" dirty="0"/>
          </a:p>
          <a:p>
            <a:r>
              <a:rPr lang="en-US" altLang="en-US" dirty="0"/>
              <a:t>- Bottom right: countries rich without religion – most have Christian background and if we asked this question 50 years ago…</a:t>
            </a:r>
          </a:p>
          <a:p>
            <a:endParaRPr lang="en-US" altLang="en-US" dirty="0"/>
          </a:p>
          <a:p>
            <a:r>
              <a:rPr lang="en-US" altLang="en-US" dirty="0"/>
              <a:t>- Rich and religious are all countries that are related to Judeo/Christian thought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037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105AC2D6-4192-435C-BD30-592CBE3D40EF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158750"/>
            <a:ext cx="5973763" cy="4481513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46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105AC2D6-4192-435C-BD30-592CBE3D40EF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1325" y="158750"/>
            <a:ext cx="5973763" cy="4481513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276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 dirty="0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 dirty="0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8BCBF6AA-1618-44A2-B0E1-D5F410D3BC7C}" type="slidenum">
              <a:rPr lang="en-GB" altLang="en-US"/>
              <a:pPr/>
              <a:t>16</a:t>
            </a:fld>
            <a:endParaRPr lang="en-GB" altLang="en-US" dirty="0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056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2EF79765-C676-4AFD-B2BB-D07606027469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813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449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F1B895F5-F29E-473C-8BA9-1FB6D0E8EDC0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890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696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FA37FE40-C1EF-4579-9C60-3B809601413B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6553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57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1C3F06DB-2E3C-4CC0-9328-D3FFAB9543D1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829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431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CCB214D7-F20F-4B8D-8A48-F990FF9CD2A7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8808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18EF6E36-A2BE-4AF5-8585-8C3FA1930D7B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59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8D076AB0-81AE-4F86-9CCB-672EFB4F7510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9523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154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32F27991-7BC3-4FC1-9803-AD2247E2D57E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6963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041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D49DAA6E-C42C-4665-9767-F9529BFA2F3A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005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01B429B3-6AFD-4A2A-9912-E9D6ADE32B2A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2765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336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2F4D7D44-FE82-4802-84AF-8F24DF4AE0A3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296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709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4AD8EB63-B54D-4C68-825C-335509E713F8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317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300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29B32383-48BB-4F89-8BD5-43FFE56F722B}" type="slidenum">
              <a:rPr lang="en-GB" altLang="en-US"/>
              <a:pPr/>
              <a:t>32</a:t>
            </a:fld>
            <a:endParaRPr lang="en-GB" altLang="en-US"/>
          </a:p>
        </p:txBody>
      </p:sp>
      <p:sp>
        <p:nvSpPr>
          <p:cNvPr id="378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430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444B0A71-DE26-426D-AEC4-8F697EA0DC39}" type="slidenum">
              <a:rPr lang="en-GB" altLang="en-US"/>
              <a:pPr/>
              <a:t>33</a:t>
            </a:fld>
            <a:endParaRPr lang="en-GB" altLang="en-US"/>
          </a:p>
        </p:txBody>
      </p:sp>
      <p:sp>
        <p:nvSpPr>
          <p:cNvPr id="3379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330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27C135E0-1EEF-422A-94EC-B65D5BBF1511}" type="slidenum">
              <a:rPr lang="en-GB" altLang="en-US"/>
              <a:pPr/>
              <a:t>34</a:t>
            </a:fld>
            <a:endParaRPr lang="en-GB" altLang="en-US"/>
          </a:p>
        </p:txBody>
      </p:sp>
      <p:sp>
        <p:nvSpPr>
          <p:cNvPr id="3584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3384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43A6A118-0F70-4D6D-AECA-D0EB8FCC4325}" type="slidenum">
              <a:rPr lang="en-GB" altLang="en-US"/>
              <a:pPr/>
              <a:t>35</a:t>
            </a:fld>
            <a:endParaRPr lang="en-GB" altLang="en-US"/>
          </a:p>
        </p:txBody>
      </p:sp>
      <p:sp>
        <p:nvSpPr>
          <p:cNvPr id="8704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2128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xfrm>
            <a:off x="3775075" y="9377363"/>
            <a:ext cx="2886075" cy="493712"/>
          </a:xfrm>
          <a:prstGeom prst="rect">
            <a:avLst/>
          </a:prstGeom>
          <a:ln/>
        </p:spPr>
        <p:txBody>
          <a:bodyPr/>
          <a:lstStyle/>
          <a:p>
            <a:fld id="{32F27991-7BC3-4FC1-9803-AD2247E2D57E}" type="slidenum">
              <a:rPr lang="en-GB" altLang="en-US"/>
              <a:pPr/>
              <a:t>36</a:t>
            </a:fld>
            <a:endParaRPr lang="en-GB" altLang="en-US"/>
          </a:p>
        </p:txBody>
      </p:sp>
      <p:sp>
        <p:nvSpPr>
          <p:cNvPr id="6963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41325" y="158750"/>
            <a:ext cx="5975350" cy="4483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25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04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C39CA48-4757-AAE3-F9A0-C82515A8168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66338511"/>
              </p:ext>
            </p:extLst>
          </p:nvPr>
        </p:nvGraphicFramePr>
        <p:xfrm>
          <a:off x="18535" y="0"/>
          <a:ext cx="980728" cy="980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442591" imgH="2442591" progId="CorelDraw.Graphic.17">
                  <p:embed/>
                </p:oleObj>
              </mc:Choice>
              <mc:Fallback>
                <p:oleObj name="CorelDRAW" r:id="rId3" imgW="2442591" imgH="2442591" progId="CorelDraw.Graphic.17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80728" cy="980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36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822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914400"/>
            <a:ext cx="4343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343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1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0"/>
            <a:ext cx="853244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https://www.aizhu.com/classics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987136036"/>
              </p:ext>
            </p:extLst>
          </p:nvPr>
        </p:nvGraphicFramePr>
        <p:xfrm>
          <a:off x="18535" y="0"/>
          <a:ext cx="737041" cy="737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2442591" imgH="2442591" progId="CorelDraw.Graphic.17">
                  <p:embed/>
                </p:oleObj>
              </mc:Choice>
              <mc:Fallback>
                <p:oleObj name="CorelDRAW" r:id="rId13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737041" cy="737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  <p:sldLayoutId id="2147483736" r:id="rId10"/>
    <p:sldLayoutId id="214748373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news.com/best-colleges/taylor-university-1838/overall-ranking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rseus.tufts.ed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ytimes.com/2010/09/04/opinion/04blow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en.wikipedia.org/wiki/List_of_religious_populations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hyperlink" Target="https://en.wikipedia.org/wiki/List_of_religious_population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qgn3GTn89tg" TargetMode="External"/><Relationship Id="rId13" Type="http://schemas.openxmlformats.org/officeDocument/2006/relationships/image" Target="../media/image10.emf"/><Relationship Id="rId3" Type="http://schemas.openxmlformats.org/officeDocument/2006/relationships/hyperlink" Target="https://youtu.be/--UABwqW9Sg?t=115" TargetMode="External"/><Relationship Id="rId7" Type="http://schemas.openxmlformats.org/officeDocument/2006/relationships/hyperlink" Target="https://youtu.be/FoqxYqTNKmU?t=16" TargetMode="External"/><Relationship Id="rId12" Type="http://schemas.openxmlformats.org/officeDocument/2006/relationships/oleObject" Target="../embeddings/oleObject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youtu.be/S6OgZCCoXWc?t=23" TargetMode="External"/><Relationship Id="rId11" Type="http://schemas.openxmlformats.org/officeDocument/2006/relationships/hyperlink" Target="https://youtu.be/VMC5Wo6CaTk" TargetMode="External"/><Relationship Id="rId5" Type="http://schemas.openxmlformats.org/officeDocument/2006/relationships/hyperlink" Target="https://youtu.be/ebQkH95uPgA" TargetMode="External"/><Relationship Id="rId10" Type="http://schemas.openxmlformats.org/officeDocument/2006/relationships/hyperlink" Target="https://youtu.be/NARzXKkYIIE" TargetMode="External"/><Relationship Id="rId4" Type="http://schemas.openxmlformats.org/officeDocument/2006/relationships/hyperlink" Target="https://youtu.be/locW-9S00VU" TargetMode="External"/><Relationship Id="rId9" Type="http://schemas.openxmlformats.org/officeDocument/2006/relationships/hyperlink" Target="https://youtu.be/cZqSN_RtgwI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DF36A-60FB-45DD-8358-E964089EC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Greeks? Torah? </a:t>
            </a:r>
            <a:r>
              <a:rPr lang="en-CA" dirty="0" err="1"/>
              <a:t>Injil</a:t>
            </a:r>
            <a:r>
              <a:rPr lang="en-CA" dirty="0"/>
              <a:t>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AB4E4C9-2CF4-4898-B289-9F0935A3FF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So what?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C5E63E4-3348-492E-9706-3029B5FB0B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J D White</a:t>
            </a:r>
          </a:p>
        </p:txBody>
      </p:sp>
    </p:spTree>
    <p:extLst>
      <p:ext uri="{BB962C8B-B14F-4D97-AF65-F5344CB8AC3E}">
        <p14:creationId xmlns:p14="http://schemas.microsoft.com/office/powerpoint/2010/main" val="18999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BB3F-3826-6364-326F-DB8BFF05D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World View</a:t>
            </a:r>
            <a:endParaRPr lang="en-US" dirty="0"/>
          </a:p>
        </p:txBody>
      </p:sp>
      <p:pic>
        <p:nvPicPr>
          <p:cNvPr id="4" name="Picture 3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B1E09198-E171-A839-97C1-62B5C3D4A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655" y="1766655"/>
            <a:ext cx="3324689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0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90921-3DCE-92D3-8937-C12F807DD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2A6B58-454C-E19F-21F1-3A17E29C3DB2}"/>
              </a:ext>
            </a:extLst>
          </p:cNvPr>
          <p:cNvSpPr txBox="1"/>
          <p:nvPr/>
        </p:nvSpPr>
        <p:spPr>
          <a:xfrm>
            <a:off x="683568" y="1628800"/>
            <a:ext cx="80648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202122"/>
                </a:solidFill>
                <a:latin typeface="Arial" panose="020B0604020202020204" pitchFamily="34" charset="0"/>
              </a:rPr>
              <a:t>“</a:t>
            </a:r>
            <a:r>
              <a:rPr lang="en-US" sz="6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unexamined life is 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not</a:t>
            </a:r>
            <a:r>
              <a:rPr lang="en-US" sz="6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worth living</a:t>
            </a:r>
            <a:r>
              <a:rPr lang="en-US" sz="6000" dirty="0">
                <a:solidFill>
                  <a:srgbClr val="202122"/>
                </a:solidFill>
                <a:latin typeface="Arial" panose="020B0604020202020204" pitchFamily="34" charset="0"/>
              </a:rPr>
              <a:t>.”</a:t>
            </a:r>
            <a:r>
              <a:rPr lang="en-US" sz="6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r"/>
            <a:r>
              <a:rPr lang="en-US" sz="6000" i="1" dirty="0">
                <a:solidFill>
                  <a:srgbClr val="202122"/>
                </a:solidFill>
                <a:latin typeface="Arial" panose="020B0604020202020204" pitchFamily="34" charset="0"/>
              </a:rPr>
              <a:t>Socrates (~500BC)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395313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7A9CF-3483-31BE-306B-66580C0E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Recall: </a:t>
            </a:r>
            <a:r>
              <a:rPr lang="en-CA" dirty="0" err="1"/>
              <a:t>Kaboo</a:t>
            </a:r>
            <a:r>
              <a:rPr lang="en-CA" dirty="0" err="1">
                <a:sym typeface="Wingdings" panose="05000000000000000000" pitchFamily="2" charset="2"/>
              </a:rPr>
              <a:t></a:t>
            </a:r>
            <a:r>
              <a:rPr lang="en-CA" dirty="0" err="1"/>
              <a:t>Samuel</a:t>
            </a:r>
            <a:r>
              <a:rPr lang="en-CA" dirty="0"/>
              <a:t> Morris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74F2E-7DAC-3C99-03AE-012823CC7F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/>
              <a:t>Born: 1873</a:t>
            </a:r>
          </a:p>
          <a:p>
            <a:r>
              <a:rPr lang="en-CA" dirty="0"/>
              <a:t>Son of African Tribal Leader</a:t>
            </a:r>
          </a:p>
          <a:p>
            <a:r>
              <a:rPr lang="en-CA" dirty="0"/>
              <a:t>Experiences a life-changing moment </a:t>
            </a:r>
            <a:r>
              <a:rPr lang="en-CA" dirty="0">
                <a:sym typeface="Wingdings" panose="05000000000000000000" pitchFamily="2" charset="2"/>
              </a:rPr>
              <a:t> escape from certain death</a:t>
            </a:r>
          </a:p>
          <a:p>
            <a:r>
              <a:rPr lang="en-CA" dirty="0"/>
              <a:t>He said that this happened:</a:t>
            </a:r>
          </a:p>
          <a:p>
            <a:pPr lvl="1"/>
            <a:r>
              <a:rPr lang="en-CA" dirty="0"/>
              <a:t>Ropes binding him fell off </a:t>
            </a:r>
          </a:p>
          <a:p>
            <a:pPr lvl="1"/>
            <a:r>
              <a:rPr lang="en-CA" dirty="0"/>
              <a:t>There was a bright light</a:t>
            </a:r>
          </a:p>
          <a:p>
            <a:pPr lvl="1"/>
            <a:r>
              <a:rPr lang="en-CA" dirty="0"/>
              <a:t>Heard voice: “Run, </a:t>
            </a:r>
            <a:r>
              <a:rPr lang="en-CA" dirty="0" err="1"/>
              <a:t>Kaboo</a:t>
            </a:r>
            <a:r>
              <a:rPr lang="en-CA" dirty="0"/>
              <a:t>, Run”</a:t>
            </a:r>
          </a:p>
          <a:p>
            <a:r>
              <a:rPr lang="en-CA" dirty="0"/>
              <a:t>His interpretation: Jesus saved his life.</a:t>
            </a:r>
          </a:p>
          <a:p>
            <a:r>
              <a:rPr lang="en-CA" dirty="0"/>
              <a:t>Worked his way from Africa </a:t>
            </a:r>
            <a:r>
              <a:rPr lang="en-CA" dirty="0">
                <a:sym typeface="Wingdings" panose="05000000000000000000" pitchFamily="2" charset="2"/>
              </a:rPr>
              <a:t> America on a ship</a:t>
            </a:r>
          </a:p>
          <a:p>
            <a:r>
              <a:rPr lang="en-CA" dirty="0">
                <a:sym typeface="Wingdings" panose="05000000000000000000" pitchFamily="2" charset="2"/>
              </a:rPr>
              <a:t>Reluctantly admitted to Taylor University – which was going to be closed within a month</a:t>
            </a:r>
          </a:p>
          <a:p>
            <a:r>
              <a:rPr lang="en-CA" dirty="0">
                <a:sym typeface="Wingdings" panose="05000000000000000000" pitchFamily="2" charset="2"/>
              </a:rPr>
              <a:t>His actions/life kept  </a:t>
            </a:r>
            <a:r>
              <a:rPr lang="en-CA" dirty="0">
                <a:sym typeface="Wingdings" panose="05000000000000000000" pitchFamily="2" charset="2"/>
                <a:hlinkClick r:id="rId3"/>
              </a:rPr>
              <a:t>Taylor University.</a:t>
            </a:r>
            <a:r>
              <a:rPr lang="en-CA" dirty="0">
                <a:sym typeface="Wingdings" panose="05000000000000000000" pitchFamily="2" charset="2"/>
              </a:rPr>
              <a:t> open</a:t>
            </a:r>
            <a:endParaRPr lang="en-CA" dirty="0"/>
          </a:p>
          <a:p>
            <a:r>
              <a:rPr lang="en-CA" dirty="0"/>
              <a:t>Died: May 12, 1893 (only 19 or 20!)</a:t>
            </a:r>
          </a:p>
        </p:txBody>
      </p:sp>
      <p:pic>
        <p:nvPicPr>
          <p:cNvPr id="7170" name="Picture 2" descr="Geography of Liberia, Landforms - World Atlas">
            <a:extLst>
              <a:ext uri="{FF2B5EF4-FFF2-40B4-BE49-F238E27FC236}">
                <a16:creationId xmlns:a16="http://schemas.microsoft.com/office/drawing/2014/main" id="{AA05D7A2-902B-6338-2019-0B15B58B1AA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05297"/>
            <a:ext cx="4267200" cy="470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23A8F6-A797-3365-CCFF-EA692625A2DF}"/>
              </a:ext>
            </a:extLst>
          </p:cNvPr>
          <p:cNvSpPr txBox="1"/>
          <p:nvPr/>
        </p:nvSpPr>
        <p:spPr>
          <a:xfrm>
            <a:off x="5076056" y="5949280"/>
            <a:ext cx="3600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00" dirty="0"/>
              <a:t>https://www.worldatlas.com/maps/liberia</a:t>
            </a:r>
          </a:p>
        </p:txBody>
      </p:sp>
    </p:spTree>
    <p:extLst>
      <p:ext uri="{BB962C8B-B14F-4D97-AF65-F5344CB8AC3E}">
        <p14:creationId xmlns:p14="http://schemas.microsoft.com/office/powerpoint/2010/main" val="327654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3105-1F73-D2C2-F504-6620EDB4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2.1 Greeks Philosophers (500BC)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AAE1C-BB2D-0D1E-35DE-A65A87343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9138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DAFF7A-0DDF-2B62-AB3B-5E2C23513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Where do I find their writings?</a:t>
            </a:r>
          </a:p>
        </p:txBody>
      </p:sp>
      <p:pic>
        <p:nvPicPr>
          <p:cNvPr id="9" name="Content Placeholder 8" descr="A picture containing text, bottle&#10;&#10;Description automatically generated">
            <a:extLst>
              <a:ext uri="{FF2B5EF4-FFF2-40B4-BE49-F238E27FC236}">
                <a16:creationId xmlns:a16="http://schemas.microsoft.com/office/drawing/2014/main" id="{1A917034-C53F-72DC-F843-5024C2B8ED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2" y="1469983"/>
            <a:ext cx="8077615" cy="1632034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FFFCD8-3B33-CFF9-3921-EC20A276BE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Maintained by Gregory R. Crane at Tufts University, Bedford (Boston), USA </a:t>
            </a:r>
          </a:p>
          <a:p>
            <a:r>
              <a:rPr lang="en-CA" dirty="0">
                <a:hlinkClick r:id="rId3"/>
              </a:rPr>
              <a:t>http://www.perseus.tufts.edu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785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4155F1-44E9-D3AA-EB54-10F66F4C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1 Greeks: Who are they?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E9C205-83CB-089A-F2DA-0CF373D92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(Homer)</a:t>
            </a:r>
          </a:p>
          <a:p>
            <a:r>
              <a:rPr lang="en-CA" dirty="0"/>
              <a:t>Socrates</a:t>
            </a:r>
          </a:p>
          <a:p>
            <a:r>
              <a:rPr lang="en-CA" dirty="0"/>
              <a:t>Plato</a:t>
            </a:r>
          </a:p>
          <a:p>
            <a:r>
              <a:rPr lang="en-CA" dirty="0"/>
              <a:t>Aristotle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0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 wrap="square" anchor="ctr">
            <a:normAutofit fontScale="90000"/>
          </a:bodyPr>
          <a:lstStyle/>
          <a:p>
            <a:r>
              <a:rPr lang="en-US" altLang="zh-TW" dirty="0"/>
              <a:t>What is their Influence?</a:t>
            </a:r>
            <a:endParaRPr lang="zh-TW" altLang="en-US" dirty="0"/>
          </a:p>
        </p:txBody>
      </p:sp>
      <p:pic>
        <p:nvPicPr>
          <p:cNvPr id="10" name="Content Placeholder 9" descr="Shape&#10;&#10;Description automatically generated">
            <a:extLst>
              <a:ext uri="{FF2B5EF4-FFF2-40B4-BE49-F238E27FC236}">
                <a16:creationId xmlns:a16="http://schemas.microsoft.com/office/drawing/2014/main" id="{92260902-3C50-4772-AD12-7222094F46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30" y="914400"/>
            <a:ext cx="3478739" cy="5486400"/>
          </a:xfrm>
        </p:spPr>
      </p:pic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 wrap="square" anchor="t">
            <a:normAutofit fontScale="92500"/>
          </a:bodyPr>
          <a:lstStyle/>
          <a:p>
            <a:r>
              <a:rPr lang="en-US" altLang="zh-TW" dirty="0"/>
              <a:t>Teaching:</a:t>
            </a:r>
            <a:r>
              <a:rPr lang="zh-TW" altLang="en-US" dirty="0"/>
              <a:t> </a:t>
            </a:r>
            <a:r>
              <a:rPr lang="en-US" altLang="zh-TW" dirty="0"/>
              <a:t>Socrates (vs Confucius)</a:t>
            </a:r>
          </a:p>
          <a:p>
            <a:r>
              <a:rPr lang="en-US" altLang="zh-TW" dirty="0"/>
              <a:t>Logic: Aristotle</a:t>
            </a:r>
          </a:p>
          <a:p>
            <a:r>
              <a:rPr lang="en-US" altLang="zh-TW" dirty="0"/>
              <a:t>Earth-centered universe: Ptolemy</a:t>
            </a:r>
          </a:p>
          <a:p>
            <a:r>
              <a:rPr lang="en-US" altLang="zh-TW" dirty="0"/>
              <a:t>5 elements: Empedocles</a:t>
            </a:r>
          </a:p>
          <a:p>
            <a:r>
              <a:rPr lang="en-US" altLang="zh-TW" dirty="0"/>
              <a:t>Buoyancy: Archimedes</a:t>
            </a:r>
          </a:p>
          <a:p>
            <a:r>
              <a:rPr lang="en-US" altLang="zh-TW" dirty="0"/>
              <a:t>Geometry: Pythagoras (c</a:t>
            </a:r>
            <a:r>
              <a:rPr lang="en-US" altLang="zh-TW" baseline="30000" dirty="0"/>
              <a:t>2</a:t>
            </a:r>
            <a:r>
              <a:rPr lang="en-US" altLang="zh-TW" dirty="0"/>
              <a:t> = a</a:t>
            </a:r>
            <a:r>
              <a:rPr lang="en-US" altLang="zh-TW" baseline="30000" dirty="0"/>
              <a:t>2</a:t>
            </a:r>
            <a:r>
              <a:rPr lang="en-US" altLang="zh-TW" dirty="0"/>
              <a:t> + b</a:t>
            </a:r>
            <a:r>
              <a:rPr lang="en-US" altLang="zh-TW" baseline="30000" dirty="0"/>
              <a:t>2</a:t>
            </a:r>
            <a:r>
              <a:rPr lang="en-US" altLang="zh-TW" dirty="0"/>
              <a:t>) </a:t>
            </a:r>
            <a:r>
              <a:rPr lang="en-US" altLang="zh-TW" dirty="0">
                <a:sym typeface="Wingdings" panose="05000000000000000000" pitchFamily="2" charset="2"/>
              </a:rPr>
              <a:t> </a:t>
            </a:r>
            <a:r>
              <a:rPr lang="en-US" altLang="zh-TW" dirty="0"/>
              <a:t>Euclid</a:t>
            </a:r>
            <a:endParaRPr lang="en-CA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8D531ABC-B5A1-2BEF-8F82-BBF4290AE354}"/>
              </a:ext>
            </a:extLst>
          </p:cNvPr>
          <p:cNvSpPr/>
          <p:nvPr/>
        </p:nvSpPr>
        <p:spPr bwMode="auto">
          <a:xfrm>
            <a:off x="1475656" y="4293096"/>
            <a:ext cx="3478739" cy="2236440"/>
          </a:xfrm>
          <a:prstGeom prst="cloudCallout">
            <a:avLst>
              <a:gd name="adj1" fmla="val 124474"/>
              <a:gd name="adj2" fmla="val 3026"/>
            </a:avLst>
          </a:prstGeom>
          <a:solidFill>
            <a:schemeClr val="accent6">
              <a:lumMod val="40000"/>
              <a:lumOff val="60000"/>
              <a:alpha val="4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Remember triangles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from Junior, Senior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High S</a:t>
            </a:r>
            <a:r>
              <a:rPr lang="en-CA" dirty="0"/>
              <a:t>chool tests? 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Thank 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Euclid!</a:t>
            </a:r>
          </a:p>
        </p:txBody>
      </p:sp>
    </p:spTree>
    <p:extLst>
      <p:ext uri="{BB962C8B-B14F-4D97-AF65-F5344CB8AC3E}">
        <p14:creationId xmlns:p14="http://schemas.microsoft.com/office/powerpoint/2010/main" val="325469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dirty="0"/>
              <a:t>2.2 Torah and </a:t>
            </a:r>
            <a:r>
              <a:rPr lang="en-GB" altLang="zh-TW" dirty="0" err="1"/>
              <a:t>Injil</a:t>
            </a:r>
            <a:endParaRPr lang="en-US" altLang="en-US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426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81000"/>
            <a:ext cx="7772400" cy="147002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Where? Included in the Bible (</a:t>
            </a:r>
            <a:r>
              <a:rPr lang="zh-TW" altLang="en-GB" dirty="0">
                <a:latin typeface="新細明體" panose="02020500000000000000" pitchFamily="18" charset="-120"/>
                <a:ea typeface="新細明體" panose="02020500000000000000" pitchFamily="18" charset="-120"/>
              </a:rPr>
              <a:t>聖經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endParaRPr lang="zh-TW" altLang="en-GB" baseline="300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441575" y="1752600"/>
          <a:ext cx="4260850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579522" imgH="1635862" progId="CorelDRAW.Graphic.12">
                  <p:embed/>
                </p:oleObj>
              </mc:Choice>
              <mc:Fallback>
                <p:oleObj name="CorelDRAW" r:id="rId3" imgW="2579522" imgH="1635862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5" y="1752600"/>
                        <a:ext cx="4260850" cy="270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4495800"/>
            <a:ext cx="91440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defTabSz="914400"/>
            <a:r>
              <a:rPr lang="en-US" altLang="en-US" sz="3200" b="1" dirty="0"/>
              <a:t>A Collection of </a:t>
            </a:r>
            <a:r>
              <a:rPr lang="en-US" altLang="en-US" sz="3200" b="1" u="sng" dirty="0"/>
              <a:t>Book</a:t>
            </a:r>
            <a:r>
              <a:rPr lang="en-US" altLang="en-US" sz="3200" b="1" dirty="0"/>
              <a:t>s that </a:t>
            </a:r>
          </a:p>
          <a:p>
            <a:pPr marL="514350" indent="-514350" defTabSz="914400">
              <a:buAutoNum type="arabicParenBoth"/>
            </a:pPr>
            <a:r>
              <a:rPr lang="en-US" altLang="zh-TW" sz="3200" b="1" dirty="0">
                <a:ea typeface="新細明體" panose="02020500000000000000" pitchFamily="18" charset="-120"/>
              </a:rPr>
              <a:t>Have remarkable logical consistency</a:t>
            </a:r>
          </a:p>
          <a:p>
            <a:pPr marL="514350" indent="-514350" defTabSz="914400">
              <a:buAutoNum type="arabicParenBoth"/>
            </a:pPr>
            <a:r>
              <a:rPr lang="en-US" altLang="zh-TW" sz="3200" b="1" dirty="0">
                <a:ea typeface="新細明體" panose="02020500000000000000" pitchFamily="18" charset="-120"/>
              </a:rPr>
              <a:t> Have had immense influence on Western Society</a:t>
            </a:r>
          </a:p>
          <a:p>
            <a:pPr marL="514350" indent="-514350" defTabSz="914400">
              <a:buAutoNum type="arabicParenBoth"/>
            </a:pPr>
            <a:r>
              <a:rPr lang="en-US" altLang="zh-TW" sz="3200" b="1" dirty="0">
                <a:ea typeface="新細明體" panose="02020500000000000000" pitchFamily="18" charset="-120"/>
              </a:rPr>
              <a:t> Contains the teaching of Moses &amp; Jesus</a:t>
            </a:r>
            <a:endParaRPr lang="zh-TW" altLang="en-GB" sz="3200" b="1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07695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2" y="44624"/>
            <a:ext cx="8915400" cy="685800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Bible is… (</a:t>
            </a:r>
            <a:r>
              <a:rPr lang="zh-TW" altLang="en-GB" dirty="0">
                <a:ea typeface="新細明體" panose="02020500000000000000" pitchFamily="18" charset="-120"/>
              </a:rPr>
              <a:t>聖經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en-US" altLang="en-US" dirty="0">
              <a:ea typeface="SimSun" panose="02010600030101010101" pitchFamily="2" charset="-122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 fontScale="92500"/>
          </a:bodyPr>
          <a:lstStyle/>
          <a:p>
            <a:r>
              <a:rPr lang="en-US" altLang="en-US" sz="2800" dirty="0"/>
              <a:t>The word “Bible” means </a:t>
            </a:r>
            <a:r>
              <a:rPr lang="en-US" altLang="en-US" sz="2800" dirty="0">
                <a:solidFill>
                  <a:schemeClr val="accent2"/>
                </a:solidFill>
              </a:rPr>
              <a:t>book 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Bibliography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Bibliophile --  Bibliophobia</a:t>
            </a:r>
          </a:p>
          <a:p>
            <a:r>
              <a:rPr lang="en-US" altLang="en-US" sz="2800" dirty="0"/>
              <a:t>Collection of </a:t>
            </a:r>
            <a:r>
              <a:rPr lang="en-US" altLang="en-US" sz="2800" dirty="0">
                <a:solidFill>
                  <a:schemeClr val="accent2"/>
                </a:solidFill>
              </a:rPr>
              <a:t>52(66) </a:t>
            </a:r>
            <a:r>
              <a:rPr lang="en-US" altLang="en-US" sz="2800" dirty="0"/>
              <a:t>books written from </a:t>
            </a:r>
            <a:r>
              <a:rPr lang="en-US" altLang="en-US" sz="2800" dirty="0">
                <a:solidFill>
                  <a:schemeClr val="accent2"/>
                </a:solidFill>
              </a:rPr>
              <a:t>1400</a:t>
            </a:r>
            <a:r>
              <a:rPr lang="en-US" altLang="en-US" sz="2800" dirty="0"/>
              <a:t>BC~</a:t>
            </a:r>
            <a:r>
              <a:rPr lang="en-US" altLang="en-US" sz="2800" dirty="0">
                <a:solidFill>
                  <a:schemeClr val="accent2"/>
                </a:solidFill>
              </a:rPr>
              <a:t>130</a:t>
            </a:r>
            <a:r>
              <a:rPr lang="en-US" altLang="en-US" sz="2800" dirty="0"/>
              <a:t> AD</a:t>
            </a:r>
          </a:p>
          <a:p>
            <a:pPr lvl="1"/>
            <a:r>
              <a:rPr lang="en-US" altLang="en-US" sz="2400" dirty="0"/>
              <a:t>39 from 1400BC to 500BC  (some of world’s oldest literature)</a:t>
            </a:r>
          </a:p>
          <a:p>
            <a:pPr lvl="1"/>
            <a:r>
              <a:rPr lang="en-US" altLang="en-US" sz="2400" dirty="0"/>
              <a:t>27 from 30AD to 130AD</a:t>
            </a:r>
          </a:p>
          <a:p>
            <a:r>
              <a:rPr lang="en-US" altLang="en-US" sz="2800" dirty="0"/>
              <a:t>Collection can be divided into 5 main sections:</a:t>
            </a:r>
          </a:p>
          <a:p>
            <a:pPr lvl="1"/>
            <a:r>
              <a:rPr lang="en-US" altLang="en-US" sz="2400" dirty="0">
                <a:solidFill>
                  <a:schemeClr val="accent2"/>
                </a:solidFill>
              </a:rPr>
              <a:t>Torah</a:t>
            </a:r>
            <a:r>
              <a:rPr lang="en-US" altLang="en-US" sz="2400" dirty="0"/>
              <a:t> or the Books of the </a:t>
            </a:r>
            <a:r>
              <a:rPr lang="en-US" altLang="en-US" sz="2400" dirty="0">
                <a:solidFill>
                  <a:schemeClr val="accent2"/>
                </a:solidFill>
              </a:rPr>
              <a:t>Law</a:t>
            </a:r>
            <a:r>
              <a:rPr lang="en-US" altLang="en-US" sz="2400" dirty="0"/>
              <a:t>  (Moses, 1400 BC)   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(Jewish) </a:t>
            </a:r>
            <a:r>
              <a:rPr lang="en-US" altLang="en-US" sz="2400" dirty="0">
                <a:solidFill>
                  <a:schemeClr val="accent2"/>
                </a:solidFill>
              </a:rPr>
              <a:t>Prophets    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(Jewish) </a:t>
            </a:r>
            <a:r>
              <a:rPr lang="en-US" altLang="en-US" sz="2400" dirty="0">
                <a:solidFill>
                  <a:schemeClr val="accent2"/>
                </a:solidFill>
              </a:rPr>
              <a:t>Writings   </a:t>
            </a:r>
            <a:r>
              <a:rPr lang="en-US" altLang="en-US" sz="2400" dirty="0"/>
              <a:t>  </a:t>
            </a:r>
          </a:p>
          <a:p>
            <a:pPr lvl="1"/>
            <a:r>
              <a:rPr lang="en-US" altLang="en-US" sz="2400" dirty="0" err="1">
                <a:solidFill>
                  <a:schemeClr val="accent2"/>
                </a:solidFill>
              </a:rPr>
              <a:t>Injil</a:t>
            </a:r>
            <a:r>
              <a:rPr lang="en-US" altLang="en-US" sz="2400" dirty="0"/>
              <a:t>  (Jesus AD1) </a:t>
            </a:r>
          </a:p>
          <a:p>
            <a:pPr lvl="1"/>
            <a:r>
              <a:rPr lang="en-US" altLang="en-US" sz="2400" dirty="0">
                <a:solidFill>
                  <a:schemeClr val="accent2"/>
                </a:solidFill>
              </a:rPr>
              <a:t>Letters (mainly of Paul)</a:t>
            </a:r>
            <a:r>
              <a:rPr lang="en-US" altLang="en-US" sz="2400" dirty="0"/>
              <a:t>  (30~130AD)</a:t>
            </a:r>
          </a:p>
          <a:p>
            <a:r>
              <a:rPr lang="en-US" altLang="en-US" sz="2800" dirty="0"/>
              <a:t>Key Figures: Moses, Abraham, David, Jesus, Paul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01E352-FADE-AF61-B003-59ED105A9F64}"/>
              </a:ext>
            </a:extLst>
          </p:cNvPr>
          <p:cNvSpPr/>
          <p:nvPr/>
        </p:nvSpPr>
        <p:spPr bwMode="auto">
          <a:xfrm>
            <a:off x="395536" y="4005064"/>
            <a:ext cx="6408712" cy="1152128"/>
          </a:xfrm>
          <a:prstGeom prst="rect">
            <a:avLst/>
          </a:prstGeom>
          <a:noFill/>
          <a:ln w="28575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909795-321F-7E84-C4C4-7D58A12522F2}"/>
              </a:ext>
            </a:extLst>
          </p:cNvPr>
          <p:cNvSpPr/>
          <p:nvPr/>
        </p:nvSpPr>
        <p:spPr bwMode="auto">
          <a:xfrm>
            <a:off x="395536" y="5161764"/>
            <a:ext cx="6408712" cy="859523"/>
          </a:xfrm>
          <a:prstGeom prst="rect">
            <a:avLst/>
          </a:prstGeom>
          <a:noFill/>
          <a:ln w="28575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D3353-5796-55DF-15FD-A4562BAD40CC}"/>
              </a:ext>
            </a:extLst>
          </p:cNvPr>
          <p:cNvGrpSpPr/>
          <p:nvPr/>
        </p:nvGrpSpPr>
        <p:grpSpPr>
          <a:xfrm>
            <a:off x="6876256" y="3990255"/>
            <a:ext cx="1623762" cy="461665"/>
            <a:chOff x="6876256" y="3990255"/>
            <a:chExt cx="1623762" cy="461665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9671E633-E12D-45DB-865E-9FCEB7B9A756}"/>
                </a:ext>
              </a:extLst>
            </p:cNvPr>
            <p:cNvSpPr/>
            <p:nvPr/>
          </p:nvSpPr>
          <p:spPr bwMode="auto">
            <a:xfrm flipH="1">
              <a:off x="6876256" y="4077072"/>
              <a:ext cx="432048" cy="288032"/>
            </a:xfrm>
            <a:prstGeom prst="rightArrow">
              <a:avLst/>
            </a:prstGeom>
            <a:solidFill>
              <a:srgbClr val="FF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D4EFA4-8A56-3F3C-1AD9-2FD80D176568}"/>
                </a:ext>
              </a:extLst>
            </p:cNvPr>
            <p:cNvSpPr txBox="1"/>
            <p:nvPr/>
          </p:nvSpPr>
          <p:spPr>
            <a:xfrm>
              <a:off x="7340726" y="3990255"/>
              <a:ext cx="1159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Genesis</a:t>
              </a:r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CB745D-2E28-93F4-1F9B-EE027AE29AD0}"/>
              </a:ext>
            </a:extLst>
          </p:cNvPr>
          <p:cNvGrpSpPr/>
          <p:nvPr/>
        </p:nvGrpSpPr>
        <p:grpSpPr>
          <a:xfrm>
            <a:off x="6876256" y="5129860"/>
            <a:ext cx="1392313" cy="461665"/>
            <a:chOff x="6876256" y="5129860"/>
            <a:chExt cx="1392313" cy="461665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CEE3F97F-C53C-6B8F-42C5-DD930858E86A}"/>
                </a:ext>
              </a:extLst>
            </p:cNvPr>
            <p:cNvSpPr/>
            <p:nvPr/>
          </p:nvSpPr>
          <p:spPr bwMode="auto">
            <a:xfrm flipH="1">
              <a:off x="6876256" y="5229200"/>
              <a:ext cx="432048" cy="288032"/>
            </a:xfrm>
            <a:prstGeom prst="rightArrow">
              <a:avLst/>
            </a:prstGeom>
            <a:solidFill>
              <a:srgbClr val="FF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258C01-89F5-CC96-402F-DB52F33D625C}"/>
                </a:ext>
              </a:extLst>
            </p:cNvPr>
            <p:cNvSpPr txBox="1"/>
            <p:nvPr/>
          </p:nvSpPr>
          <p:spPr>
            <a:xfrm>
              <a:off x="7452320" y="5129860"/>
              <a:ext cx="816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Luke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683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dirty="0"/>
              <a:t>2.2.6 Why study? Influence!</a:t>
            </a:r>
            <a:endParaRPr lang="en-US" altLang="en-US" dirty="0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GB" dirty="0"/>
              <a:t>為什么學習</a:t>
            </a:r>
            <a:r>
              <a:rPr lang="en-US" altLang="zh-TW" dirty="0"/>
              <a:t>? </a:t>
            </a:r>
            <a:r>
              <a:rPr lang="zh-TW" altLang="en-US" dirty="0"/>
              <a:t>影響！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5113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altLang="en-US" dirty="0"/>
              <a:t>Understand Others: Belief &amp; Life</a:t>
            </a:r>
          </a:p>
        </p:txBody>
      </p:sp>
      <p:sp>
        <p:nvSpPr>
          <p:cNvPr id="77835" name="Rectangle 11"/>
          <p:cNvSpPr>
            <a:spLocks noGrp="1" noChangeArrowheads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/>
          </a:bodyPr>
          <a:lstStyle/>
          <a:p>
            <a:r>
              <a:rPr lang="en-US" altLang="en-US" dirty="0"/>
              <a:t>Most people's life affected by religious beliefs </a:t>
            </a:r>
          </a:p>
          <a:p>
            <a:r>
              <a:rPr lang="en-US" altLang="en-US" dirty="0"/>
              <a:t>General: religious </a:t>
            </a:r>
            <a:r>
              <a:rPr lang="en-US" altLang="en-US" dirty="0">
                <a:sym typeface="Wingdings" panose="05000000000000000000" pitchFamily="2" charset="2"/>
              </a:rPr>
              <a:t>&amp;</a:t>
            </a:r>
            <a:r>
              <a:rPr lang="en-US" altLang="en-US" dirty="0"/>
              <a:t> poor</a:t>
            </a:r>
          </a:p>
          <a:p>
            <a:r>
              <a:rPr lang="en-US" altLang="en-US" dirty="0"/>
              <a:t>But lets look in detail the quarters…</a:t>
            </a:r>
          </a:p>
        </p:txBody>
      </p:sp>
      <p:pic>
        <p:nvPicPr>
          <p:cNvPr id="4" name="Picture 5" descr="04blow">
            <a:extLst>
              <a:ext uri="{FF2B5EF4-FFF2-40B4-BE49-F238E27FC236}">
                <a16:creationId xmlns:a16="http://schemas.microsoft.com/office/drawing/2014/main" id="{DA862509-6F5C-5EB4-41ED-1A6439B510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321" y="914400"/>
            <a:ext cx="3268957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23876-037C-6BC6-894C-4462398C57C3}"/>
              </a:ext>
            </a:extLst>
          </p:cNvPr>
          <p:cNvSpPr txBox="1"/>
          <p:nvPr/>
        </p:nvSpPr>
        <p:spPr>
          <a:xfrm>
            <a:off x="5147320" y="6381328"/>
            <a:ext cx="3480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</a:rPr>
              <a:t>Ref:  </a:t>
            </a:r>
            <a:r>
              <a:rPr lang="en-US" altLang="en-US" sz="1000" dirty="0">
                <a:solidFill>
                  <a:schemeClr val="tx1"/>
                </a:solidFill>
                <a:hlinkClick r:id="rId4"/>
              </a:rPr>
              <a:t>http://www.nytimes.com/2010/09/04/opinion/04blow.html</a:t>
            </a:r>
            <a:endParaRPr lang="en-US" altLang="en-US" sz="1000" dirty="0">
              <a:solidFill>
                <a:schemeClr val="tx1"/>
              </a:solidFill>
            </a:endParaRP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00" dirty="0">
                <a:solidFill>
                  <a:schemeClr val="tx1"/>
                </a:solidFill>
              </a:rPr>
              <a:t>Gallop CIA published August 31, 2010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542E5D-D1EA-7FC0-A5E8-505490D942DE}"/>
              </a:ext>
            </a:extLst>
          </p:cNvPr>
          <p:cNvSpPr txBox="1"/>
          <p:nvPr/>
        </p:nvSpPr>
        <p:spPr>
          <a:xfrm>
            <a:off x="6708759" y="5739080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GDP/person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D29BA7-279C-6C99-C793-0AF2C592FA54}"/>
              </a:ext>
            </a:extLst>
          </p:cNvPr>
          <p:cNvSpPr txBox="1"/>
          <p:nvPr/>
        </p:nvSpPr>
        <p:spPr>
          <a:xfrm rot="16200000">
            <a:off x="2682320" y="3559188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 say religion important in their life</a:t>
            </a:r>
          </a:p>
        </p:txBody>
      </p:sp>
    </p:spTree>
    <p:extLst>
      <p:ext uri="{BB962C8B-B14F-4D97-AF65-F5344CB8AC3E}">
        <p14:creationId xmlns:p14="http://schemas.microsoft.com/office/powerpoint/2010/main" val="21277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Influence:</a:t>
            </a:r>
            <a:r>
              <a:rPr lang="zh-TW" altLang="en-US" dirty="0"/>
              <a:t> </a:t>
            </a:r>
            <a:r>
              <a:rPr lang="en-US" altLang="zh-TW" dirty="0"/>
              <a:t>on People</a:t>
            </a:r>
            <a:endParaRPr lang="en-US" alt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19572" y="789460"/>
            <a:ext cx="8213073" cy="5275532"/>
            <a:chOff x="719572" y="789460"/>
            <a:chExt cx="8213073" cy="52755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572" y="791419"/>
              <a:ext cx="7704856" cy="5273573"/>
            </a:xfrm>
            <a:prstGeom prst="rect">
              <a:avLst/>
            </a:prstGeom>
          </p:spPr>
        </p:pic>
        <p:grpSp>
          <p:nvGrpSpPr>
            <p:cNvPr id="41996" name="Group 12"/>
            <p:cNvGrpSpPr>
              <a:grpSpLocks/>
            </p:cNvGrpSpPr>
            <p:nvPr/>
          </p:nvGrpSpPr>
          <p:grpSpPr bwMode="auto">
            <a:xfrm>
              <a:off x="2242922" y="789460"/>
              <a:ext cx="6689723" cy="4524373"/>
              <a:chOff x="-1019" y="57"/>
              <a:chExt cx="4214" cy="2850"/>
            </a:xfrm>
          </p:grpSpPr>
          <p:sp>
            <p:nvSpPr>
              <p:cNvPr id="41990" name="Text Box 6"/>
              <p:cNvSpPr txBox="1">
                <a:spLocks noChangeArrowheads="1"/>
              </p:cNvSpPr>
              <p:nvPr/>
            </p:nvSpPr>
            <p:spPr bwMode="auto">
              <a:xfrm>
                <a:off x="-1019" y="858"/>
                <a:ext cx="1274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>
                    <a:solidFill>
                      <a:schemeClr val="bg1"/>
                    </a:solidFill>
                  </a:rPr>
                  <a:t>基督教</a:t>
                </a:r>
                <a:endParaRPr lang="en-US" altLang="zh-CN" sz="3600" b="1" dirty="0">
                  <a:solidFill>
                    <a:schemeClr val="bg1"/>
                  </a:solidFill>
                  <a:ea typeface="SimSun" panose="02010600030101010101" pitchFamily="2" charset="-122"/>
                </a:endParaRPr>
              </a:p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ea typeface="SimSun" panose="02010600030101010101" pitchFamily="2" charset="-122"/>
                  </a:rPr>
                  <a:t>Christianity</a:t>
                </a:r>
                <a:endParaRPr lang="en-US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991" name="Text Box 7"/>
              <p:cNvSpPr txBox="1">
                <a:spLocks noChangeArrowheads="1"/>
              </p:cNvSpPr>
              <p:nvPr/>
            </p:nvSpPr>
            <p:spPr bwMode="auto">
              <a:xfrm>
                <a:off x="-258" y="2264"/>
                <a:ext cx="1932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/>
                  <a:t>回教</a:t>
                </a:r>
                <a:r>
                  <a:rPr lang="en-US" altLang="en-US" sz="3600" b="1" dirty="0"/>
                  <a:t>        </a:t>
                </a:r>
                <a:r>
                  <a:rPr lang="en-US" altLang="en-US" sz="3600" b="1" dirty="0" err="1"/>
                  <a:t>世俗</a:t>
                </a:r>
                <a:endParaRPr lang="en-US" altLang="zh-CN" sz="3600" b="1" dirty="0">
                  <a:ea typeface="SimSun" panose="02010600030101010101" pitchFamily="2" charset="-122"/>
                </a:endParaRPr>
              </a:p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ea typeface="SimSun" panose="02010600030101010101" pitchFamily="2" charset="-122"/>
                  </a:rPr>
                  <a:t>Islam          Secular</a:t>
                </a:r>
                <a:endParaRPr lang="en-US" altLang="en-US" sz="2800" b="1" dirty="0"/>
              </a:p>
            </p:txBody>
          </p:sp>
          <p:sp>
            <p:nvSpPr>
              <p:cNvPr id="41992" name="Text Box 8"/>
              <p:cNvSpPr txBox="1">
                <a:spLocks noChangeArrowheads="1"/>
              </p:cNvSpPr>
              <p:nvPr/>
            </p:nvSpPr>
            <p:spPr bwMode="auto">
              <a:xfrm>
                <a:off x="947" y="1223"/>
                <a:ext cx="1063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/>
                  <a:t>印度教</a:t>
                </a:r>
                <a:endParaRPr lang="en-US" altLang="zh-CN" sz="3600" b="1" dirty="0">
                  <a:ea typeface="SimSun" panose="02010600030101010101" pitchFamily="2" charset="-122"/>
                </a:endParaRPr>
              </a:p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ea typeface="SimSun" panose="02010600030101010101" pitchFamily="2" charset="-122"/>
                  </a:rPr>
                  <a:t>Hinduism</a:t>
                </a:r>
                <a:endParaRPr lang="en-US" altLang="en-US" sz="2800" b="1" dirty="0"/>
              </a:p>
            </p:txBody>
          </p:sp>
          <p:sp>
            <p:nvSpPr>
              <p:cNvPr id="41994" name="Text Box 10"/>
              <p:cNvSpPr txBox="1">
                <a:spLocks noChangeArrowheads="1"/>
              </p:cNvSpPr>
              <p:nvPr/>
            </p:nvSpPr>
            <p:spPr bwMode="auto">
              <a:xfrm>
                <a:off x="520" y="57"/>
                <a:ext cx="2675" cy="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zh-TW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民間宗教</a:t>
                </a: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Folk </a:t>
                </a:r>
              </a:p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      </a:t>
                </a:r>
                <a:r>
                  <a:rPr lang="en-US" altLang="en-US" sz="3600" b="1" dirty="0" err="1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佛教</a:t>
                </a: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Buddhism</a:t>
                </a:r>
              </a:p>
            </p:txBody>
          </p:sp>
        </p:grpSp>
      </p:grp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7910513" y="1588"/>
            <a:ext cx="122555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/>
              <a:t>…影響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0" y="6248400"/>
            <a:ext cx="6150082" cy="355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800" dirty="0"/>
              <a:t>Ref: </a:t>
            </a:r>
            <a:r>
              <a:rPr lang="en-US" sz="1800" dirty="0">
                <a:hlinkClick r:id="rId4"/>
              </a:rPr>
              <a:t>https://en.wikipedia.org/wiki/List_of_religious_populations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23545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19572" y="789460"/>
            <a:ext cx="8213073" cy="5275532"/>
            <a:chOff x="719572" y="789460"/>
            <a:chExt cx="8213073" cy="527553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572" y="791419"/>
              <a:ext cx="7704856" cy="5273573"/>
            </a:xfrm>
            <a:prstGeom prst="rect">
              <a:avLst/>
            </a:prstGeom>
          </p:spPr>
        </p:pic>
        <p:grpSp>
          <p:nvGrpSpPr>
            <p:cNvPr id="24" name="Group 12"/>
            <p:cNvGrpSpPr>
              <a:grpSpLocks/>
            </p:cNvGrpSpPr>
            <p:nvPr/>
          </p:nvGrpSpPr>
          <p:grpSpPr bwMode="auto">
            <a:xfrm>
              <a:off x="2242922" y="789460"/>
              <a:ext cx="6689723" cy="4524373"/>
              <a:chOff x="-1019" y="57"/>
              <a:chExt cx="4214" cy="2850"/>
            </a:xfrm>
          </p:grpSpPr>
          <p:sp>
            <p:nvSpPr>
              <p:cNvPr id="25" name="Text Box 6"/>
              <p:cNvSpPr txBox="1">
                <a:spLocks noChangeArrowheads="1"/>
              </p:cNvSpPr>
              <p:nvPr/>
            </p:nvSpPr>
            <p:spPr bwMode="auto">
              <a:xfrm>
                <a:off x="-1019" y="858"/>
                <a:ext cx="1274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>
                    <a:solidFill>
                      <a:schemeClr val="bg1"/>
                    </a:solidFill>
                  </a:rPr>
                  <a:t>基督教</a:t>
                </a:r>
                <a:endParaRPr lang="en-US" altLang="zh-CN" sz="3600" b="1" dirty="0">
                  <a:solidFill>
                    <a:schemeClr val="bg1"/>
                  </a:solidFill>
                  <a:ea typeface="SimSun" panose="02010600030101010101" pitchFamily="2" charset="-122"/>
                </a:endParaRPr>
              </a:p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ea typeface="SimSun" panose="02010600030101010101" pitchFamily="2" charset="-122"/>
                  </a:rPr>
                  <a:t>Christianity</a:t>
                </a:r>
                <a:endParaRPr lang="en-US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-258" y="2264"/>
                <a:ext cx="1932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/>
                  <a:t>回教</a:t>
                </a:r>
                <a:r>
                  <a:rPr lang="en-US" altLang="en-US" sz="3600" b="1" dirty="0"/>
                  <a:t>        </a:t>
                </a:r>
                <a:r>
                  <a:rPr lang="en-US" altLang="en-US" sz="3600" b="1" dirty="0" err="1"/>
                  <a:t>世俗</a:t>
                </a:r>
                <a:endParaRPr lang="en-US" altLang="zh-CN" sz="3600" b="1" dirty="0">
                  <a:ea typeface="SimSun" panose="02010600030101010101" pitchFamily="2" charset="-122"/>
                </a:endParaRPr>
              </a:p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ea typeface="SimSun" panose="02010600030101010101" pitchFamily="2" charset="-122"/>
                  </a:rPr>
                  <a:t>Islam          Secular</a:t>
                </a:r>
                <a:endParaRPr lang="en-US" altLang="en-US" sz="2800" b="1" dirty="0"/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947" y="1223"/>
                <a:ext cx="1063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 err="1"/>
                  <a:t>印度教</a:t>
                </a:r>
                <a:endParaRPr lang="en-US" altLang="zh-CN" sz="3600" b="1" dirty="0">
                  <a:ea typeface="SimSun" panose="02010600030101010101" pitchFamily="2" charset="-122"/>
                </a:endParaRPr>
              </a:p>
              <a:p>
                <a:pPr algn="ctr"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zh-CN" sz="2800" b="1" dirty="0">
                    <a:ea typeface="SimSun" panose="02010600030101010101" pitchFamily="2" charset="-122"/>
                  </a:rPr>
                  <a:t>Hinduism</a:t>
                </a:r>
                <a:endParaRPr lang="en-US" altLang="en-US" sz="2800" b="1" dirty="0"/>
              </a:p>
            </p:txBody>
          </p:sp>
          <p:sp>
            <p:nvSpPr>
              <p:cNvPr id="28" name="Text Box 10"/>
              <p:cNvSpPr txBox="1">
                <a:spLocks noChangeArrowheads="1"/>
              </p:cNvSpPr>
              <p:nvPr/>
            </p:nvSpPr>
            <p:spPr bwMode="auto">
              <a:xfrm>
                <a:off x="520" y="57"/>
                <a:ext cx="2675" cy="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B8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zh-TW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民間宗教</a:t>
                </a: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Folk </a:t>
                </a:r>
              </a:p>
              <a:p>
                <a:pPr>
                  <a:lnSpc>
                    <a:spcPct val="95000"/>
                  </a:lnSpc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      </a:t>
                </a:r>
                <a:r>
                  <a:rPr lang="en-US" altLang="en-US" sz="3600" b="1" dirty="0" err="1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佛教</a:t>
                </a:r>
                <a:r>
                  <a:rPr lang="en-US" altLang="en-US" sz="3600" b="1" dirty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Buddhism</a:t>
                </a:r>
              </a:p>
            </p:txBody>
          </p:sp>
        </p:grpSp>
      </p:grp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Influence:</a:t>
            </a:r>
            <a:r>
              <a:rPr lang="zh-TW" altLang="en-US" dirty="0"/>
              <a:t> </a:t>
            </a:r>
            <a:r>
              <a:rPr lang="en-US" altLang="zh-TW" dirty="0"/>
              <a:t>on People</a:t>
            </a:r>
            <a:endParaRPr lang="en-US" altLang="en-US" dirty="0"/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0" y="6248400"/>
            <a:ext cx="6150082" cy="355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800" dirty="0"/>
              <a:t>Ref: </a:t>
            </a:r>
            <a:r>
              <a:rPr lang="en-US" sz="1800" dirty="0">
                <a:hlinkClick r:id="rId4"/>
              </a:rPr>
              <a:t>https://en.wikipedia.org/wiki/List_of_religious_populations</a:t>
            </a:r>
            <a:endParaRPr lang="en-US" altLang="en-US" sz="1800" dirty="0"/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7910513" y="1588"/>
            <a:ext cx="122555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/>
              <a:t>…影響</a:t>
            </a: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893218"/>
              </p:ext>
            </p:extLst>
          </p:nvPr>
        </p:nvGraphicFramePr>
        <p:xfrm>
          <a:off x="3061594" y="1169665"/>
          <a:ext cx="1508973" cy="95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2579522" imgH="1635862" progId="CorelDRAW.Graphic.12">
                  <p:embed/>
                </p:oleObj>
              </mc:Choice>
              <mc:Fallback>
                <p:oleObj name="CorelDRAW" r:id="rId5" imgW="2579522" imgH="1635862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1594" y="1169665"/>
                        <a:ext cx="1508973" cy="956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1402300" y="4984508"/>
            <a:ext cx="1908541" cy="1129866"/>
            <a:chOff x="1698547" y="5160741"/>
            <a:chExt cx="1908541" cy="1129866"/>
          </a:xfrm>
        </p:grpSpPr>
        <p:sp>
          <p:nvSpPr>
            <p:cNvPr id="13" name="Line 22"/>
            <p:cNvSpPr>
              <a:spLocks noChangeShapeType="1"/>
            </p:cNvSpPr>
            <p:nvPr/>
          </p:nvSpPr>
          <p:spPr bwMode="auto">
            <a:xfrm flipV="1">
              <a:off x="2693880" y="5160741"/>
              <a:ext cx="913208" cy="58068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8471810"/>
                </p:ext>
              </p:extLst>
            </p:nvPr>
          </p:nvGraphicFramePr>
          <p:xfrm>
            <a:off x="1698547" y="5334287"/>
            <a:ext cx="1508973" cy="956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7" imgW="2579522" imgH="1635862" progId="CorelDRAW.Graphic.12">
                    <p:embed/>
                  </p:oleObj>
                </mc:Choice>
                <mc:Fallback>
                  <p:oleObj name="CorelDRAW" r:id="rId7" imgW="2579522" imgH="1635862" progId="CorelDRAW.Graphic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8547" y="5334287"/>
                          <a:ext cx="1508973" cy="956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6394306" y="4544090"/>
            <a:ext cx="1665765" cy="1315941"/>
            <a:chOff x="6518058" y="5108671"/>
            <a:chExt cx="1665765" cy="1315941"/>
          </a:xfrm>
        </p:grpSpPr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6518058" y="5108671"/>
              <a:ext cx="695542" cy="30156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</a:t>
              </a:r>
            </a:p>
          </p:txBody>
        </p:sp>
        <p:graphicFrame>
          <p:nvGraphicFramePr>
            <p:cNvPr id="1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9348947"/>
                </p:ext>
              </p:extLst>
            </p:nvPr>
          </p:nvGraphicFramePr>
          <p:xfrm>
            <a:off x="6674850" y="5468292"/>
            <a:ext cx="1508973" cy="956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8" imgW="2579522" imgH="1635862" progId="CorelDRAW.Graphic.12">
                    <p:embed/>
                  </p:oleObj>
                </mc:Choice>
                <mc:Fallback>
                  <p:oleObj name="CorelDRAW" r:id="rId8" imgW="2579522" imgH="1635862" progId="CorelDRAW.Graphic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4850" y="5468292"/>
                          <a:ext cx="1508973" cy="956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oup 17"/>
          <p:cNvGrpSpPr/>
          <p:nvPr/>
        </p:nvGrpSpPr>
        <p:grpSpPr>
          <a:xfrm>
            <a:off x="6012159" y="2037706"/>
            <a:ext cx="2419992" cy="2661044"/>
            <a:chOff x="5681389" y="1995529"/>
            <a:chExt cx="2419992" cy="2661044"/>
          </a:xfrm>
        </p:grpSpPr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 flipV="1">
              <a:off x="5681389" y="1995529"/>
              <a:ext cx="1728191" cy="1391293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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42089" y="3309061"/>
              <a:ext cx="11592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/>
                <a:t>Love</a:t>
              </a:r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 flipV="1">
              <a:off x="7265566" y="3955391"/>
              <a:ext cx="216024" cy="70118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1990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sz="4000" dirty="0">
                <a:ea typeface="新細明體" panose="02020500000000000000" pitchFamily="18" charset="-120"/>
              </a:rPr>
              <a:t>Influence: Western Literature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TW" dirty="0">
                <a:ea typeface="新細明體" panose="02020500000000000000" pitchFamily="18" charset="-120"/>
              </a:rPr>
              <a:t>Allusions  </a:t>
            </a:r>
            <a:endParaRPr lang="en-GB" altLang="zh-CN" dirty="0">
              <a:ea typeface="SimSun" panose="02010600030101010101" pitchFamily="2" charset="-122"/>
            </a:endParaRPr>
          </a:p>
          <a:p>
            <a:pPr lvl="1"/>
            <a:r>
              <a:rPr lang="en-GB" altLang="zh-TW" dirty="0">
                <a:ea typeface="新細明體" panose="02020500000000000000" pitchFamily="18" charset="-120"/>
              </a:rPr>
              <a:t>"born again", </a:t>
            </a:r>
            <a:endParaRPr lang="en-GB" altLang="zh-CN" dirty="0">
              <a:ea typeface="SimSun" panose="02010600030101010101" pitchFamily="2" charset="-122"/>
            </a:endParaRPr>
          </a:p>
          <a:p>
            <a:pPr lvl="1"/>
            <a:r>
              <a:rPr lang="en-GB" altLang="zh-TW" dirty="0">
                <a:ea typeface="新細明體" panose="02020500000000000000" pitchFamily="18" charset="-120"/>
              </a:rPr>
              <a:t>"prodigal son", </a:t>
            </a:r>
            <a:endParaRPr lang="en-GB" altLang="zh-CN" dirty="0">
              <a:ea typeface="SimSun" panose="02010600030101010101" pitchFamily="2" charset="-122"/>
            </a:endParaRPr>
          </a:p>
          <a:p>
            <a:pPr lvl="1"/>
            <a:r>
              <a:rPr lang="en-GB" altLang="zh-TW" dirty="0">
                <a:ea typeface="新細明體" panose="02020500000000000000" pitchFamily="18" charset="-120"/>
              </a:rPr>
              <a:t>“saw the light”</a:t>
            </a:r>
          </a:p>
          <a:p>
            <a:pPr lvl="1"/>
            <a:r>
              <a:rPr lang="en-GB" altLang="zh-TW" dirty="0">
                <a:ea typeface="新細明體" panose="02020500000000000000" pitchFamily="18" charset="-120"/>
              </a:rPr>
              <a:t>"lost sheep" </a:t>
            </a:r>
          </a:p>
          <a:p>
            <a:r>
              <a:rPr lang="en-GB" altLang="zh-TW" dirty="0">
                <a:ea typeface="新細明體" panose="02020500000000000000" pitchFamily="18" charset="-120"/>
              </a:rPr>
              <a:t>Quotations: "give pearls to pigs“, “love is patient, love is kind…”</a:t>
            </a:r>
          </a:p>
          <a:p>
            <a:endParaRPr lang="zh-TW" altLang="en-GB" dirty="0">
              <a:ea typeface="新細明體" panose="02020500000000000000" pitchFamily="18" charset="-120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910513" y="1588"/>
            <a:ext cx="122555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/>
              <a:t>…影響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97296" y="4653136"/>
            <a:ext cx="8839200" cy="1066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1pPr>
            <a:lvl2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2pPr>
            <a:lvl3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3pPr>
            <a:lvl4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4pPr>
            <a:lvl5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5pPr>
            <a:lvl6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6pPr>
            <a:lvl7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7pPr>
            <a:lvl8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8pPr>
            <a:lvl9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9pPr>
          </a:lstStyle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GB" altLang="en-US" sz="3200" i="1">
                <a:solidFill>
                  <a:schemeClr val="bg1"/>
                </a:solidFill>
              </a:rPr>
              <a:t> “You can't understand a large portion of Western Literature without first understanding the Bible"</a:t>
            </a:r>
            <a:endParaRPr lang="en-US" altLang="en-US" sz="3200" i="1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93DC02-DAD9-2653-FDDC-AAB62AA71DA9}"/>
              </a:ext>
            </a:extLst>
          </p:cNvPr>
          <p:cNvSpPr txBox="1"/>
          <p:nvPr/>
        </p:nvSpPr>
        <p:spPr>
          <a:xfrm>
            <a:off x="175767" y="5805264"/>
            <a:ext cx="8960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3. 22% Nobel Laureates = Jewish (0.02%) </a:t>
            </a:r>
            <a:r>
              <a:rPr lang="en-CA" sz="2800" dirty="0">
                <a:sym typeface="Wingdings" panose="05000000000000000000" pitchFamily="2" charset="2"/>
              </a:rPr>
              <a:t> Torah (Moses)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7842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Influence: Western Law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Basic Law (Torah by Moses: 3400 years ago)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Marriage Law (Moses: Torah)</a:t>
            </a:r>
            <a:endParaRPr lang="en-GB" altLang="zh-CN" dirty="0">
              <a:ea typeface="SimSun" panose="02010600030101010101" pitchFamily="2" charset="-122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Work Week (Moses: Torah)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Human Rights (Torah/Jesus)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Democracy (Torah/Jesus)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290634"/>
              </p:ext>
            </p:extLst>
          </p:nvPr>
        </p:nvGraphicFramePr>
        <p:xfrm>
          <a:off x="4924606" y="1600200"/>
          <a:ext cx="3908244" cy="24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579522" imgH="1635862" progId="CorelDRAW.Graphic.12">
                  <p:embed/>
                </p:oleObj>
              </mc:Choice>
              <mc:Fallback>
                <p:oleObj name="CorelDRAW" r:id="rId3" imgW="2579522" imgH="1635862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606" y="1600200"/>
                        <a:ext cx="3908244" cy="2476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7910513" y="1588"/>
            <a:ext cx="122555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/>
              <a:t>…</a:t>
            </a:r>
            <a:r>
              <a:rPr lang="en-US" altLang="en-US" b="1" dirty="0" err="1"/>
              <a:t>影響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24113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Influence: Music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914400"/>
            <a:ext cx="5063480" cy="548640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3"/>
              </a:rPr>
              <a:t>Jewish Poetry/Hymns (BC)</a:t>
            </a:r>
            <a:r>
              <a:rPr lang="en-GB" altLang="zh-TW" dirty="0">
                <a:ea typeface="新細明體" panose="02020500000000000000" pitchFamily="18" charset="-120"/>
              </a:rPr>
              <a:t> 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4"/>
              </a:rPr>
              <a:t>Gregorian Chants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5" tooltip="在敦煌鸣沙山石室发现 (635 AD)"/>
              </a:rPr>
              <a:t>Tang Dynasty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6" tooltip="The aim and final end of all music should be none other than the glory of God and the refreshment of the soul."/>
              </a:rPr>
              <a:t>Johann Sebastian Bach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7" tooltip="written in 2 weeks in 1741 performed to help poor"/>
              </a:rPr>
              <a:t>Handel's Messiah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8" tooltip="John Newton (1773)   Chinese with English Lyrics "/>
              </a:rPr>
              <a:t>Amazing Grace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9" tooltip="Exodus, written 1977"/>
              </a:rPr>
              <a:t>Bob Marley (Reggae)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  <a:hlinkClick r:id="rId10" tooltip="2009 by Krystal Meyers"/>
              </a:rPr>
              <a:t>Beauty of Grace (America)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zh-TW" altLang="en-US" dirty="0">
                <a:hlinkClick r:id="rId11" tooltip="circa 1999 Flowers of the Field"/>
              </a:rPr>
              <a:t>野地的花</a:t>
            </a:r>
            <a:r>
              <a:rPr lang="en-GB" altLang="zh-TW" dirty="0">
                <a:ea typeface="新細明體" panose="02020500000000000000" pitchFamily="18" charset="-120"/>
                <a:hlinkClick r:id="rId11" tooltip="circa 1999 Flowers of the Field"/>
              </a:rPr>
              <a:t> (Taiwan)</a:t>
            </a:r>
            <a:endParaRPr lang="en-GB" altLang="zh-TW" dirty="0">
              <a:ea typeface="新細明體" panose="02020500000000000000" pitchFamily="18" charset="-120"/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zh-TW" altLang="en-GB" dirty="0">
              <a:ea typeface="新細明體" panose="02020500000000000000" pitchFamily="18" charset="-120"/>
            </a:endParaRPr>
          </a:p>
        </p:txBody>
      </p:sp>
      <p:graphicFrame>
        <p:nvGraphicFramePr>
          <p:cNvPr id="8" name="Content Placeholder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96782335"/>
              </p:ext>
            </p:extLst>
          </p:nvPr>
        </p:nvGraphicFramePr>
        <p:xfrm>
          <a:off x="5292080" y="925259"/>
          <a:ext cx="3024336" cy="5548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1065047" imgH="1954530" progId="CorelDRAW.Graphic.12">
                  <p:embed/>
                </p:oleObj>
              </mc:Choice>
              <mc:Fallback>
                <p:oleObj name="CorelDRAW" r:id="rId12" imgW="1065047" imgH="1954530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925259"/>
                        <a:ext cx="3024336" cy="5548371"/>
                      </a:xfrm>
                      <a:prstGeom prst="rect">
                        <a:avLst/>
                      </a:prstGeom>
                      <a:solidFill>
                        <a:srgbClr val="0000CC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7910513" y="1588"/>
            <a:ext cx="122555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/>
              <a:t>…影響</a:t>
            </a:r>
          </a:p>
        </p:txBody>
      </p:sp>
    </p:spTree>
    <p:extLst>
      <p:ext uri="{BB962C8B-B14F-4D97-AF65-F5344CB8AC3E}">
        <p14:creationId xmlns:p14="http://schemas.microsoft.com/office/powerpoint/2010/main" val="292401278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umbrella, accessory, dark">
            <a:extLst>
              <a:ext uri="{FF2B5EF4-FFF2-40B4-BE49-F238E27FC236}">
                <a16:creationId xmlns:a16="http://schemas.microsoft.com/office/drawing/2014/main" id="{A94F25A0-B3A5-C9F4-6DB3-4EF1BC1B7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620688"/>
            <a:ext cx="1466640" cy="1512168"/>
          </a:xfrm>
          <a:prstGeom prst="rect">
            <a:avLst/>
          </a:prstGeom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Influence: Science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1313" indent="-34131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Developed under the umbrella of respect for teachings of Moses, Jesus</a:t>
            </a:r>
          </a:p>
          <a:p>
            <a:pPr marL="341313" indent="-34131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Biblical ideas: the basis of the scientific method.</a:t>
            </a:r>
          </a:p>
          <a:p>
            <a:pPr marL="741363" lvl="1" indent="-28416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One God (not fighting between gods)</a:t>
            </a:r>
          </a:p>
          <a:p>
            <a:pPr marL="741363" lvl="1" indent="-28416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God loves order: </a:t>
            </a:r>
          </a:p>
          <a:p>
            <a:pPr marL="1141413" lvl="2" indent="-28416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He has given man moral laws to follow</a:t>
            </a:r>
          </a:p>
          <a:p>
            <a:pPr marL="1141413" lvl="2" indent="-28416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He rules creation by natural laws that He generally follows</a:t>
            </a:r>
          </a:p>
          <a:p>
            <a:pPr marL="741363" lvl="1" indent="-28416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Evil done by person </a:t>
            </a:r>
            <a:r>
              <a:rPr lang="en-GB" altLang="zh-TW" dirty="0">
                <a:ea typeface="新細明體" panose="02020500000000000000" pitchFamily="18" charset="-120"/>
                <a:sym typeface="Wingdings" panose="05000000000000000000" pitchFamily="2" charset="2"/>
              </a:rPr>
              <a:t> Physical Disaster </a:t>
            </a:r>
            <a:endParaRPr lang="en-GB" altLang="zh-TW" dirty="0">
              <a:ea typeface="新細明體" panose="02020500000000000000" pitchFamily="18" charset="-12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6876256" y="1588"/>
            <a:ext cx="2259807" cy="44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zh-TW" altLang="en-US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為什么</a:t>
            </a:r>
            <a:r>
              <a:rPr lang="en-US" altLang="zh-TW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  <a:r>
              <a:rPr lang="en-US" altLang="en-US" b="1" dirty="0"/>
              <a:t>…</a:t>
            </a:r>
            <a:r>
              <a:rPr lang="en-US" altLang="en-US" b="1" dirty="0" err="1"/>
              <a:t>影響</a:t>
            </a:r>
            <a:endParaRPr lang="en-US" altLang="en-US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115616" y="4433692"/>
            <a:ext cx="5257800" cy="646906"/>
            <a:chOff x="990600" y="3010694"/>
            <a:chExt cx="5257800" cy="646906"/>
          </a:xfrm>
        </p:grpSpPr>
        <p:sp>
          <p:nvSpPr>
            <p:cNvPr id="64518" name="Line 6"/>
            <p:cNvSpPr>
              <a:spLocks noChangeShapeType="1"/>
            </p:cNvSpPr>
            <p:nvPr/>
          </p:nvSpPr>
          <p:spPr bwMode="auto">
            <a:xfrm>
              <a:off x="990600" y="3010694"/>
              <a:ext cx="5029200" cy="609600"/>
            </a:xfrm>
            <a:prstGeom prst="lin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19" name="Line 7"/>
            <p:cNvSpPr>
              <a:spLocks noChangeShapeType="1"/>
            </p:cNvSpPr>
            <p:nvPr/>
          </p:nvSpPr>
          <p:spPr bwMode="auto">
            <a:xfrm flipH="1">
              <a:off x="1219200" y="3048000"/>
              <a:ext cx="5029200" cy="609600"/>
            </a:xfrm>
            <a:prstGeom prst="lin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152400" y="5301208"/>
            <a:ext cx="8839200" cy="1066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i="1">
                <a:solidFill>
                  <a:schemeClr val="bg1"/>
                </a:solidFill>
              </a:rPr>
              <a:t> Jesus: “Don't think this happened because they were more wicked then you."</a:t>
            </a:r>
            <a:endParaRPr lang="en-US" altLang="en-US" sz="32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1837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uiExpand="1" build="p"/>
      <p:bldP spid="645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GB" dirty="0">
                <a:ea typeface="新細明體" panose="02020500000000000000" pitchFamily="18" charset="-120"/>
              </a:rPr>
              <a:t>為什么學習聖經</a:t>
            </a:r>
            <a:r>
              <a:rPr lang="en-GB" altLang="zh-TW" dirty="0">
                <a:ea typeface="新細明體" panose="02020500000000000000" pitchFamily="18" charset="-120"/>
              </a:rPr>
              <a:t>? Why study?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Nature</a:t>
            </a:r>
          </a:p>
          <a:p>
            <a:r>
              <a:rPr lang="en-US" altLang="en-US" dirty="0" err="1"/>
              <a:t>影響</a:t>
            </a:r>
            <a:r>
              <a:rPr lang="zh-TW" altLang="en-GB" dirty="0">
                <a:ea typeface="新細明體" panose="02020500000000000000" pitchFamily="18" charset="-120"/>
              </a:rPr>
              <a:t> </a:t>
            </a:r>
            <a:r>
              <a:rPr lang="en-GB" altLang="zh-TW" dirty="0">
                <a:ea typeface="新細明體" panose="02020500000000000000" pitchFamily="18" charset="-120"/>
              </a:rPr>
              <a:t>(Influence):</a:t>
            </a:r>
          </a:p>
          <a:p>
            <a:pPr lvl="1"/>
            <a:r>
              <a:rPr lang="zh-CN" altLang="en-US" dirty="0">
                <a:ea typeface="SimSun" panose="02010600030101010101" pitchFamily="2" charset="-122"/>
              </a:rPr>
              <a:t>信徒</a:t>
            </a:r>
            <a:r>
              <a:rPr lang="zh-TW" altLang="en-US" dirty="0">
                <a:ea typeface="新細明體" panose="02020500000000000000" pitchFamily="18" charset="-120"/>
              </a:rPr>
              <a:t> </a:t>
            </a:r>
            <a:r>
              <a:rPr lang="en-GB" altLang="zh-CN" dirty="0">
                <a:ea typeface="SimSun" panose="02010600030101010101" pitchFamily="2" charset="-122"/>
              </a:rPr>
              <a:t>(</a:t>
            </a:r>
            <a:r>
              <a:rPr lang="en-GB" altLang="zh-TW" dirty="0">
                <a:ea typeface="新細明體" panose="02020500000000000000" pitchFamily="18" charset="-120"/>
              </a:rPr>
              <a:t>Number of followers</a:t>
            </a:r>
            <a:r>
              <a:rPr lang="en-GB" altLang="zh-CN" dirty="0">
                <a:ea typeface="SimSun" panose="02010600030101010101" pitchFamily="2" charset="-122"/>
              </a:rPr>
              <a:t>)</a:t>
            </a:r>
            <a:endParaRPr lang="zh-CN" altLang="en-GB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西方的文化 </a:t>
            </a:r>
            <a:r>
              <a:rPr lang="en-US" altLang="zh-CN" dirty="0">
                <a:ea typeface="SimSun" panose="02010600030101010101" pitchFamily="2" charset="-122"/>
              </a:rPr>
              <a:t>(Western Culture)</a:t>
            </a:r>
            <a:endParaRPr lang="zh-TW" altLang="en-US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科學 </a:t>
            </a:r>
            <a:r>
              <a:rPr lang="en-GB" altLang="zh-CN" dirty="0">
                <a:ea typeface="SimSun" panose="02010600030101010101" pitchFamily="2" charset="-122"/>
              </a:rPr>
              <a:t>(</a:t>
            </a:r>
            <a:r>
              <a:rPr lang="en-GB" altLang="zh-TW" dirty="0">
                <a:ea typeface="新細明體" panose="02020500000000000000" pitchFamily="18" charset="-120"/>
              </a:rPr>
              <a:t>Science</a:t>
            </a:r>
            <a:r>
              <a:rPr lang="en-GB" altLang="zh-CN" dirty="0">
                <a:ea typeface="SimSun" panose="02010600030101010101" pitchFamily="2" charset="-122"/>
              </a:rPr>
              <a:t>)</a:t>
            </a:r>
            <a:endParaRPr lang="en-GB" altLang="zh-TW" dirty="0">
              <a:ea typeface="新細明體" panose="02020500000000000000" pitchFamily="18" charset="-120"/>
            </a:endParaRPr>
          </a:p>
          <a:p>
            <a:r>
              <a:rPr lang="zh-TW" altLang="en-GB" dirty="0">
                <a:solidFill>
                  <a:srgbClr val="FF00FF"/>
                </a:solidFill>
                <a:ea typeface="新細明體" panose="02020500000000000000" pitchFamily="18" charset="-120"/>
              </a:rPr>
              <a:t>內容 </a:t>
            </a:r>
            <a:r>
              <a:rPr lang="en-GB" altLang="zh-TW" dirty="0">
                <a:solidFill>
                  <a:srgbClr val="FF00FF"/>
                </a:solidFill>
                <a:ea typeface="新細明體" panose="02020500000000000000" pitchFamily="18" charset="-120"/>
              </a:rPr>
              <a:t>(Contents): Life and Death Issues</a:t>
            </a:r>
          </a:p>
          <a:p>
            <a:r>
              <a:rPr lang="zh-TW" altLang="en-GB" dirty="0">
                <a:ea typeface="新細明體" panose="02020500000000000000" pitchFamily="18" charset="-120"/>
              </a:rPr>
              <a:t>帕斯卡 </a:t>
            </a:r>
            <a:r>
              <a:rPr lang="en-GB" altLang="zh-TW" dirty="0">
                <a:ea typeface="新細明體" panose="02020500000000000000" pitchFamily="18" charset="-120"/>
              </a:rPr>
              <a:t>(Blaise Pascal): </a:t>
            </a:r>
            <a:r>
              <a:rPr lang="zh-TW" altLang="en-GB" dirty="0">
                <a:ea typeface="新細明體" panose="02020500000000000000" pitchFamily="18" charset="-120"/>
              </a:rPr>
              <a:t>賭博者 </a:t>
            </a:r>
            <a:r>
              <a:rPr lang="en-GB" altLang="zh-TW" dirty="0">
                <a:ea typeface="新細明體" panose="02020500000000000000" pitchFamily="18" charset="-120"/>
              </a:rPr>
              <a:t>(The Gambler)</a:t>
            </a:r>
          </a:p>
          <a:p>
            <a:r>
              <a:rPr lang="en-GB" altLang="zh-TW" dirty="0">
                <a:ea typeface="新細明體" panose="02020500000000000000" pitchFamily="18" charset="-120"/>
              </a:rPr>
              <a:t>Understand Others: Belief &amp; Life</a:t>
            </a:r>
          </a:p>
          <a:p>
            <a:r>
              <a:rPr lang="zh-TW" altLang="en-US" dirty="0"/>
              <a:t>關鍵</a:t>
            </a:r>
            <a:r>
              <a:rPr lang="en-US" altLang="zh-TW" dirty="0"/>
              <a:t>:</a:t>
            </a:r>
            <a:r>
              <a:rPr lang="zh-TW" altLang="en-US" dirty="0">
                <a:ea typeface="新細明體" panose="02020500000000000000" pitchFamily="18" charset="-120"/>
              </a:rPr>
              <a:t>關係  </a:t>
            </a:r>
            <a:r>
              <a:rPr lang="en-US" altLang="zh-TW" dirty="0">
                <a:ea typeface="新細明體" panose="02020500000000000000" pitchFamily="18" charset="-120"/>
              </a:rPr>
              <a:t>KEY concept: </a:t>
            </a:r>
            <a:r>
              <a:rPr lang="en-GB" altLang="zh-TW" dirty="0">
                <a:ea typeface="新細明體" panose="02020500000000000000" pitchFamily="18" charset="-120"/>
              </a:rPr>
              <a:t>Relationship</a:t>
            </a:r>
          </a:p>
          <a:p>
            <a:pPr marL="0" indent="0">
              <a:buNone/>
            </a:pPr>
            <a:endParaRPr lang="en-GB" altLang="zh-TW" dirty="0">
              <a:ea typeface="新細明體" panose="02020500000000000000" pitchFamily="18" charset="-120"/>
            </a:endParaRPr>
          </a:p>
          <a:p>
            <a:pPr lvl="1"/>
            <a:endParaRPr lang="zh-TW" altLang="en-GB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2498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dirty="0"/>
              <a:t>2.1.C Contents: Questions</a:t>
            </a:r>
            <a:endParaRPr lang="en-US" altLang="en-US" dirty="0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內容</a:t>
            </a:r>
            <a:r>
              <a:rPr lang="en-US" altLang="zh-TW" dirty="0"/>
              <a:t>: </a:t>
            </a:r>
            <a:r>
              <a:rPr lang="zh-TW" altLang="en-US" dirty="0"/>
              <a:t>存在命題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026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8078788" cy="763588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altLang="en-GB" sz="4000">
                <a:ea typeface="新細明體" panose="02020500000000000000" pitchFamily="18" charset="-120"/>
              </a:rPr>
              <a:t>內容</a:t>
            </a:r>
            <a:r>
              <a:rPr lang="en-GB" altLang="zh-TW" sz="4000">
                <a:ea typeface="新細明體" panose="02020500000000000000" pitchFamily="18" charset="-120"/>
              </a:rPr>
              <a:t>: </a:t>
            </a:r>
            <a:r>
              <a:rPr lang="zh-TW" altLang="en-GB" sz="4000">
                <a:ea typeface="新細明體" panose="02020500000000000000" pitchFamily="18" charset="-120"/>
              </a:rPr>
              <a:t>存在命題 </a:t>
            </a:r>
            <a:r>
              <a:rPr lang="en-GB" altLang="zh-TW" sz="4000">
                <a:ea typeface="新細明體" panose="02020500000000000000" pitchFamily="18" charset="-120"/>
              </a:rPr>
              <a:t>(Existential </a:t>
            </a:r>
            <a:r>
              <a:rPr lang="en-GB" altLang="zh-TW" sz="3600">
                <a:ea typeface="新細明體" panose="02020500000000000000" pitchFamily="18" charset="-120"/>
              </a:rPr>
              <a:t>Questions</a:t>
            </a:r>
            <a:r>
              <a:rPr lang="en-GB" altLang="zh-TW" sz="4000"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3213" y="990600"/>
            <a:ext cx="8840787" cy="5411788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Why is there 'good' and 'evil' in the world?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Why am I here?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Does my life have any meaning?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How should I live my life?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Is there a God? 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If there is a God, </a:t>
            </a:r>
          </a:p>
          <a:p>
            <a:pPr lvl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Does he care about me?</a:t>
            </a:r>
          </a:p>
          <a:p>
            <a:pPr lvl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How can I communicate with him?</a:t>
            </a:r>
          </a:p>
          <a:p>
            <a:pPr lvl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What does he require from me?</a:t>
            </a:r>
          </a:p>
          <a:p>
            <a:pPr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dirty="0">
                <a:ea typeface="新細明體" panose="02020500000000000000" pitchFamily="18" charset="-120"/>
              </a:rPr>
              <a:t>What happens after I die?  Is death the end?</a:t>
            </a:r>
          </a:p>
        </p:txBody>
      </p:sp>
    </p:spTree>
    <p:extLst>
      <p:ext uri="{BB962C8B-B14F-4D97-AF65-F5344CB8AC3E}">
        <p14:creationId xmlns:p14="http://schemas.microsoft.com/office/powerpoint/2010/main" val="13308376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</a:rPr>
              <a:t>關鍵</a:t>
            </a:r>
            <a:r>
              <a:rPr lang="en-US" altLang="zh-TW" dirty="0">
                <a:solidFill>
                  <a:srgbClr val="0000CC"/>
                </a:solidFill>
              </a:rPr>
              <a:t>:</a:t>
            </a:r>
            <a:r>
              <a:rPr lang="zh-TW" altLang="en-US" dirty="0">
                <a:solidFill>
                  <a:srgbClr val="0000CC"/>
                </a:solidFill>
                <a:ea typeface="新細明體" panose="02020500000000000000" pitchFamily="18" charset="-120"/>
              </a:rPr>
              <a:t>關係 </a:t>
            </a:r>
            <a:r>
              <a:rPr lang="en-US" dirty="0"/>
              <a:t>Key: Relationships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2303748" y="796078"/>
            <a:ext cx="4464496" cy="5380242"/>
            <a:chOff x="3167844" y="836712"/>
            <a:chExt cx="2808312" cy="3888432"/>
          </a:xfrm>
        </p:grpSpPr>
        <p:sp>
          <p:nvSpPr>
            <p:cNvPr id="2" name="Rectangle 1"/>
            <p:cNvSpPr/>
            <p:nvPr/>
          </p:nvSpPr>
          <p:spPr bwMode="auto">
            <a:xfrm>
              <a:off x="4355976" y="836712"/>
              <a:ext cx="432048" cy="3888432"/>
            </a:xfrm>
            <a:prstGeom prst="rect">
              <a:avLst/>
            </a:prstGeom>
            <a:solidFill>
              <a:srgbClr val="FF00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3167844" y="1844824"/>
              <a:ext cx="2808312" cy="432048"/>
            </a:xfrm>
            <a:prstGeom prst="rect">
              <a:avLst/>
            </a:prstGeom>
            <a:solidFill>
              <a:srgbClr val="FF00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39952" y="813702"/>
            <a:ext cx="7920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God</a:t>
            </a:r>
          </a:p>
          <a:p>
            <a:pPr algn="ctr"/>
            <a:r>
              <a:rPr lang="en-US" dirty="0"/>
              <a:t>↕</a:t>
            </a:r>
          </a:p>
          <a:p>
            <a:pPr algn="ctr"/>
            <a:r>
              <a:rPr lang="en-US" dirty="0"/>
              <a:t>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1800" y="2259025"/>
            <a:ext cx="369041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Man            ↔             Man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3959932" y="4946424"/>
            <a:ext cx="11521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Man</a:t>
            </a:r>
          </a:p>
          <a:p>
            <a:pPr algn="ctr"/>
            <a:r>
              <a:rPr lang="en-US" dirty="0"/>
              <a:t>↕</a:t>
            </a:r>
          </a:p>
          <a:p>
            <a:pPr algn="ctr"/>
            <a:r>
              <a:rPr lang="en-US" dirty="0"/>
              <a:t>Nature</a:t>
            </a:r>
          </a:p>
        </p:txBody>
      </p:sp>
    </p:spTree>
    <p:extLst>
      <p:ext uri="{BB962C8B-B14F-4D97-AF65-F5344CB8AC3E}">
        <p14:creationId xmlns:p14="http://schemas.microsoft.com/office/powerpoint/2010/main" val="4105318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1" name="Rectangle 27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zh-TW" sz="4400" dirty="0">
                <a:ea typeface="新細明體" panose="02020500000000000000" pitchFamily="18" charset="-120"/>
              </a:rPr>
              <a:t>2.3 The Gambler (Blaise Pascal)</a:t>
            </a:r>
          </a:p>
        </p:txBody>
      </p:sp>
      <p:sp>
        <p:nvSpPr>
          <p:cNvPr id="6172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zh-TW" altLang="en-GB" sz="3200" dirty="0">
                <a:ea typeface="新細明體" panose="02020500000000000000" pitchFamily="18" charset="-120"/>
              </a:rPr>
              <a:t>賭博者 </a:t>
            </a:r>
            <a:r>
              <a:rPr lang="en-GB" altLang="zh-TW" sz="3200" dirty="0">
                <a:ea typeface="新細明體" panose="02020500000000000000" pitchFamily="18" charset="-120"/>
              </a:rPr>
              <a:t>(</a:t>
            </a:r>
            <a:r>
              <a:rPr lang="zh-TW" altLang="en-GB" sz="3200" dirty="0">
                <a:ea typeface="新細明體" panose="02020500000000000000" pitchFamily="18" charset="-120"/>
              </a:rPr>
              <a:t>帕斯卡</a:t>
            </a:r>
            <a:r>
              <a:rPr lang="en-GB" altLang="zh-TW" sz="3200" dirty="0">
                <a:ea typeface="新細明體" panose="02020500000000000000" pitchFamily="18" charset="-120"/>
              </a:rPr>
              <a:t>)</a:t>
            </a:r>
            <a:endParaRPr lang="en-US" altLang="zh-CN" sz="3200" dirty="0">
              <a:ea typeface="SimSun" panose="02010600030101010101" pitchFamily="2" charset="-122"/>
            </a:endParaRP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6616700" y="88900"/>
            <a:ext cx="249555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1pPr>
            <a:lvl2pPr marL="914400" indent="-457200"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2pPr>
            <a:lvl3pPr marL="1371600" indent="-457200"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3pPr>
            <a:lvl4pPr marL="1828800" indent="-457200"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4pPr>
            <a:lvl5pPr marL="2286000" indent="-457200"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5pPr>
            <a:lvl6pPr marL="2743200" indent="-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6pPr>
            <a:lvl7pPr marL="3200400" indent="-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7pPr>
            <a:lvl8pPr marL="3657600" indent="-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8pPr>
            <a:lvl9pPr marL="4114800" indent="-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9pPr>
          </a:lstStyle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1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AutoNum type="arabicPlain"/>
            </a:pPr>
            <a:r>
              <a:rPr lang="en-US" altLang="en-US" sz="2800" b="1" dirty="0">
                <a:solidFill>
                  <a:schemeClr val="accent2"/>
                </a:solidFill>
              </a:rPr>
              <a:t>1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1    2    1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AutoNum type="arabicPlain"/>
            </a:pPr>
            <a:r>
              <a:rPr lang="en-US" altLang="en-US" sz="2800" b="1" dirty="0">
                <a:solidFill>
                  <a:schemeClr val="accent2"/>
                </a:solidFill>
              </a:rPr>
              <a:t>3    3    1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1    4    6    4    1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5334000" y="152400"/>
            <a:ext cx="1974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1pPr>
            <a:lvl2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2pPr>
            <a:lvl3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3pPr>
            <a:lvl4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4pPr>
            <a:lvl5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5pPr>
            <a:lvl6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6pPr>
            <a:lvl7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7pPr>
            <a:lvl8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8pPr>
            <a:lvl9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9pPr>
          </a:lstStyle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3200" b="1">
                <a:solidFill>
                  <a:schemeClr val="tx1"/>
                </a:solidFill>
              </a:rPr>
              <a:t>(1 + x)</a:t>
            </a:r>
            <a:r>
              <a:rPr lang="en-US" altLang="en-US" sz="3200" b="1" baseline="30000">
                <a:solidFill>
                  <a:schemeClr val="tx1"/>
                </a:solidFill>
              </a:rPr>
              <a:t>n  </a:t>
            </a:r>
            <a:r>
              <a:rPr lang="en-US" altLang="en-US" sz="3200" b="1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altLang="en-US" sz="3200" b="1" baseline="30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37081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838200" y="3284984"/>
            <a:ext cx="3301752" cy="311581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604448" cy="685800"/>
          </a:xfrm>
        </p:spPr>
        <p:txBody>
          <a:bodyPr/>
          <a:lstStyle/>
          <a:p>
            <a:r>
              <a:rPr lang="en-GB" altLang="zh-TW" sz="3600" dirty="0">
                <a:ea typeface="新細明體" panose="02020500000000000000" pitchFamily="18" charset="-120"/>
              </a:rPr>
              <a:t>Pascal (</a:t>
            </a:r>
            <a:r>
              <a:rPr lang="zh-TW" altLang="en-GB" sz="3600" dirty="0">
                <a:ea typeface="新細明體" panose="02020500000000000000" pitchFamily="18" charset="-120"/>
              </a:rPr>
              <a:t>帕斯卡</a:t>
            </a:r>
            <a:r>
              <a:rPr lang="en-GB" altLang="zh-TW" sz="3600" dirty="0">
                <a:ea typeface="新細明體" panose="02020500000000000000" pitchFamily="18" charset="-120"/>
              </a:rPr>
              <a:t>): The Gambler </a:t>
            </a:r>
            <a:r>
              <a:rPr lang="zh-TW" altLang="en-GB" sz="3600" dirty="0">
                <a:ea typeface="新細明體" panose="02020500000000000000" pitchFamily="18" charset="-120"/>
              </a:rPr>
              <a:t>賭博者</a:t>
            </a:r>
            <a:endParaRPr lang="en-GB" altLang="zh-TW" sz="3600" dirty="0">
              <a:ea typeface="新細明體" panose="02020500000000000000" pitchFamily="18" charset="-12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800" dirty="0"/>
              <a:t>A. The Bet: </a:t>
            </a:r>
            <a:r>
              <a:rPr lang="zh-CN" altLang="en-US" sz="2800" dirty="0">
                <a:ea typeface="SimSun" panose="02010600030101010101" pitchFamily="2" charset="-122"/>
              </a:rPr>
              <a:t>你的生命</a:t>
            </a:r>
          </a:p>
          <a:p>
            <a:r>
              <a:rPr lang="en-US" altLang="en-US" sz="2800" dirty="0"/>
              <a:t>B. The Choice:</a:t>
            </a:r>
          </a:p>
          <a:p>
            <a:pPr lvl="1"/>
            <a:r>
              <a:rPr lang="zh-CN" altLang="en-US" sz="2400" dirty="0">
                <a:ea typeface="SimSun" panose="02010600030101010101" pitchFamily="2" charset="-122"/>
              </a:rPr>
              <a:t>有神 </a:t>
            </a:r>
            <a:r>
              <a:rPr lang="en-US" altLang="zh-CN" sz="2400" dirty="0">
                <a:ea typeface="SimSun" panose="02010600030101010101" pitchFamily="2" charset="-122"/>
              </a:rPr>
              <a:t>Theism</a:t>
            </a:r>
            <a:endParaRPr lang="zh-CN" altLang="en-US" sz="2400" dirty="0">
              <a:ea typeface="SimSun" panose="02010600030101010101" pitchFamily="2" charset="-122"/>
            </a:endParaRPr>
          </a:p>
          <a:p>
            <a:pPr lvl="1"/>
            <a:r>
              <a:rPr lang="zh-CN" altLang="en-US" sz="2400" dirty="0">
                <a:ea typeface="SimSun" panose="02010600030101010101" pitchFamily="2" charset="-122"/>
              </a:rPr>
              <a:t>没有神 </a:t>
            </a:r>
            <a:r>
              <a:rPr lang="en-US" altLang="zh-CN" sz="2400" dirty="0">
                <a:ea typeface="SimSun" panose="02010600030101010101" pitchFamily="2" charset="-122"/>
              </a:rPr>
              <a:t>Atheism</a:t>
            </a:r>
            <a:endParaRPr lang="zh-CN" altLang="en-US" sz="2400" dirty="0">
              <a:ea typeface="SimSun" panose="02010600030101010101" pitchFamily="2" charset="-122"/>
            </a:endParaRPr>
          </a:p>
          <a:p>
            <a:r>
              <a:rPr lang="en-US" altLang="zh-CN" sz="2800" dirty="0">
                <a:ea typeface="SimSun" panose="02010600030101010101" pitchFamily="2" charset="-122"/>
              </a:rPr>
              <a:t>C. The Payoff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4559570" y="3675804"/>
            <a:ext cx="4572000" cy="44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sv-SE" altLang="zh-CN" sz="1200" dirty="0">
                <a:solidFill>
                  <a:schemeClr val="bg2">
                    <a:lumMod val="60000"/>
                    <a:lumOff val="40000"/>
                  </a:schemeClr>
                </a:solidFill>
                <a:ea typeface="SimSun" panose="02010600030101010101" pitchFamily="2" charset="-122"/>
              </a:rPr>
              <a:t>Håkan Dahlström from Malmö, Sweden [CC BY 2.0] (https://creativecommons.org/licenses/by/2.0)]</a:t>
            </a:r>
            <a:endParaRPr lang="en-US" altLang="zh-CN" sz="1200" dirty="0">
              <a:solidFill>
                <a:schemeClr val="bg2">
                  <a:lumMod val="60000"/>
                  <a:lumOff val="40000"/>
                </a:schemeClr>
              </a:solidFill>
              <a:ea typeface="SimSun" panose="02010600030101010101" pitchFamily="2" charset="-122"/>
            </a:endParaRPr>
          </a:p>
        </p:txBody>
      </p:sp>
      <p:graphicFrame>
        <p:nvGraphicFramePr>
          <p:cNvPr id="942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683521"/>
              </p:ext>
            </p:extLst>
          </p:nvPr>
        </p:nvGraphicFramePr>
        <p:xfrm>
          <a:off x="935631" y="3284984"/>
          <a:ext cx="3182938" cy="31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564331" imgH="3533546" progId="CorelDRAW.Graphic.12">
                  <p:embed/>
                </p:oleObj>
              </mc:Choice>
              <mc:Fallback>
                <p:oleObj name="CorelDRAW" r:id="rId3" imgW="3564331" imgH="3533546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631" y="3284984"/>
                        <a:ext cx="3182938" cy="315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4715669" y="5731454"/>
            <a:ext cx="4284662" cy="5889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1pPr>
            <a:lvl2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2pPr>
            <a:lvl3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3pPr>
            <a:lvl4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4pPr>
            <a:lvl5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5pPr>
            <a:lvl6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6pPr>
            <a:lvl7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7pPr>
            <a:lvl8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8pPr>
            <a:lvl9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9pPr>
          </a:lstStyle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bg1"/>
                </a:solidFill>
                <a:ea typeface="SimSun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en-US" altLang="zh-CN" sz="3200" dirty="0">
                <a:solidFill>
                  <a:schemeClr val="bg1"/>
                </a:solidFill>
                <a:ea typeface="SimSun" panose="02010600030101010101" pitchFamily="2" charset="-122"/>
              </a:rPr>
              <a:t>Conclusion: </a:t>
            </a:r>
            <a:r>
              <a:rPr lang="zh-CN" altLang="en-US" sz="3200" dirty="0">
                <a:solidFill>
                  <a:schemeClr val="bg1"/>
                </a:solidFill>
                <a:ea typeface="SimSun" panose="02010600030101010101" pitchFamily="2" charset="-122"/>
              </a:rPr>
              <a:t>寻求上帝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  <p:pic>
        <p:nvPicPr>
          <p:cNvPr id="6154" name="Picture 10" descr="https://upload.wikimedia.org/wikipedia/commons/thumb/8/80/Roulette_wheel_%285276348473%29.jpg/640px-Roulette_wheel_%285276348473%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387" y="810578"/>
            <a:ext cx="4267200" cy="284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9319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GB" dirty="0">
                <a:ea typeface="新細明體" panose="02020500000000000000" pitchFamily="18" charset="-120"/>
              </a:rPr>
              <a:t>為什么學聖經</a:t>
            </a:r>
            <a:r>
              <a:rPr lang="en-GB" altLang="zh-TW" dirty="0">
                <a:ea typeface="新細明體" panose="02020500000000000000" pitchFamily="18" charset="-120"/>
              </a:rPr>
              <a:t>? Why Study?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/>
              <a:t>影響</a:t>
            </a:r>
            <a:r>
              <a:rPr lang="zh-TW" altLang="en-GB" dirty="0">
                <a:ea typeface="新細明體" panose="02020500000000000000" pitchFamily="18" charset="-120"/>
              </a:rPr>
              <a:t> </a:t>
            </a:r>
            <a:r>
              <a:rPr lang="en-GB" altLang="zh-TW" dirty="0">
                <a:ea typeface="新細明體" panose="02020500000000000000" pitchFamily="18" charset="-120"/>
              </a:rPr>
              <a:t>(Influence):</a:t>
            </a:r>
          </a:p>
          <a:p>
            <a:pPr lvl="1"/>
            <a:r>
              <a:rPr lang="zh-CN" altLang="en-US" dirty="0">
                <a:ea typeface="SimSun" panose="02010600030101010101" pitchFamily="2" charset="-122"/>
              </a:rPr>
              <a:t>信徒</a:t>
            </a:r>
            <a:r>
              <a:rPr lang="zh-TW" altLang="en-US" dirty="0">
                <a:ea typeface="新細明體" panose="02020500000000000000" pitchFamily="18" charset="-120"/>
              </a:rPr>
              <a:t> </a:t>
            </a:r>
            <a:r>
              <a:rPr lang="en-GB" altLang="zh-CN" dirty="0">
                <a:ea typeface="SimSun" panose="02010600030101010101" pitchFamily="2" charset="-122"/>
              </a:rPr>
              <a:t>(Followers)</a:t>
            </a:r>
            <a:endParaRPr lang="zh-CN" altLang="en-GB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西方的文化 </a:t>
            </a:r>
            <a:r>
              <a:rPr lang="en-US" altLang="zh-CN" dirty="0">
                <a:ea typeface="SimSun" panose="02010600030101010101" pitchFamily="2" charset="-122"/>
              </a:rPr>
              <a:t>(Western Culture)</a:t>
            </a:r>
            <a:endParaRPr lang="zh-TW" altLang="en-US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科學 </a:t>
            </a:r>
            <a:r>
              <a:rPr lang="en-GB" altLang="zh-CN" dirty="0">
                <a:ea typeface="SimSun" panose="02010600030101010101" pitchFamily="2" charset="-122"/>
              </a:rPr>
              <a:t>(</a:t>
            </a:r>
            <a:r>
              <a:rPr lang="en-GB" altLang="zh-TW" dirty="0">
                <a:ea typeface="新細明體" panose="02020500000000000000" pitchFamily="18" charset="-120"/>
              </a:rPr>
              <a:t>Science</a:t>
            </a:r>
            <a:r>
              <a:rPr lang="en-GB" altLang="zh-CN" dirty="0">
                <a:ea typeface="SimSun" panose="02010600030101010101" pitchFamily="2" charset="-122"/>
              </a:rPr>
              <a:t>)</a:t>
            </a:r>
            <a:endParaRPr lang="en-GB" altLang="zh-TW" dirty="0">
              <a:ea typeface="新細明體" panose="02020500000000000000" pitchFamily="18" charset="-120"/>
            </a:endParaRPr>
          </a:p>
          <a:p>
            <a:r>
              <a:rPr lang="zh-TW" altLang="en-GB" dirty="0">
                <a:ea typeface="新細明體" panose="02020500000000000000" pitchFamily="18" charset="-120"/>
              </a:rPr>
              <a:t>內容</a:t>
            </a:r>
            <a:r>
              <a:rPr lang="en-GB" altLang="zh-TW" dirty="0">
                <a:ea typeface="新細明體" panose="02020500000000000000" pitchFamily="18" charset="-120"/>
              </a:rPr>
              <a:t>: </a:t>
            </a:r>
            <a:r>
              <a:rPr lang="zh-TW" altLang="en-GB" dirty="0">
                <a:ea typeface="新細明體" panose="02020500000000000000" pitchFamily="18" charset="-120"/>
              </a:rPr>
              <a:t>存在命題 </a:t>
            </a:r>
            <a:r>
              <a:rPr lang="en-GB" altLang="zh-TW" dirty="0">
                <a:ea typeface="新細明體" panose="02020500000000000000" pitchFamily="18" charset="-120"/>
              </a:rPr>
              <a:t>Life and Death Issues</a:t>
            </a:r>
          </a:p>
          <a:p>
            <a:r>
              <a:rPr lang="zh-TW" altLang="en-GB" dirty="0">
                <a:ea typeface="新細明體" panose="02020500000000000000" pitchFamily="18" charset="-120"/>
              </a:rPr>
              <a:t>帕斯卡 </a:t>
            </a:r>
            <a:r>
              <a:rPr lang="en-GB" altLang="zh-TW" dirty="0">
                <a:ea typeface="新細明體" panose="02020500000000000000" pitchFamily="18" charset="-120"/>
              </a:rPr>
              <a:t>(Blaise Pascal): </a:t>
            </a:r>
            <a:r>
              <a:rPr lang="zh-TW" altLang="en-GB" dirty="0">
                <a:ea typeface="新細明體" panose="02020500000000000000" pitchFamily="18" charset="-120"/>
              </a:rPr>
              <a:t>賭博者 </a:t>
            </a:r>
            <a:r>
              <a:rPr lang="en-GB" altLang="zh-TW" dirty="0">
                <a:ea typeface="新細明體" panose="02020500000000000000" pitchFamily="18" charset="-120"/>
              </a:rPr>
              <a:t>(The Gambler)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關鍵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zh-TW" altLang="en-US" dirty="0">
                <a:solidFill>
                  <a:schemeClr val="tx1"/>
                </a:solidFill>
                <a:ea typeface="新細明體" panose="02020500000000000000" pitchFamily="18" charset="-120"/>
              </a:rPr>
              <a:t>關係  </a:t>
            </a:r>
            <a:r>
              <a:rPr lang="en-US" altLang="zh-TW" dirty="0">
                <a:solidFill>
                  <a:schemeClr val="tx1"/>
                </a:solidFill>
                <a:ea typeface="新細明體" panose="02020500000000000000" pitchFamily="18" charset="-120"/>
              </a:rPr>
              <a:t>KEY: </a:t>
            </a:r>
            <a:r>
              <a:rPr lang="en-GB" altLang="zh-TW" dirty="0">
                <a:solidFill>
                  <a:schemeClr val="tx1"/>
                </a:solidFill>
                <a:ea typeface="新細明體" panose="02020500000000000000" pitchFamily="18" charset="-120"/>
              </a:rPr>
              <a:t>Relationship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0018" y="4770437"/>
            <a:ext cx="8929047" cy="15696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1pPr>
            <a:lvl2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2pPr>
            <a:lvl3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3pPr>
            <a:lvl4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4pPr>
            <a:lvl5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5pPr>
            <a:lvl6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6pPr>
            <a:lvl7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7pPr>
            <a:lvl8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8pPr>
            <a:lvl9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細明體" panose="02020509000000000000" pitchFamily="49" charset="-120"/>
              </a:defRPr>
            </a:lvl9pPr>
          </a:lstStyle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My hope is that as we study together that you…</a:t>
            </a:r>
          </a:p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   1. </a:t>
            </a:r>
            <a:r>
              <a:rPr lang="zh-TW" altLang="en-US" sz="3200" dirty="0">
                <a:solidFill>
                  <a:schemeClr val="bg1"/>
                </a:solidFill>
              </a:rPr>
              <a:t>考虑</a:t>
            </a:r>
            <a:r>
              <a:rPr lang="en-US" altLang="zh-CN" sz="3200" dirty="0">
                <a:solidFill>
                  <a:schemeClr val="bg1"/>
                </a:solidFill>
                <a:ea typeface="SimSun" panose="02010600030101010101" pitchFamily="2" charset="-122"/>
              </a:rPr>
              <a:t>:</a:t>
            </a:r>
            <a:r>
              <a:rPr lang="zh-CN" altLang="en-US" sz="3200" dirty="0">
                <a:solidFill>
                  <a:schemeClr val="bg1"/>
                </a:solidFill>
                <a:ea typeface="SimSun" panose="02010600030101010101" pitchFamily="2" charset="-122"/>
              </a:rPr>
              <a:t>真的或假的   </a:t>
            </a:r>
            <a:r>
              <a:rPr lang="en-US" altLang="en-US" sz="3200" dirty="0">
                <a:solidFill>
                  <a:schemeClr val="bg1"/>
                </a:solidFill>
              </a:rPr>
              <a:t>Think: Is this true or a lie?</a:t>
            </a:r>
          </a:p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   2.  </a:t>
            </a:r>
            <a:r>
              <a:rPr lang="zh-CN" altLang="en-US" sz="3200" dirty="0">
                <a:solidFill>
                  <a:schemeClr val="bg1"/>
                </a:solidFill>
                <a:ea typeface="SimSun" panose="02010600030101010101" pitchFamily="2" charset="-122"/>
              </a:rPr>
              <a:t>表达你的意见  </a:t>
            </a:r>
            <a:r>
              <a:rPr lang="en-US" altLang="en-US" sz="3200" dirty="0">
                <a:solidFill>
                  <a:schemeClr val="bg1"/>
                </a:solidFill>
              </a:rPr>
              <a:t>Express your opinion and ideas.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620000" y="6324600"/>
            <a:ext cx="609600" cy="5334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79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BC66-9284-4310-8D6E-C9455033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Small Groups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1B83-C426-E0E7-3C29-5D52B859F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Share with others your name, and country.</a:t>
            </a:r>
          </a:p>
          <a:p>
            <a:r>
              <a:rPr lang="en-CA" dirty="0"/>
              <a:t>What animal best describes your personality?</a:t>
            </a:r>
          </a:p>
          <a:p>
            <a:r>
              <a:rPr lang="en-CA" dirty="0"/>
              <a:t>Why?</a:t>
            </a:r>
            <a:endParaRPr lang="en-US" dirty="0"/>
          </a:p>
        </p:txBody>
      </p:sp>
      <p:pic>
        <p:nvPicPr>
          <p:cNvPr id="5" name="Picture 4" descr="A cat lying on a couch&#10;&#10;Description automatically generated">
            <a:extLst>
              <a:ext uri="{FF2B5EF4-FFF2-40B4-BE49-F238E27FC236}">
                <a16:creationId xmlns:a16="http://schemas.microsoft.com/office/drawing/2014/main" id="{49D9A1D5-FF31-CC57-428A-B7D8DC6D47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348880"/>
            <a:ext cx="535731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49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314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49573" y="5403518"/>
            <a:ext cx="5507930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600" dirty="0"/>
              <a:t>Twilight Zone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612511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228600" y="5410200"/>
            <a:ext cx="283527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600" dirty="0"/>
              <a:t>Nature of God</a:t>
            </a:r>
            <a:endParaRPr lang="en-US" altLang="en-US" sz="36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4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5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6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15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228600" y="5410200"/>
            <a:ext cx="288607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600" dirty="0"/>
              <a:t>Nature of Man</a:t>
            </a:r>
            <a:endParaRPr lang="en-US" altLang="en-US" sz="3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75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219075" y="5410200"/>
            <a:ext cx="587692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600" dirty="0"/>
              <a:t>Life's Origin/Meaning/Purpose</a:t>
            </a:r>
            <a:endParaRPr lang="en-US" altLang="en-US" sz="3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22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23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24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37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219075" y="5410200"/>
            <a:ext cx="338137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600" dirty="0"/>
              <a:t>How to Live Life</a:t>
            </a:r>
            <a:endParaRPr lang="en-US" altLang="en-US" sz="3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217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19075" y="5410200"/>
            <a:ext cx="479107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600" dirty="0"/>
              <a:t>How to know God: Jesus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God/Life/Light </a:t>
              </a:r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780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219075" y="5410200"/>
            <a:ext cx="3660775" cy="62388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600" dirty="0"/>
              <a:t>Future of the Earth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06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"/>
            <a:ext cx="8154988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>
                <a:ea typeface="新細明體" panose="02020500000000000000" pitchFamily="18" charset="-120"/>
              </a:rPr>
              <a:t>Key Topics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219075" y="5410200"/>
            <a:ext cx="5151347" cy="618631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600" dirty="0"/>
              <a:t>After Death, the After-Life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-395288" y="1455339"/>
            <a:ext cx="9936163" cy="4485086"/>
            <a:chOff x="-395288" y="1455339"/>
            <a:chExt cx="9936163" cy="4485086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-395288" y="1455339"/>
              <a:ext cx="9539288" cy="539750"/>
            </a:xfrm>
            <a:prstGeom prst="roundRect">
              <a:avLst>
                <a:gd name="adj" fmla="val 292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rgbClr val="000000"/>
                  </a:solidFill>
                </a:rPr>
                <a:t>God/Life/Light</a:t>
              </a:r>
              <a:r>
                <a:rPr lang="en-GB" altLang="en-US" sz="2800" b="1" dirty="0"/>
                <a:t> </a:t>
              </a:r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300788" y="5400675"/>
              <a:ext cx="3240087" cy="539750"/>
            </a:xfrm>
            <a:prstGeom prst="roundRect">
              <a:avLst>
                <a:gd name="adj" fmla="val 292"/>
              </a:avLst>
            </a:prstGeom>
            <a:solidFill>
              <a:srgbClr val="4C4C4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r>
                <a:rPr lang="en-GB" altLang="en-US" sz="2800" b="1" dirty="0">
                  <a:solidFill>
                    <a:schemeClr val="tx1"/>
                  </a:solidFill>
                </a:rPr>
                <a:t>Death </a:t>
              </a:r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5400675" y="1978025"/>
              <a:ext cx="900113" cy="3063875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900113" y="1979613"/>
              <a:ext cx="720725" cy="1979612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4859338" y="3348038"/>
              <a:ext cx="900112" cy="1587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1619250" y="3959225"/>
              <a:ext cx="4679950" cy="1439863"/>
            </a:xfrm>
            <a:prstGeom prst="line">
              <a:avLst/>
            </a:prstGeom>
            <a:noFill/>
            <a:ln w="1440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5327650" y="3060700"/>
              <a:ext cx="1588" cy="1079500"/>
            </a:xfrm>
            <a:prstGeom prst="line">
              <a:avLst/>
            </a:prstGeom>
            <a:noFill/>
            <a:ln w="7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360738" y="3746500"/>
              <a:ext cx="1196975" cy="1108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1pPr>
              <a:lvl2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2pPr>
              <a:lvl3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3pPr>
              <a:lvl4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4pPr>
              <a:lvl5pPr>
                <a:lnSpc>
                  <a:spcPct val="95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5pPr>
              <a:lvl6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6pPr>
              <a:lvl7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7pPr>
              <a:lvl8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8pPr>
              <a:lvl9pPr defTabSz="449263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  <a:ea typeface="細明體" panose="02020509000000000000" pitchFamily="49" charset="-120"/>
                </a:defRPr>
              </a:lvl9pPr>
            </a:lstStyle>
            <a:p>
              <a:pPr>
                <a:lnSpc>
                  <a:spcPct val="84000"/>
                </a:lnSpc>
              </a:pPr>
              <a:r>
                <a:rPr lang="en-GB" altLang="en-US" sz="8000" dirty="0">
                  <a:solidFill>
                    <a:schemeClr val="tx1"/>
                  </a:solidFill>
                  <a:latin typeface="Webdings" panose="05030102010509060703" pitchFamily="18" charset="2"/>
                </a:rPr>
                <a:t>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20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GB" dirty="0">
                <a:ea typeface="新細明體" panose="02020500000000000000" pitchFamily="18" charset="-120"/>
              </a:rPr>
              <a:t>為什么學聖經</a:t>
            </a:r>
            <a:r>
              <a:rPr lang="en-GB" altLang="zh-TW" dirty="0">
                <a:ea typeface="新細明體" panose="02020500000000000000" pitchFamily="18" charset="-120"/>
              </a:rPr>
              <a:t>? Why Study?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/>
              <a:t>影響</a:t>
            </a:r>
            <a:r>
              <a:rPr lang="zh-TW" altLang="en-GB" dirty="0">
                <a:ea typeface="新細明體" panose="02020500000000000000" pitchFamily="18" charset="-120"/>
              </a:rPr>
              <a:t> </a:t>
            </a:r>
            <a:r>
              <a:rPr lang="en-GB" altLang="zh-TW" dirty="0">
                <a:ea typeface="新細明體" panose="02020500000000000000" pitchFamily="18" charset="-120"/>
              </a:rPr>
              <a:t>(Influence):</a:t>
            </a:r>
          </a:p>
          <a:p>
            <a:pPr lvl="1"/>
            <a:r>
              <a:rPr lang="zh-CN" altLang="en-US" dirty="0">
                <a:ea typeface="SimSun" panose="02010600030101010101" pitchFamily="2" charset="-122"/>
              </a:rPr>
              <a:t>信徒</a:t>
            </a:r>
            <a:r>
              <a:rPr lang="zh-TW" altLang="en-US" dirty="0">
                <a:ea typeface="新細明體" panose="02020500000000000000" pitchFamily="18" charset="-120"/>
              </a:rPr>
              <a:t> </a:t>
            </a:r>
            <a:r>
              <a:rPr lang="en-GB" altLang="zh-CN" dirty="0">
                <a:ea typeface="SimSun" panose="02010600030101010101" pitchFamily="2" charset="-122"/>
              </a:rPr>
              <a:t>(Followers)</a:t>
            </a:r>
            <a:endParaRPr lang="zh-CN" altLang="en-GB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西方的文化 </a:t>
            </a:r>
            <a:r>
              <a:rPr lang="en-US" altLang="zh-CN" dirty="0">
                <a:ea typeface="SimSun" panose="02010600030101010101" pitchFamily="2" charset="-122"/>
              </a:rPr>
              <a:t>(Western Culture)</a:t>
            </a:r>
            <a:endParaRPr lang="zh-TW" altLang="en-US" dirty="0">
              <a:ea typeface="SimSun" panose="02010600030101010101" pitchFamily="2" charset="-122"/>
            </a:endParaRPr>
          </a:p>
          <a:p>
            <a:pPr lvl="1"/>
            <a:r>
              <a:rPr lang="zh-TW" altLang="en-US" dirty="0">
                <a:ea typeface="新細明體" panose="02020500000000000000" pitchFamily="18" charset="-120"/>
              </a:rPr>
              <a:t>科學 </a:t>
            </a:r>
            <a:r>
              <a:rPr lang="en-GB" altLang="zh-CN" dirty="0">
                <a:ea typeface="SimSun" panose="02010600030101010101" pitchFamily="2" charset="-122"/>
              </a:rPr>
              <a:t>(</a:t>
            </a:r>
            <a:r>
              <a:rPr lang="en-GB" altLang="zh-TW" dirty="0">
                <a:ea typeface="新細明體" panose="02020500000000000000" pitchFamily="18" charset="-120"/>
              </a:rPr>
              <a:t>Science</a:t>
            </a:r>
            <a:r>
              <a:rPr lang="en-GB" altLang="zh-CN" dirty="0">
                <a:ea typeface="SimSun" panose="02010600030101010101" pitchFamily="2" charset="-122"/>
              </a:rPr>
              <a:t>)</a:t>
            </a:r>
            <a:endParaRPr lang="en-GB" altLang="zh-TW" dirty="0">
              <a:ea typeface="新細明體" panose="02020500000000000000" pitchFamily="18" charset="-120"/>
            </a:endParaRPr>
          </a:p>
          <a:p>
            <a:r>
              <a:rPr lang="zh-TW" altLang="en-GB" dirty="0">
                <a:ea typeface="新細明體" panose="02020500000000000000" pitchFamily="18" charset="-120"/>
              </a:rPr>
              <a:t>內容</a:t>
            </a:r>
            <a:r>
              <a:rPr lang="en-GB" altLang="zh-TW" dirty="0">
                <a:ea typeface="新細明體" panose="02020500000000000000" pitchFamily="18" charset="-120"/>
              </a:rPr>
              <a:t>: </a:t>
            </a:r>
            <a:r>
              <a:rPr lang="zh-TW" altLang="en-GB" dirty="0">
                <a:ea typeface="新細明體" panose="02020500000000000000" pitchFamily="18" charset="-120"/>
              </a:rPr>
              <a:t>存在命題 </a:t>
            </a:r>
            <a:r>
              <a:rPr lang="en-GB" altLang="zh-TW" dirty="0">
                <a:ea typeface="新細明體" panose="02020500000000000000" pitchFamily="18" charset="-120"/>
              </a:rPr>
              <a:t>Life and Death Issues</a:t>
            </a:r>
          </a:p>
          <a:p>
            <a:r>
              <a:rPr lang="zh-TW" altLang="en-GB" dirty="0">
                <a:ea typeface="新細明體" panose="02020500000000000000" pitchFamily="18" charset="-120"/>
              </a:rPr>
              <a:t>帕斯卡 </a:t>
            </a:r>
            <a:r>
              <a:rPr lang="en-GB" altLang="zh-TW" dirty="0">
                <a:ea typeface="新細明體" panose="02020500000000000000" pitchFamily="18" charset="-120"/>
              </a:rPr>
              <a:t>(Blaise Pascal): </a:t>
            </a:r>
            <a:r>
              <a:rPr lang="zh-TW" altLang="en-GB" dirty="0">
                <a:ea typeface="新細明體" panose="02020500000000000000" pitchFamily="18" charset="-120"/>
              </a:rPr>
              <a:t>賭博者 </a:t>
            </a:r>
            <a:r>
              <a:rPr lang="en-GB" altLang="zh-TW" dirty="0">
                <a:ea typeface="新細明體" panose="02020500000000000000" pitchFamily="18" charset="-120"/>
              </a:rPr>
              <a:t>(The Gambler)</a:t>
            </a:r>
          </a:p>
          <a:p>
            <a:r>
              <a:rPr lang="en-GB" altLang="zh-TW" dirty="0">
                <a:ea typeface="新細明體" panose="02020500000000000000" pitchFamily="18" charset="-120"/>
              </a:rPr>
              <a:t>Understand Others: Belief &amp; Life</a:t>
            </a:r>
          </a:p>
          <a:p>
            <a:r>
              <a:rPr lang="zh-TW" altLang="en-US" dirty="0">
                <a:solidFill>
                  <a:srgbClr val="0000CC"/>
                </a:solidFill>
              </a:rPr>
              <a:t>關鍵</a:t>
            </a:r>
            <a:r>
              <a:rPr lang="en-US" altLang="zh-TW" dirty="0">
                <a:solidFill>
                  <a:srgbClr val="0000CC"/>
                </a:solidFill>
              </a:rPr>
              <a:t>:</a:t>
            </a:r>
            <a:r>
              <a:rPr lang="zh-TW" altLang="en-US" dirty="0">
                <a:solidFill>
                  <a:srgbClr val="0000CC"/>
                </a:solidFill>
                <a:ea typeface="新細明體" panose="02020500000000000000" pitchFamily="18" charset="-120"/>
              </a:rPr>
              <a:t>關係  </a:t>
            </a:r>
            <a:r>
              <a:rPr lang="en-US" altLang="zh-TW" dirty="0">
                <a:solidFill>
                  <a:srgbClr val="0000CC"/>
                </a:solidFill>
                <a:ea typeface="新細明體" panose="02020500000000000000" pitchFamily="18" charset="-120"/>
              </a:rPr>
              <a:t>KEY: </a:t>
            </a:r>
            <a:r>
              <a:rPr lang="en-GB" altLang="zh-TW" dirty="0">
                <a:solidFill>
                  <a:srgbClr val="0000CC"/>
                </a:solidFill>
                <a:ea typeface="新細明體" panose="02020500000000000000" pitchFamily="18" charset="-120"/>
              </a:rPr>
              <a:t>Relationships </a:t>
            </a:r>
          </a:p>
          <a:p>
            <a:pPr marL="0" indent="0">
              <a:buNone/>
            </a:pPr>
            <a:endParaRPr lang="en-GB" altLang="zh-TW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67449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907</TotalTime>
  <Words>2064</Words>
  <Application>Microsoft Office PowerPoint</Application>
  <PresentationFormat>On-screen Show (4:3)</PresentationFormat>
  <Paragraphs>345</Paragraphs>
  <Slides>36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Webdings</vt:lpstr>
      <vt:lpstr>Wingdings</vt:lpstr>
      <vt:lpstr>SimSun</vt:lpstr>
      <vt:lpstr>Times New Roman</vt:lpstr>
      <vt:lpstr>新細明體</vt:lpstr>
      <vt:lpstr>Arial</vt:lpstr>
      <vt:lpstr>ecp1026.pot</vt:lpstr>
      <vt:lpstr>CorelDRAW</vt:lpstr>
      <vt:lpstr>Greeks? Torah? Injil?</vt:lpstr>
      <vt:lpstr>World View</vt:lpstr>
      <vt:lpstr>PowerPoint Presentation</vt:lpstr>
      <vt:lpstr>Recall: KabooSamuel Morris</vt:lpstr>
      <vt:lpstr>2.1 Greeks Philosophers (500BC)</vt:lpstr>
      <vt:lpstr>Where do I find their writings?</vt:lpstr>
      <vt:lpstr>1 Greeks: Who are they? </vt:lpstr>
      <vt:lpstr>What is their Influence?</vt:lpstr>
      <vt:lpstr>2.2 Torah and Injil</vt:lpstr>
      <vt:lpstr>Where? Included in the Bible (聖經)</vt:lpstr>
      <vt:lpstr>The Bible is… (聖經)</vt:lpstr>
      <vt:lpstr>2.2.6 Why study? Influence!</vt:lpstr>
      <vt:lpstr>Understand Others: Belief &amp; Life</vt:lpstr>
      <vt:lpstr>Influence: on People</vt:lpstr>
      <vt:lpstr>Influence: on People</vt:lpstr>
      <vt:lpstr>Influence: Western Literature</vt:lpstr>
      <vt:lpstr>Influence: Western Law</vt:lpstr>
      <vt:lpstr>Influence: Music</vt:lpstr>
      <vt:lpstr>Influence: Science</vt:lpstr>
      <vt:lpstr>為什么學習聖經? Why study?</vt:lpstr>
      <vt:lpstr>2.1.C Contents: Questions</vt:lpstr>
      <vt:lpstr>內容: 存在命題 (Existential Questions)</vt:lpstr>
      <vt:lpstr>關鍵:關係 Key: Relationships</vt:lpstr>
      <vt:lpstr>2.3 The Gambler (Blaise Pascal)</vt:lpstr>
      <vt:lpstr>Pascal (帕斯卡): The Gambler 賭博者</vt:lpstr>
      <vt:lpstr>為什么學聖經? Why Study?</vt:lpstr>
      <vt:lpstr>Small Groups</vt:lpstr>
      <vt:lpstr>Key Topics</vt:lpstr>
      <vt:lpstr>Key Topics</vt:lpstr>
      <vt:lpstr>Key Topics</vt:lpstr>
      <vt:lpstr>Key Topics</vt:lpstr>
      <vt:lpstr>Key Topics</vt:lpstr>
      <vt:lpstr>Key Topics</vt:lpstr>
      <vt:lpstr>Key Topics</vt:lpstr>
      <vt:lpstr>Key Topics</vt:lpstr>
      <vt:lpstr>為什么學聖經? Why Study?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52</cp:revision>
  <cp:lastPrinted>2001-10-23T02:48:11Z</cp:lastPrinted>
  <dcterms:created xsi:type="dcterms:W3CDTF">2019-10-17T14:52:24Z</dcterms:created>
  <dcterms:modified xsi:type="dcterms:W3CDTF">2024-09-20T03:07:53Z</dcterms:modified>
  <cp:category>Classics and Western Civilization</cp:category>
</cp:coreProperties>
</file>