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9" r:id="rId1"/>
  </p:sldMasterIdLst>
  <p:notesMasterIdLst>
    <p:notesMasterId r:id="rId4"/>
  </p:notesMasterIdLst>
  <p:handoutMasterIdLst>
    <p:handoutMasterId r:id="rId5"/>
  </p:handoutMasterIdLst>
  <p:sldIdLst>
    <p:sldId id="298" r:id="rId2"/>
    <p:sldId id="297" r:id="rId3"/>
  </p:sldIdLst>
  <p:sldSz cx="9144000" cy="6858000" type="screen4x3"/>
  <p:notesSz cx="6661150" cy="9871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09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66"/>
    <a:srgbClr val="0000CC"/>
    <a:srgbClr val="CC6600"/>
    <a:srgbClr val="FF5050"/>
    <a:srgbClr val="EAEAEA"/>
    <a:srgbClr val="DDDDDD"/>
    <a:srgbClr val="FF0000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14" autoAdjust="0"/>
  </p:normalViewPr>
  <p:slideViewPr>
    <p:cSldViewPr>
      <p:cViewPr varScale="1">
        <p:scale>
          <a:sx n="157" d="100"/>
          <a:sy n="157" d="100"/>
        </p:scale>
        <p:origin x="1220" y="108"/>
      </p:cViewPr>
      <p:guideLst>
        <p:guide orient="horz" pos="21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115" d="100"/>
          <a:sy n="115" d="100"/>
        </p:scale>
        <p:origin x="5224" y="56"/>
      </p:cViewPr>
      <p:guideLst>
        <p:guide orient="horz" pos="3109"/>
        <p:guide pos="209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84604A4-F794-4213-9BF9-1B9ABE71C1DB}" type="datetime2">
              <a:rPr lang="zh-TW" altLang="en-US"/>
              <a:pPr>
                <a:defRPr/>
              </a:pPr>
              <a:t>2025年1月3日</a:t>
            </a:fld>
            <a:endParaRPr lang="en-US" altLang="zh-TW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86639CA-3788-4F41-9E77-A924F6AED4B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225111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862012" y="391939"/>
            <a:ext cx="2886075" cy="32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CA" altLang="zh-TW" dirty="0"/>
              <a:t>Western Civilization and the Classics</a:t>
            </a:r>
            <a:endParaRPr lang="en-US" altLang="zh-TW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2913063" y="459459"/>
            <a:ext cx="2886075" cy="238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42FB1F8-1746-41EE-A975-1F29B5E72B1B}" type="datetime2">
              <a:rPr lang="zh-TW" altLang="en-US"/>
              <a:pPr>
                <a:defRPr/>
              </a:pPr>
              <a:t>2025年1月3日</a:t>
            </a:fld>
            <a:endParaRPr lang="en-US" altLang="zh-TW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2013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89475"/>
            <a:ext cx="4886325" cy="444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862013" y="9172922"/>
            <a:ext cx="4937125" cy="238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CA" altLang="zh-TW" dirty="0"/>
              <a:t>©2024</a:t>
            </a:r>
            <a:r>
              <a:rPr lang="zh-TW" altLang="en-US" dirty="0"/>
              <a:t>, Jonathon David White http</a:t>
            </a:r>
            <a:r>
              <a:rPr lang="en-CA" altLang="zh-TW" dirty="0"/>
              <a:t>s://www.aizhu.com/classics/2sources.pptx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73854521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09" userDrawn="1">
          <p15:clr>
            <a:srgbClr val="F26B43"/>
          </p15:clr>
        </p15:guide>
        <p15:guide id="2" pos="2098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447800"/>
            <a:ext cx="8610600" cy="2133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3733800"/>
            <a:ext cx="6858000" cy="838200"/>
          </a:xfrm>
        </p:spPr>
        <p:txBody>
          <a:bodyPr/>
          <a:lstStyle>
            <a:lvl1pPr marL="0" indent="0" algn="ctr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0600" y="76200"/>
            <a:ext cx="3657600" cy="798990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495800" y="5334000"/>
            <a:ext cx="4572000" cy="1066800"/>
          </a:xfrm>
        </p:spPr>
        <p:txBody>
          <a:bodyPr/>
          <a:lstStyle>
            <a:lvl1pPr marL="0" indent="0" algn="r">
              <a:buFontTx/>
              <a:buNone/>
              <a:defRPr>
                <a:solidFill>
                  <a:srgbClr val="FF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DC39CA48-4757-AAE3-F9A0-C82515A81683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3466338511"/>
              </p:ext>
            </p:extLst>
          </p:nvPr>
        </p:nvGraphicFramePr>
        <p:xfrm>
          <a:off x="18535" y="0"/>
          <a:ext cx="980728" cy="9807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2442591" imgH="2442591" progId="CorelDraw.Graphic.17">
                  <p:embed/>
                </p:oleObj>
              </mc:Choice>
              <mc:Fallback>
                <p:oleObj name="CorelDRAW" r:id="rId3" imgW="2442591" imgH="2442591" progId="CorelDraw.Graphic.17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535" y="0"/>
                        <a:ext cx="980728" cy="9807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42399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29967"/>
            <a:ext cx="8928992" cy="5646738"/>
          </a:xfrm>
        </p:spPr>
        <p:txBody>
          <a:bodyPr>
            <a:normAutofit/>
          </a:bodyPr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3527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 algn="ctr">
              <a:buNone/>
              <a:defRPr sz="36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0996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8773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267200" cy="5486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267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0335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8763000" cy="2895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3733800"/>
            <a:ext cx="8763000" cy="2667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31929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_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914400"/>
            <a:ext cx="4876800" cy="5486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914400"/>
            <a:ext cx="4191000" cy="5486400"/>
          </a:xfrm>
        </p:spPr>
        <p:txBody>
          <a:bodyPr>
            <a:normAutofit/>
          </a:bodyPr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4064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8077200" cy="549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81000" y="762000"/>
            <a:ext cx="4117975" cy="4524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1214436"/>
            <a:ext cx="4117975" cy="541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762000"/>
            <a:ext cx="4286250" cy="4524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214436"/>
            <a:ext cx="4286250" cy="541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85627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32226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6463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0"/>
            <a:ext cx="81534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" y="914400"/>
            <a:ext cx="4343400" cy="541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343400" cy="541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57125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29967"/>
            <a:ext cx="8686800" cy="564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1560" y="0"/>
            <a:ext cx="853244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/>
              <a:t>Click to edit Master title style</a:t>
            </a:r>
          </a:p>
        </p:txBody>
      </p:sp>
      <p:sp>
        <p:nvSpPr>
          <p:cNvPr id="1028" name="Text Box 9"/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46824B00-8333-4A73-94F2-C9C4AAD08936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/>
          <p:cNvSpPr txBox="1">
            <a:spLocks noChangeArrowheads="1"/>
          </p:cNvSpPr>
          <p:nvPr userDrawn="1"/>
        </p:nvSpPr>
        <p:spPr bwMode="auto">
          <a:xfrm>
            <a:off x="228600" y="6561138"/>
            <a:ext cx="8153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200" dirty="0">
                <a:solidFill>
                  <a:schemeClr val="tx2"/>
                </a:solidFill>
                <a:ea typeface="新細明體" panose="02020500000000000000" pitchFamily="18" charset="-120"/>
              </a:rPr>
              <a:t>Western Civilization and the Classics</a:t>
            </a:r>
            <a:r>
              <a:rPr lang="en-US" altLang="zh-TW" sz="1200" baseline="0" dirty="0">
                <a:solidFill>
                  <a:schemeClr val="tx2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1200" u="sng" dirty="0">
                <a:solidFill>
                  <a:srgbClr val="FF0000"/>
                </a:solidFill>
                <a:ea typeface="新細明體" panose="02020500000000000000" pitchFamily="18" charset="-120"/>
              </a:rPr>
              <a:t>https://www.aizhu.com/classics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3987136036"/>
              </p:ext>
            </p:extLst>
          </p:nvPr>
        </p:nvGraphicFramePr>
        <p:xfrm>
          <a:off x="18535" y="0"/>
          <a:ext cx="737041" cy="7370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2" imgW="2442591" imgH="2442591" progId="CorelDraw.Graphic.17">
                  <p:embed/>
                </p:oleObj>
              </mc:Choice>
              <mc:Fallback>
                <p:oleObj name="CorelDRAW" r:id="rId12" imgW="2442591" imgH="2442591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8535" y="0"/>
                        <a:ext cx="737041" cy="7370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23" r:id="rId2"/>
    <p:sldLayoutId id="2147483724" r:id="rId3"/>
    <p:sldLayoutId id="2147483725" r:id="rId4"/>
    <p:sldLayoutId id="2147483735" r:id="rId5"/>
    <p:sldLayoutId id="2147483726" r:id="rId6"/>
    <p:sldLayoutId id="2147483727" r:id="rId7"/>
    <p:sldLayoutId id="2147483728" r:id="rId8"/>
    <p:sldLayoutId id="2147483729" r:id="rId9"/>
    <p:sldLayoutId id="2147483737" r:id="rId10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accent6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yellow circle with black text&#10;&#10;Description automatically generated">
            <a:extLst>
              <a:ext uri="{FF2B5EF4-FFF2-40B4-BE49-F238E27FC236}">
                <a16:creationId xmlns:a16="http://schemas.microsoft.com/office/drawing/2014/main" id="{B1E09198-E171-A839-97C1-62B5C3D4A2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50785"/>
            <a:ext cx="6480719" cy="648071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4E69CDE-60BD-EFC2-64B6-A060D738D865}"/>
              </a:ext>
            </a:extLst>
          </p:cNvPr>
          <p:cNvSpPr txBox="1"/>
          <p:nvPr/>
        </p:nvSpPr>
        <p:spPr>
          <a:xfrm>
            <a:off x="8100392" y="5559155"/>
            <a:ext cx="102675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Right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944641-61B0-12FC-CA68-0E357C653CC1}"/>
              </a:ext>
            </a:extLst>
          </p:cNvPr>
          <p:cNvSpPr txBox="1"/>
          <p:nvPr/>
        </p:nvSpPr>
        <p:spPr>
          <a:xfrm>
            <a:off x="8100392" y="5991671"/>
            <a:ext cx="1026756" cy="46166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CA" dirty="0">
                <a:solidFill>
                  <a:schemeClr val="bg1"/>
                </a:solidFill>
              </a:rPr>
              <a:t>Wrong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9E14DC-77CA-640A-E21C-D1F806D2B1D0}"/>
              </a:ext>
            </a:extLst>
          </p:cNvPr>
          <p:cNvSpPr txBox="1"/>
          <p:nvPr/>
        </p:nvSpPr>
        <p:spPr>
          <a:xfrm>
            <a:off x="88860" y="5517232"/>
            <a:ext cx="102675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Good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C4A279-EB16-5055-29FA-ABF05C114404}"/>
              </a:ext>
            </a:extLst>
          </p:cNvPr>
          <p:cNvSpPr txBox="1"/>
          <p:nvPr/>
        </p:nvSpPr>
        <p:spPr>
          <a:xfrm>
            <a:off x="88860" y="5949748"/>
            <a:ext cx="102675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dirty="0">
                <a:solidFill>
                  <a:schemeClr val="bg1"/>
                </a:solidFill>
              </a:rPr>
              <a:t>Evil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C9E754-5804-BC60-EAF5-8343DA281048}"/>
              </a:ext>
            </a:extLst>
          </p:cNvPr>
          <p:cNvSpPr txBox="1"/>
          <p:nvPr/>
        </p:nvSpPr>
        <p:spPr>
          <a:xfrm>
            <a:off x="8100392" y="14539"/>
            <a:ext cx="102675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Worth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591468-3688-A29F-9676-D2D9C15C381D}"/>
              </a:ext>
            </a:extLst>
          </p:cNvPr>
          <p:cNvSpPr txBox="1"/>
          <p:nvPr/>
        </p:nvSpPr>
        <p:spPr>
          <a:xfrm>
            <a:off x="8100392" y="447055"/>
            <a:ext cx="102675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dirty="0">
                <a:solidFill>
                  <a:schemeClr val="bg1"/>
                </a:solidFill>
              </a:rPr>
              <a:t>Empty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9BC332-6213-C5B2-8455-EBD618D5785B}"/>
              </a:ext>
            </a:extLst>
          </p:cNvPr>
          <p:cNvSpPr txBox="1"/>
          <p:nvPr/>
        </p:nvSpPr>
        <p:spPr>
          <a:xfrm>
            <a:off x="16852" y="14539"/>
            <a:ext cx="102675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Value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7FAB98-5A8A-BED7-6F49-44DF7B4DB90B}"/>
              </a:ext>
            </a:extLst>
          </p:cNvPr>
          <p:cNvSpPr txBox="1"/>
          <p:nvPr/>
        </p:nvSpPr>
        <p:spPr>
          <a:xfrm>
            <a:off x="16852" y="447055"/>
            <a:ext cx="102675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dirty="0">
                <a:solidFill>
                  <a:schemeClr val="bg1"/>
                </a:solidFill>
              </a:rPr>
              <a:t>Junk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501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90921-3DCE-92D3-8937-C12F807DD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E2A6B58-454C-E19F-21F1-3A17E29C3DB2}"/>
              </a:ext>
            </a:extLst>
          </p:cNvPr>
          <p:cNvSpPr txBox="1"/>
          <p:nvPr/>
        </p:nvSpPr>
        <p:spPr>
          <a:xfrm>
            <a:off x="683568" y="1628800"/>
            <a:ext cx="806489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rgbClr val="202122"/>
                </a:solidFill>
                <a:latin typeface="Arial" panose="020B0604020202020204" pitchFamily="34" charset="0"/>
              </a:rPr>
              <a:t>“</a:t>
            </a:r>
            <a:r>
              <a:rPr lang="en-US" sz="6000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The unexamined life is </a:t>
            </a:r>
            <a:r>
              <a:rPr lang="en-US" sz="60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not</a:t>
            </a:r>
            <a:r>
              <a:rPr lang="en-US" sz="6000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worth living</a:t>
            </a:r>
            <a:r>
              <a:rPr lang="en-US" sz="6000" dirty="0">
                <a:solidFill>
                  <a:srgbClr val="202122"/>
                </a:solidFill>
                <a:latin typeface="Arial" panose="020B0604020202020204" pitchFamily="34" charset="0"/>
              </a:rPr>
              <a:t>.”</a:t>
            </a:r>
            <a:r>
              <a:rPr lang="en-US" sz="60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algn="r"/>
            <a:r>
              <a:rPr lang="en-US" sz="6000" i="1" dirty="0">
                <a:solidFill>
                  <a:srgbClr val="202122"/>
                </a:solidFill>
                <a:latin typeface="Arial" panose="020B0604020202020204" pitchFamily="34" charset="0"/>
              </a:rPr>
              <a:t>Socrates (~500BC)</a:t>
            </a:r>
            <a:endParaRPr lang="en-US" sz="6000" i="1" dirty="0"/>
          </a:p>
        </p:txBody>
      </p:sp>
    </p:spTree>
    <p:extLst>
      <p:ext uri="{BB962C8B-B14F-4D97-AF65-F5344CB8AC3E}">
        <p14:creationId xmlns:p14="http://schemas.microsoft.com/office/powerpoint/2010/main" val="3953132467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.pot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0000"/>
      </a:hlink>
      <a:folHlink>
        <a:srgbClr val="FF0000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98442984-D725-439C-A38C-54F548B71A40}" vid="{0E9360F9-12CD-4775-8ECA-46332A8C8D98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basic</Template>
  <TotalTime>913</TotalTime>
  <Words>21</Words>
  <Application>Microsoft Office PowerPoint</Application>
  <PresentationFormat>On-screen Show (4:3)</PresentationFormat>
  <Paragraphs>10</Paragraphs>
  <Slides>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Times New Roman</vt:lpstr>
      <vt:lpstr>ecp1026.pot</vt:lpstr>
      <vt:lpstr>CorelDRAW</vt:lpstr>
      <vt:lpstr>PowerPoint Presentation</vt:lpstr>
      <vt:lpstr>PowerPoint Presentation</vt:lpstr>
    </vt:vector>
  </TitlesOfParts>
  <Company/>
  <LinksUpToDate>false</LinksUpToDate>
  <SharedDoc>false</SharedDoc>
  <HyperlinkBase>http://rc.xiaotu.com/extra/090729.pps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Bible※ (聖經)</dc:title>
  <dc:subject>Research Communication</dc:subject>
  <dc:creator>yzumicroPL</dc:creator>
  <cp:lastModifiedBy>Jonathon David White</cp:lastModifiedBy>
  <cp:revision>54</cp:revision>
  <cp:lastPrinted>2001-10-23T02:48:11Z</cp:lastPrinted>
  <dcterms:created xsi:type="dcterms:W3CDTF">2019-10-17T14:52:24Z</dcterms:created>
  <dcterms:modified xsi:type="dcterms:W3CDTF">2025-01-03T00:54:46Z</dcterms:modified>
  <cp:category>Classics and Western Civilization</cp:category>
</cp:coreProperties>
</file>